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2" r:id="rId2"/>
    <p:sldId id="386" r:id="rId3"/>
    <p:sldId id="498" r:id="rId4"/>
    <p:sldId id="387" r:id="rId5"/>
    <p:sldId id="499" r:id="rId6"/>
    <p:sldId id="465" r:id="rId7"/>
    <p:sldId id="486" r:id="rId8"/>
    <p:sldId id="501" r:id="rId9"/>
    <p:sldId id="336" r:id="rId10"/>
    <p:sldId id="467" r:id="rId11"/>
    <p:sldId id="468" r:id="rId12"/>
    <p:sldId id="398" r:id="rId13"/>
    <p:sldId id="482" r:id="rId14"/>
    <p:sldId id="404" r:id="rId15"/>
    <p:sldId id="405" r:id="rId16"/>
    <p:sldId id="406" r:id="rId17"/>
    <p:sldId id="503" r:id="rId18"/>
    <p:sldId id="504" r:id="rId19"/>
    <p:sldId id="512" r:id="rId20"/>
    <p:sldId id="471" r:id="rId21"/>
    <p:sldId id="513" r:id="rId22"/>
    <p:sldId id="414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F558F-FB52-43D5-AAC5-1F8BECD377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B25020-395C-46FC-9E4E-BE45565C2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17B48C-4CEA-4B68-B2B8-B17553EF6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4F8D16-4D68-4989-8D70-B1F46E1A8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31D67C-0AE3-49A5-B248-0AF2DC8B5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160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01A06-A177-4C02-969F-49D880D9F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003BE-B70D-45CD-B9A5-50288E080D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C6AB7E-2BBE-461C-B9C9-655D578AD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C0461B-381E-4E1B-BA02-F3ABB7CEB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078C9C-6B62-4B6D-9966-8043FB1DE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523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2CB06-55B4-4626-B1FB-1542581A4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5770BA-A00F-497B-AFDD-D4314E6670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01E6B-183C-4642-B04F-457188B34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47B514-FB64-4D65-A576-E122BE21E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129C6-C76B-4451-905A-E715DECDC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69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CC048-CEBA-4352-818A-FCCE3E8B8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5F3F76-557E-4494-A76C-2344A33B52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A34F45-FA28-4607-AB21-C0867CA764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58192-EF7E-4C6B-A188-97417F5EF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2FAEBE-E6BB-4E95-A05A-433A440DF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B71EA9-B700-4E31-B5AB-7B8D92271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204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82C08-F67A-48AA-8CDE-5024F4CAF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873F3A-E7D3-4C7B-B18E-2A34789595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0D1B85-A7A6-4365-90F4-4D04AA6E0C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DC34A0-0574-4D5F-B9CC-590681F2CC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C97ABC-29F1-4F8E-B939-D7FA026C2D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1D2084-09C8-4100-BCCB-59564BAA0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61A3F4-9FF8-4AD6-81B1-223932D3D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AD0B67F-45E4-4AE0-AE60-560F7CC57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052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3F4DC-7A8B-459F-A86A-079A8394B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7149A3-3341-4778-B57D-2DE49CF06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439D87-DBC3-42DC-BCA9-FD699C732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5D240D-5B0F-4264-B770-DE11ED346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935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F44EBC-4416-4383-801D-51441E54E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8A61C7-8944-4EEE-9D59-F2505262DF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FA6FD0-5052-4E0D-B3A4-641768B05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701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DAF5F-FA97-40EA-9B96-050396FAE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9591D0-BDB2-405B-BC5D-0C84C95C9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7BC13E-3E2A-4526-9611-23BAD77EF6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904DFC-F1EA-4585-ABA0-E6D6D058C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39FD5B-0586-4CD8-A3E1-4FEFE11D2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1523EB-9668-412C-85AB-3871C519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04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A6069-2643-4D3A-A90E-D4EDE890B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F06BBA-CF75-492D-885F-312D21A261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86234D-1667-4200-A312-505F220F6E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1440E9-8868-4A04-BDBC-99278767C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43475C-082B-4B01-8ACB-F5A70837B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BD6324-C2CD-4386-84AE-2CD20534B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028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6DAEC-55EC-4ED5-ADD0-99E11ACB6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02F2A4-F1C8-4C66-BD24-81DD564DB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32E79F-C303-42D2-BEB2-DCBB476C3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D61F75-D83D-4828-B9F1-E0FB3419B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65243-C505-41A6-A9F7-2CC01FC1B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137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3F5527-E2FA-400F-A8C6-FAE1248EFC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3A1D8C-CCE4-4779-80BD-3C0016DEE4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31BF9-C76F-4D89-8522-F46463B27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67EB8C-0D13-455E-9138-913C09D24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72208-3EB2-47FE-9F02-4EF01FDE2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709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6FF1C4-7758-4AA8-BB77-C8FF1BC70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696790-0EE6-4B52-AFE7-788609A6CF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B0F32B-A35F-4F74-8F29-BAF152915B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456AD-C191-41A5-AE6B-F2450B870FDE}" type="datetimeFigureOut">
              <a:rPr lang="en-GB" smtClean="0"/>
              <a:t>21/06/2020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2CA43-D68A-46CE-959D-01C5B1ED4E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EE6C74-5E64-4EDC-B0EA-347B6F7CD7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665E7-31CD-46D3-8E9C-04254A4E2F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65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433" y="2132442"/>
            <a:ext cx="8229600" cy="2010099"/>
          </a:xfrm>
        </p:spPr>
        <p:txBody>
          <a:bodyPr>
            <a:noAutofit/>
          </a:bodyPr>
          <a:lstStyle/>
          <a:p>
            <a:pPr algn="ctr"/>
            <a:r>
              <a:rPr lang="en-US" sz="8800" b="1" dirty="0">
                <a:latin typeface="Comic Sans MS"/>
                <a:cs typeface="Comic Sans MS"/>
              </a:rPr>
              <a:t>Day 1</a:t>
            </a:r>
            <a:br>
              <a:rPr lang="en-US" sz="8800" b="1" dirty="0">
                <a:latin typeface="Comic Sans MS"/>
                <a:cs typeface="Comic Sans MS"/>
              </a:rPr>
            </a:br>
            <a:r>
              <a:rPr lang="en-US" sz="8800" b="1" dirty="0" err="1">
                <a:latin typeface="Comic Sans MS"/>
                <a:cs typeface="Comic Sans MS"/>
              </a:rPr>
              <a:t>ar</a:t>
            </a:r>
            <a:endParaRPr lang="en-US" sz="8800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388411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s a t p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n m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5"/>
            <a:ext cx="5518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Can you remember these sounds from Phase 2?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m d g o c k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e u r b f l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2733" y="4924226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ff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ll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ss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ck</a:t>
            </a:r>
            <a:endParaRPr lang="en-US" sz="1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697504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j v w x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5"/>
            <a:ext cx="5518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These are the phase 3 sounds learned so far: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y z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zz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qu</a:t>
            </a:r>
            <a:endParaRPr lang="en-US" sz="1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ch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sh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th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ng</a:t>
            </a:r>
            <a:endParaRPr lang="en-US" sz="1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2179053" y="4794249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ai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ee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igh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oa</a:t>
            </a:r>
            <a:endParaRPr lang="en-US" sz="1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241573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tricky words?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07916" y="3214791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323824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70144" y="460584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go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1479935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Phase 3 tricky words we have learned to read: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975916" y="2997154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me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299419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we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she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307916" y="4710737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was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1524000" y="473418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be</a:t>
            </a:r>
          </a:p>
        </p:txBody>
      </p:sp>
    </p:spTree>
    <p:extLst>
      <p:ext uri="{BB962C8B-B14F-4D97-AF65-F5344CB8AC3E}">
        <p14:creationId xmlns:p14="http://schemas.microsoft.com/office/powerpoint/2010/main" val="1038148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7" name="Picture 6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483069" y="1854106"/>
            <a:ext cx="5104489" cy="388457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>
                <a:solidFill>
                  <a:srgbClr val="FF0000"/>
                </a:solidFill>
                <a:latin typeface="Comic Sans MS"/>
                <a:cs typeface="Comic Sans MS"/>
              </a:rPr>
              <a:t>a</a:t>
            </a:r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 b c d </a:t>
            </a:r>
            <a:r>
              <a:rPr lang="en-US" sz="6000" b="1" dirty="0">
                <a:solidFill>
                  <a:srgbClr val="FF0000"/>
                </a:solidFill>
                <a:latin typeface="Comic Sans MS"/>
                <a:cs typeface="Comic Sans MS"/>
              </a:rPr>
              <a:t>e</a:t>
            </a:r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 f g</a:t>
            </a:r>
          </a:p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h </a:t>
            </a:r>
            <a:r>
              <a:rPr lang="en-US" sz="6000" b="1" dirty="0" err="1">
                <a:solidFill>
                  <a:srgbClr val="FF0000"/>
                </a:solidFill>
                <a:latin typeface="Comic Sans MS"/>
                <a:cs typeface="Comic Sans MS"/>
              </a:rPr>
              <a:t>i</a:t>
            </a:r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 j k l m n</a:t>
            </a:r>
          </a:p>
          <a:p>
            <a:r>
              <a:rPr lang="en-US" sz="6000" b="1" dirty="0">
                <a:solidFill>
                  <a:srgbClr val="FF0000"/>
                </a:solidFill>
                <a:latin typeface="Comic Sans MS"/>
                <a:cs typeface="Comic Sans MS"/>
              </a:rPr>
              <a:t>o</a:t>
            </a:r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 p q r s t </a:t>
            </a:r>
            <a:r>
              <a:rPr lang="en-US" sz="6000" b="1" dirty="0">
                <a:solidFill>
                  <a:srgbClr val="FF0000"/>
                </a:solidFill>
                <a:latin typeface="Comic Sans MS"/>
                <a:cs typeface="Comic Sans MS"/>
              </a:rPr>
              <a:t>u</a:t>
            </a:r>
          </a:p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v w x y z</a:t>
            </a:r>
          </a:p>
          <a:p>
            <a:endParaRPr lang="en-US" sz="2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458291" y="674340"/>
            <a:ext cx="7372133" cy="56959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dirty="0">
                <a:solidFill>
                  <a:srgbClr val="000000"/>
                </a:solidFill>
                <a:latin typeface="Comic Sans MS"/>
                <a:cs typeface="Comic Sans MS"/>
              </a:rPr>
              <a:t>Can you remember which letters are the vowels?</a:t>
            </a:r>
          </a:p>
          <a:p>
            <a:pPr algn="l"/>
            <a:endParaRPr lang="en-US" sz="12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483069" y="1854106"/>
            <a:ext cx="5104489" cy="388457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a b c d e f g</a:t>
            </a:r>
          </a:p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h </a:t>
            </a:r>
            <a:r>
              <a:rPr lang="en-US" sz="6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 j k l m n</a:t>
            </a:r>
          </a:p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o p q r s t u</a:t>
            </a:r>
          </a:p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v w x y z</a:t>
            </a:r>
          </a:p>
          <a:p>
            <a:endParaRPr lang="en-US" sz="2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984362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ar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9628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 err="1">
                <a:solidFill>
                  <a:srgbClr val="000000"/>
                </a:solidFill>
                <a:latin typeface="Comic Sans MS"/>
                <a:cs typeface="Comic Sans MS"/>
              </a:rPr>
              <a:t>ar</a:t>
            </a:r>
            <a:endParaRPr lang="en-US" sz="20000" b="1" dirty="0">
              <a:solidFill>
                <a:srgbClr val="000000"/>
              </a:solidFill>
              <a:latin typeface="Comic Sans MS"/>
              <a:cs typeface="Comic Sans M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71583" y="5955473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star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22613" y="5770807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car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97856" y="1041158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jar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303809" y="1024865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shark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08245" y="529030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farm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64315" y="5456938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garden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8245" y="4498017"/>
            <a:ext cx="2019668" cy="19178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7917" y="1377988"/>
            <a:ext cx="1806682" cy="25209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87658" y="4498017"/>
            <a:ext cx="2972169" cy="164212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5023" y="898362"/>
            <a:ext cx="3116194" cy="17191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13332" y="144115"/>
            <a:ext cx="1986448" cy="280935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65218" y="3510430"/>
            <a:ext cx="2368976" cy="194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7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6" y="995035"/>
            <a:ext cx="4914085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bark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2691" y="3090192"/>
            <a:ext cx="3926430" cy="361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97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6" y="995035"/>
            <a:ext cx="4914085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card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21434">
            <a:off x="6931701" y="2018224"/>
            <a:ext cx="2906516" cy="4060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6867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2404866" y="995035"/>
            <a:ext cx="4914085" cy="2935504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700" b="1" dirty="0">
                <a:solidFill>
                  <a:srgbClr val="000000"/>
                </a:solidFill>
                <a:latin typeface="Comic Sans MS"/>
                <a:cs typeface="Comic Sans MS"/>
              </a:rPr>
              <a:t>park</a:t>
            </a:r>
          </a:p>
        </p:txBody>
      </p:sp>
      <p:pic>
        <p:nvPicPr>
          <p:cNvPr id="6" name="Picture 5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376" y="-59576"/>
            <a:ext cx="1956816" cy="163982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Have a go at reading these words. Click to see the picture: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8671" y="3036321"/>
            <a:ext cx="4844503" cy="3041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16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Write the sentence to go with this picture: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002964" y="4936451"/>
            <a:ext cx="8355953" cy="1307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>
                <a:solidFill>
                  <a:srgbClr val="000000"/>
                </a:solidFill>
                <a:latin typeface="Comic Sans MS"/>
                <a:cs typeface="Comic Sans MS"/>
              </a:rPr>
              <a:t>Goats in a farmyard.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5781" y="970963"/>
            <a:ext cx="7188197" cy="396548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0592" y="3047473"/>
            <a:ext cx="2228883" cy="188897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2694" y="3199873"/>
            <a:ext cx="2228883" cy="18889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87136" y="2102984"/>
            <a:ext cx="2228883" cy="18889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5095" y="3047473"/>
            <a:ext cx="2228883" cy="1888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59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Yes/No Questions: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623612" y="994777"/>
            <a:ext cx="8603920" cy="251671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dirty="0">
                <a:solidFill>
                  <a:srgbClr val="000000"/>
                </a:solidFill>
                <a:latin typeface="Comic Sans MS"/>
                <a:cs typeface="Comic Sans MS"/>
              </a:rPr>
              <a:t>Are the teeth of sharks sharp?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r="55556"/>
          <a:stretch/>
        </p:blipFill>
        <p:spPr>
          <a:xfrm>
            <a:off x="7900737" y="3098691"/>
            <a:ext cx="2072105" cy="210189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2001" y="3304292"/>
            <a:ext cx="4205571" cy="355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2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433" y="2132442"/>
            <a:ext cx="8229600" cy="2010099"/>
          </a:xfrm>
        </p:spPr>
        <p:txBody>
          <a:bodyPr>
            <a:noAutofit/>
          </a:bodyPr>
          <a:lstStyle/>
          <a:p>
            <a:pPr algn="ctr"/>
            <a:r>
              <a:rPr lang="en-US" sz="8800" b="1" dirty="0">
                <a:latin typeface="Comic Sans MS"/>
                <a:cs typeface="Comic Sans MS"/>
              </a:rPr>
              <a:t>Day 2</a:t>
            </a:r>
            <a:br>
              <a:rPr lang="en-US" sz="8800" b="1" dirty="0">
                <a:latin typeface="Comic Sans MS"/>
                <a:cs typeface="Comic Sans MS"/>
              </a:rPr>
            </a:br>
            <a:r>
              <a:rPr lang="en-US" sz="8800" b="1" dirty="0">
                <a:latin typeface="Comic Sans MS"/>
                <a:cs typeface="Comic Sans MS"/>
              </a:rPr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926007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865009" y="780600"/>
            <a:ext cx="8313528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s a t p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n 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1865009" y="2085955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m d g o c k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2179053" y="3404827"/>
            <a:ext cx="785480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e u r b f l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72733" y="4924226"/>
            <a:ext cx="8313528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ff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ll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ss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</a:t>
            </a:r>
            <a:r>
              <a:rPr lang="en-US" sz="10000" b="1" dirty="0" err="1">
                <a:solidFill>
                  <a:srgbClr val="000000"/>
                </a:solidFill>
                <a:latin typeface="Comic Sans MS"/>
                <a:cs typeface="Comic Sans MS"/>
              </a:rPr>
              <a:t>ck</a:t>
            </a:r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 j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28168" y="610485"/>
            <a:ext cx="55183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Can you remember these sounds from Phase 2?</a:t>
            </a:r>
          </a:p>
        </p:txBody>
      </p:sp>
    </p:spTree>
    <p:extLst>
      <p:ext uri="{BB962C8B-B14F-4D97-AF65-F5344CB8AC3E}">
        <p14:creationId xmlns:p14="http://schemas.microsoft.com/office/powerpoint/2010/main" val="2775656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720333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the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524000" y="1"/>
            <a:ext cx="1846144" cy="1528572"/>
            <a:chOff x="0" y="1"/>
            <a:chExt cx="1846144" cy="1528572"/>
          </a:xfrm>
        </p:grpSpPr>
        <p:sp>
          <p:nvSpPr>
            <p:cNvPr id="2" name="Diagonal Stripe 1"/>
            <p:cNvSpPr/>
            <p:nvPr/>
          </p:nvSpPr>
          <p:spPr>
            <a:xfrm>
              <a:off x="0" y="1"/>
              <a:ext cx="1846144" cy="1528572"/>
            </a:xfrm>
            <a:prstGeom prst="diagStrip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 rot="19295136">
              <a:off x="211880" y="292989"/>
              <a:ext cx="10048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latin typeface="Comic Sans MS"/>
                  <a:cs typeface="Comic Sans MS"/>
                </a:rPr>
                <a:t>revisit</a:t>
              </a:r>
            </a:p>
          </p:txBody>
        </p:sp>
      </p:grpSp>
      <p:sp>
        <p:nvSpPr>
          <p:cNvPr id="8" name="Rectangle 7"/>
          <p:cNvSpPr/>
          <p:nvPr/>
        </p:nvSpPr>
        <p:spPr>
          <a:xfrm>
            <a:off x="3728168" y="610486"/>
            <a:ext cx="6019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Comic Sans MS"/>
                <a:cs typeface="Comic Sans MS"/>
              </a:rPr>
              <a:t>Can you remember these tricky words?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307916" y="3214791"/>
            <a:ext cx="3771983" cy="1519399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to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524000" y="323824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I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70144" y="4605849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go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5696400" y="1498253"/>
            <a:ext cx="4652512" cy="1495946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0000" b="1" dirty="0">
                <a:solidFill>
                  <a:srgbClr val="000000"/>
                </a:solidFill>
                <a:latin typeface="Comic Sans MS"/>
                <a:cs typeface="Comic Sans MS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33691353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>
                <a:solidFill>
                  <a:srgbClr val="000000"/>
                </a:solidFill>
                <a:latin typeface="Comic Sans MS"/>
                <a:cs typeface="Comic Sans MS"/>
              </a:rPr>
              <a:t>or</a:t>
            </a:r>
          </a:p>
        </p:txBody>
      </p:sp>
    </p:spTree>
    <p:extLst>
      <p:ext uri="{BB962C8B-B14F-4D97-AF65-F5344CB8AC3E}">
        <p14:creationId xmlns:p14="http://schemas.microsoft.com/office/powerpoint/2010/main" val="81292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3" y="-1157703"/>
            <a:ext cx="6828595" cy="9144002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483069" y="1757913"/>
            <a:ext cx="5104489" cy="301604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0" b="1" dirty="0">
                <a:solidFill>
                  <a:srgbClr val="000000"/>
                </a:solidFill>
                <a:latin typeface="Comic Sans MS"/>
                <a:cs typeface="Comic Sans MS"/>
              </a:rPr>
              <a:t>or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73407" y="539099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acorn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382788" y="1956752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torch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59403" y="4779724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story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774489" y="5522407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horse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09314" y="5337741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storm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13934" b="17212"/>
          <a:stretch/>
        </p:blipFill>
        <p:spPr>
          <a:xfrm>
            <a:off x="2053508" y="729158"/>
            <a:ext cx="3528945" cy="19813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5490" y="5142376"/>
            <a:ext cx="1842802" cy="15793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9752" y="2861803"/>
            <a:ext cx="2817734" cy="28177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8301" y="3712915"/>
            <a:ext cx="3692297" cy="260734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03193" y="539100"/>
            <a:ext cx="1370215" cy="105197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19832" y="214453"/>
            <a:ext cx="3429909" cy="30869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51920" y="596322"/>
            <a:ext cx="12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/>
                <a:cs typeface="Comic Sans MS"/>
              </a:rPr>
              <a:t>North</a:t>
            </a:r>
          </a:p>
        </p:txBody>
      </p:sp>
      <p:pic>
        <p:nvPicPr>
          <p:cNvPr id="11" name="Picture 10" descr="teach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710" y="-91032"/>
            <a:ext cx="1956816" cy="1639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66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050136" y="4881227"/>
            <a:ext cx="1965637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f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3546" y="4881227"/>
            <a:ext cx="1733785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or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0135" y="1307132"/>
            <a:ext cx="4312324" cy="413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707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 animBg="1"/>
      <p:bldP spid="12" grpId="0" animBg="1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050136" y="4911456"/>
            <a:ext cx="1965637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b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3546" y="4881227"/>
            <a:ext cx="1733785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or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6419" y="1549119"/>
            <a:ext cx="6153829" cy="3517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93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 animBg="1"/>
      <p:bldP spid="12" grpId="0" animBg="1"/>
      <p:bldP spid="13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15" name="Picture 14" descr="practis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289" y="-9070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050136" y="4911456"/>
            <a:ext cx="1965637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6191" y="594925"/>
            <a:ext cx="6408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and spell out this word (either orally, on whiteboards, with letter fans or magnetic letters)</a:t>
            </a:r>
          </a:p>
        </p:txBody>
      </p:sp>
      <p:sp>
        <p:nvSpPr>
          <p:cNvPr id="9" name="Oval 8"/>
          <p:cNvSpPr/>
          <p:nvPr/>
        </p:nvSpPr>
        <p:spPr>
          <a:xfrm>
            <a:off x="4935686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5773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030505" y="5441573"/>
            <a:ext cx="547861" cy="49808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3546" y="4881227"/>
            <a:ext cx="1733785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or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651367" y="4914303"/>
            <a:ext cx="1480452" cy="14693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9700" b="1" dirty="0">
                <a:solidFill>
                  <a:srgbClr val="000000"/>
                </a:solidFill>
                <a:latin typeface="Comic Sans MS"/>
                <a:cs typeface="Comic Sans MS"/>
              </a:rPr>
              <a:t>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6191" y="1302812"/>
            <a:ext cx="5693330" cy="3921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93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1" grpId="0" animBg="1"/>
      <p:bldP spid="12" grpId="0" animBg="1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alloped Frame Purple 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81704" y="-1116750"/>
            <a:ext cx="6828595" cy="9144002"/>
          </a:xfrm>
          <a:prstGeom prst="rect">
            <a:avLst/>
          </a:prstGeom>
        </p:spPr>
      </p:pic>
      <p:pic>
        <p:nvPicPr>
          <p:cNvPr id="5" name="Picture 4" descr="appl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112" y="-94066"/>
            <a:ext cx="1956816" cy="163982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830564" y="994778"/>
            <a:ext cx="8396968" cy="141452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b="1" dirty="0">
                <a:solidFill>
                  <a:srgbClr val="000000"/>
                </a:solidFill>
                <a:latin typeface="Comic Sans MS"/>
                <a:cs typeface="Comic Sans MS"/>
              </a:rPr>
              <a:t>the light of a torch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008838" y="505215"/>
            <a:ext cx="68576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Comic Sans MS"/>
                <a:cs typeface="Comic Sans MS"/>
              </a:rPr>
              <a:t>Try to read this caption: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6419" y="1260636"/>
            <a:ext cx="6219295" cy="559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093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372</Words>
  <Application>Microsoft Office PowerPoint</Application>
  <PresentationFormat>Widescreen</PresentationFormat>
  <Paragraphs>91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Comic Sans MS</vt:lpstr>
      <vt:lpstr>Office Theme</vt:lpstr>
      <vt:lpstr>Day 1 ar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Day 2 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 ar</dc:title>
  <dc:creator>Leah Hand</dc:creator>
  <cp:lastModifiedBy>Leah Hand</cp:lastModifiedBy>
  <cp:revision>1</cp:revision>
  <dcterms:created xsi:type="dcterms:W3CDTF">2020-06-21T20:33:23Z</dcterms:created>
  <dcterms:modified xsi:type="dcterms:W3CDTF">2020-06-21T20:35:21Z</dcterms:modified>
</cp:coreProperties>
</file>