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sldIdLst>
    <p:sldId id="256" r:id="rId2"/>
    <p:sldId id="257" r:id="rId3"/>
    <p:sldId id="259" r:id="rId4"/>
    <p:sldId id="258"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191" autoAdjust="0"/>
    <p:restoredTop sz="94660"/>
  </p:normalViewPr>
  <p:slideViewPr>
    <p:cSldViewPr snapToGrid="0">
      <p:cViewPr varScale="1">
        <p:scale>
          <a:sx n="68" d="100"/>
          <a:sy n="68" d="100"/>
        </p:scale>
        <p:origin x="72"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DF1DA8E-776F-4828-A70D-C63D20038059}"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2580659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1DA8E-776F-4828-A70D-C63D20038059}"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4279083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F1DA8E-776F-4828-A70D-C63D20038059}"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31984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F1DA8E-776F-4828-A70D-C63D20038059}"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2542603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F1DA8E-776F-4828-A70D-C63D20038059}"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519844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F1DA8E-776F-4828-A70D-C63D20038059}"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2490839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F1DA8E-776F-4828-A70D-C63D20038059}"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3854957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1DA8E-776F-4828-A70D-C63D20038059}"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4133521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F1DA8E-776F-4828-A70D-C63D20038059}"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2183133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1DA8E-776F-4828-A70D-C63D20038059}"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882741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F1DA8E-776F-4828-A70D-C63D20038059}"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F9041D-A3CD-4EC9-8490-2D8241B7AF7C}" type="slidenum">
              <a:rPr lang="en-GB" smtClean="0"/>
              <a:t>‹#›</a:t>
            </a:fld>
            <a:endParaRPr lang="en-GB"/>
          </a:p>
        </p:txBody>
      </p:sp>
    </p:spTree>
    <p:extLst>
      <p:ext uri="{BB962C8B-B14F-4D97-AF65-F5344CB8AC3E}">
        <p14:creationId xmlns:p14="http://schemas.microsoft.com/office/powerpoint/2010/main" val="133007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F1DA8E-776F-4828-A70D-C63D20038059}" type="datetimeFigureOut">
              <a:rPr lang="en-GB" smtClean="0"/>
              <a:t>03/05/2020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F9041D-A3CD-4EC9-8490-2D8241B7AF7C}" type="slidenum">
              <a:rPr lang="en-GB" smtClean="0"/>
              <a:t>‹#›</a:t>
            </a:fld>
            <a:endParaRPr lang="en-GB"/>
          </a:p>
        </p:txBody>
      </p:sp>
    </p:spTree>
    <p:extLst>
      <p:ext uri="{BB962C8B-B14F-4D97-AF65-F5344CB8AC3E}">
        <p14:creationId xmlns:p14="http://schemas.microsoft.com/office/powerpoint/2010/main" val="164322155"/>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pic>
        <p:nvPicPr>
          <p:cNvPr id="10" name="Picture 9" descr="A picture containing photo, building, old, white&#10;&#10;Description automatically generated">
            <a:extLst>
              <a:ext uri="{FF2B5EF4-FFF2-40B4-BE49-F238E27FC236}">
                <a16:creationId xmlns:a16="http://schemas.microsoft.com/office/drawing/2014/main" xmlns="" id="{C7FA38B9-8F0D-4252-8804-1A580F26C1D5}"/>
              </a:ext>
            </a:extLst>
          </p:cNvPr>
          <p:cNvPicPr>
            <a:picLocks noChangeAspect="1"/>
          </p:cNvPicPr>
          <p:nvPr/>
        </p:nvPicPr>
        <p:blipFill rotWithShape="1">
          <a:blip r:embed="rId2">
            <a:extLst>
              <a:ext uri="{28A0092B-C50C-407E-A947-70E740481C1C}">
                <a14:useLocalDpi xmlns:a14="http://schemas.microsoft.com/office/drawing/2010/main" val="0"/>
              </a:ext>
            </a:extLst>
          </a:blip>
          <a:srcRect l="13635" r="27615" b="-1"/>
          <a:stretch/>
        </p:blipFill>
        <p:spPr>
          <a:xfrm>
            <a:off x="3793813" y="744344"/>
            <a:ext cx="4627646" cy="4627648"/>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1026" name="Picture 2" descr="Image result for What Was Life Before the Industrial Revolution">
            <a:extLst>
              <a:ext uri="{FF2B5EF4-FFF2-40B4-BE49-F238E27FC236}">
                <a16:creationId xmlns:a16="http://schemas.microsoft.com/office/drawing/2014/main" xmlns="" id="{BFBD4D31-9EDF-4197-A6FE-075C81F597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950" r="7899" b="-2"/>
          <a:stretch/>
        </p:blipFill>
        <p:spPr bwMode="auto">
          <a:xfrm>
            <a:off x="1319706" y="1757695"/>
            <a:ext cx="2590737" cy="2926956"/>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11" descr="A group of people standing in front of a building&#10;&#10;Description automatically generated">
            <a:extLst>
              <a:ext uri="{FF2B5EF4-FFF2-40B4-BE49-F238E27FC236}">
                <a16:creationId xmlns:a16="http://schemas.microsoft.com/office/drawing/2014/main" xmlns="" id="{06D7F028-4BBA-44A6-A5DE-BDAC85AA1F21}"/>
              </a:ext>
            </a:extLst>
          </p:cNvPr>
          <p:cNvPicPr>
            <a:picLocks noChangeAspect="1"/>
          </p:cNvPicPr>
          <p:nvPr/>
        </p:nvPicPr>
        <p:blipFill rotWithShape="1">
          <a:blip r:embed="rId4">
            <a:extLst>
              <a:ext uri="{28A0092B-C50C-407E-A947-70E740481C1C}">
                <a14:useLocalDpi xmlns:a14="http://schemas.microsoft.com/office/drawing/2010/main" val="0"/>
              </a:ext>
            </a:extLst>
          </a:blip>
          <a:srcRect l="28609" r="18922" b="-2"/>
          <a:stretch/>
        </p:blipFill>
        <p:spPr>
          <a:xfrm>
            <a:off x="8297994" y="1757695"/>
            <a:ext cx="2577829" cy="2926956"/>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sp>
        <p:nvSpPr>
          <p:cNvPr id="8" name="Rectangle 7">
            <a:extLst>
              <a:ext uri="{FF2B5EF4-FFF2-40B4-BE49-F238E27FC236}">
                <a16:creationId xmlns:a16="http://schemas.microsoft.com/office/drawing/2014/main" xmlns="" id="{C979D550-3996-4F6B-9200-95FE88F67AFF}"/>
              </a:ext>
            </a:extLst>
          </p:cNvPr>
          <p:cNvSpPr/>
          <p:nvPr/>
        </p:nvSpPr>
        <p:spPr>
          <a:xfrm>
            <a:off x="0" y="5105781"/>
            <a:ext cx="12191999" cy="1752219"/>
          </a:xfrm>
          <a:prstGeom prst="rect">
            <a:avLst/>
          </a:prstGeo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t">
            <a:normAutofit/>
          </a:bodyPr>
          <a:lstStyle/>
          <a:p>
            <a:pPr defTabSz="914400">
              <a:lnSpc>
                <a:spcPct val="90000"/>
              </a:lnSpc>
              <a:spcBef>
                <a:spcPct val="0"/>
              </a:spcBef>
              <a:spcAft>
                <a:spcPts val="600"/>
              </a:spcAft>
            </a:pPr>
            <a:r>
              <a:rPr lang="en-US" sz="3200" cap="all" dirty="0">
                <a:solidFill>
                  <a:srgbClr val="FFFFFE"/>
                </a:solidFill>
                <a:latin typeface="+mj-lt"/>
                <a:ea typeface="+mj-ea"/>
                <a:cs typeface="+mj-cs"/>
              </a:rPr>
              <a:t>                                 INDUSTIRAL REVOLUTION!  </a:t>
            </a:r>
          </a:p>
          <a:p>
            <a:pPr defTabSz="914400">
              <a:lnSpc>
                <a:spcPct val="90000"/>
              </a:lnSpc>
              <a:spcBef>
                <a:spcPct val="0"/>
              </a:spcBef>
              <a:spcAft>
                <a:spcPts val="600"/>
              </a:spcAft>
            </a:pPr>
            <a:endParaRPr lang="en-US" sz="3200" cap="all" dirty="0">
              <a:solidFill>
                <a:srgbClr val="FFFFFE"/>
              </a:solidFill>
              <a:latin typeface="+mj-lt"/>
              <a:ea typeface="+mj-ea"/>
              <a:cs typeface="+mj-cs"/>
            </a:endParaRPr>
          </a:p>
          <a:p>
            <a:pPr defTabSz="914400">
              <a:lnSpc>
                <a:spcPct val="90000"/>
              </a:lnSpc>
              <a:spcBef>
                <a:spcPct val="0"/>
              </a:spcBef>
              <a:spcAft>
                <a:spcPts val="600"/>
              </a:spcAft>
            </a:pPr>
            <a:r>
              <a:rPr lang="en-US" sz="3200" cap="all" dirty="0">
                <a:solidFill>
                  <a:srgbClr val="FFFFFE"/>
                </a:solidFill>
                <a:latin typeface="+mj-lt"/>
                <a:ea typeface="+mj-ea"/>
                <a:cs typeface="+mj-cs"/>
              </a:rPr>
              <a:t>                                 By Erin Lee chapman-Murphy </a:t>
            </a:r>
          </a:p>
        </p:txBody>
      </p:sp>
    </p:spTree>
    <p:extLst>
      <p:ext uri="{BB962C8B-B14F-4D97-AF65-F5344CB8AC3E}">
        <p14:creationId xmlns:p14="http://schemas.microsoft.com/office/powerpoint/2010/main" val="2879670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riding a horse in a field&#10;&#10;Description automatically generated">
            <a:extLst>
              <a:ext uri="{FF2B5EF4-FFF2-40B4-BE49-F238E27FC236}">
                <a16:creationId xmlns:a16="http://schemas.microsoft.com/office/drawing/2014/main" xmlns="" id="{AB68F3EE-6D5A-426C-A98F-DA49357E561C}"/>
              </a:ext>
            </a:extLst>
          </p:cNvPr>
          <p:cNvPicPr>
            <a:picLocks noChangeAspect="1"/>
          </p:cNvPicPr>
          <p:nvPr/>
        </p:nvPicPr>
        <p:blipFill rotWithShape="1">
          <a:blip r:embed="rId2">
            <a:extLst>
              <a:ext uri="{28A0092B-C50C-407E-A947-70E740481C1C}">
                <a14:useLocalDpi xmlns:a14="http://schemas.microsoft.com/office/drawing/2010/main" val="0"/>
              </a:ext>
            </a:extLst>
          </a:blip>
          <a:srcRect l="5325" r="28630" b="-1"/>
          <a:stretch/>
        </p:blipFill>
        <p:spPr>
          <a:xfrm>
            <a:off x="3523488" y="10"/>
            <a:ext cx="8668512" cy="6857990"/>
          </a:xfrm>
          <a:prstGeom prst="rect">
            <a:avLst/>
          </a:prstGeom>
        </p:spPr>
      </p:pic>
      <p:sp>
        <p:nvSpPr>
          <p:cNvPr id="6" name="TextBox 5">
            <a:extLst>
              <a:ext uri="{FF2B5EF4-FFF2-40B4-BE49-F238E27FC236}">
                <a16:creationId xmlns:a16="http://schemas.microsoft.com/office/drawing/2014/main" xmlns="" id="{E6C396B7-95E9-4484-819D-9BE905E2CDD9}"/>
              </a:ext>
            </a:extLst>
          </p:cNvPr>
          <p:cNvSpPr txBox="1"/>
          <p:nvPr/>
        </p:nvSpPr>
        <p:spPr>
          <a:xfrm>
            <a:off x="477981" y="1122363"/>
            <a:ext cx="3446905" cy="2028800"/>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4800" dirty="0">
              <a:latin typeface="+mj-lt"/>
              <a:ea typeface="+mj-ea"/>
              <a:cs typeface="+mj-cs"/>
            </a:endParaRPr>
          </a:p>
          <a:p>
            <a:pPr>
              <a:lnSpc>
                <a:spcPct val="90000"/>
              </a:lnSpc>
              <a:spcBef>
                <a:spcPct val="0"/>
              </a:spcBef>
              <a:spcAft>
                <a:spcPts val="600"/>
              </a:spcAft>
            </a:pPr>
            <a:endParaRPr lang="en-US" sz="4800" dirty="0">
              <a:latin typeface="+mj-lt"/>
              <a:ea typeface="+mj-ea"/>
              <a:cs typeface="+mj-cs"/>
            </a:endParaRPr>
          </a:p>
          <a:p>
            <a:pPr>
              <a:lnSpc>
                <a:spcPct val="90000"/>
              </a:lnSpc>
              <a:spcBef>
                <a:spcPct val="0"/>
              </a:spcBef>
              <a:spcAft>
                <a:spcPts val="600"/>
              </a:spcAft>
            </a:pPr>
            <a:endParaRPr lang="en-US" sz="4800" dirty="0">
              <a:latin typeface="+mj-lt"/>
              <a:ea typeface="+mj-ea"/>
              <a:cs typeface="+mj-cs"/>
            </a:endParaRPr>
          </a:p>
          <a:p>
            <a:pPr>
              <a:lnSpc>
                <a:spcPct val="90000"/>
              </a:lnSpc>
              <a:spcBef>
                <a:spcPct val="0"/>
              </a:spcBef>
              <a:spcAft>
                <a:spcPts val="600"/>
              </a:spcAft>
            </a:pPr>
            <a:endParaRPr lang="en-US" sz="4800" dirty="0">
              <a:latin typeface="+mj-lt"/>
              <a:ea typeface="+mj-ea"/>
              <a:cs typeface="+mj-cs"/>
            </a:endParaRPr>
          </a:p>
          <a:p>
            <a:pPr>
              <a:lnSpc>
                <a:spcPct val="90000"/>
              </a:lnSpc>
              <a:spcBef>
                <a:spcPct val="0"/>
              </a:spcBef>
              <a:spcAft>
                <a:spcPts val="600"/>
              </a:spcAft>
            </a:pPr>
            <a:endParaRPr lang="en-US" sz="4800" dirty="0">
              <a:latin typeface="+mj-lt"/>
              <a:ea typeface="+mj-ea"/>
              <a:cs typeface="+mj-cs"/>
            </a:endParaRPr>
          </a:p>
        </p:txBody>
      </p:sp>
      <p:sp>
        <p:nvSpPr>
          <p:cNvPr id="7" name="TextBox 6">
            <a:extLst>
              <a:ext uri="{FF2B5EF4-FFF2-40B4-BE49-F238E27FC236}">
                <a16:creationId xmlns:a16="http://schemas.microsoft.com/office/drawing/2014/main" xmlns="" id="{0DF3F976-D40E-48A8-8197-337A3E442F89}"/>
              </a:ext>
            </a:extLst>
          </p:cNvPr>
          <p:cNvSpPr txBox="1"/>
          <p:nvPr/>
        </p:nvSpPr>
        <p:spPr>
          <a:xfrm>
            <a:off x="108630" y="84113"/>
            <a:ext cx="3682319" cy="6771084"/>
          </a:xfrm>
          <a:prstGeom prst="rect">
            <a:avLst/>
          </a:prstGeom>
          <a:noFill/>
        </p:spPr>
        <p:txBody>
          <a:bodyPr wrap="square" rtlCol="0">
            <a:spAutoFit/>
          </a:bodyPr>
          <a:lstStyle/>
          <a:p>
            <a:r>
              <a:rPr lang="en-GB" sz="2000" dirty="0"/>
              <a:t>What was the IR?</a:t>
            </a:r>
          </a:p>
          <a:p>
            <a:r>
              <a:rPr lang="en-GB" sz="2000" dirty="0"/>
              <a:t>The industrial revolution is </a:t>
            </a:r>
          </a:p>
          <a:p>
            <a:r>
              <a:rPr lang="en-GB" sz="2000" dirty="0"/>
              <a:t>When a mass amount of </a:t>
            </a:r>
          </a:p>
          <a:p>
            <a:r>
              <a:rPr lang="en-GB" sz="2000" dirty="0"/>
              <a:t>Machinery came handy to </a:t>
            </a:r>
          </a:p>
          <a:p>
            <a:r>
              <a:rPr lang="en-GB" sz="2000" dirty="0"/>
              <a:t>Britain. Here is a power point </a:t>
            </a:r>
          </a:p>
          <a:p>
            <a:r>
              <a:rPr lang="en-GB" sz="2000" dirty="0"/>
              <a:t>all about it!</a:t>
            </a:r>
          </a:p>
          <a:p>
            <a:endParaRPr lang="en-GB" dirty="0"/>
          </a:p>
          <a:p>
            <a:r>
              <a:rPr lang="en-GB" sz="2000" dirty="0"/>
              <a:t>When did it happen?</a:t>
            </a:r>
          </a:p>
          <a:p>
            <a:r>
              <a:rPr lang="en-GB" sz="2000" dirty="0"/>
              <a:t>This happened in the 17</a:t>
            </a:r>
            <a:r>
              <a:rPr lang="en-GB" sz="2000" baseline="30000" dirty="0"/>
              <a:t>th</a:t>
            </a:r>
            <a:r>
              <a:rPr lang="en-GB" sz="2000" dirty="0"/>
              <a:t> century  </a:t>
            </a:r>
          </a:p>
          <a:p>
            <a:r>
              <a:rPr lang="en-GB" sz="2000" dirty="0"/>
              <a:t>To around the 19</a:t>
            </a:r>
            <a:r>
              <a:rPr lang="en-GB" sz="2000" baseline="30000" dirty="0"/>
              <a:t>th</a:t>
            </a:r>
            <a:r>
              <a:rPr lang="en-GB" sz="2000" dirty="0"/>
              <a:t> century! </a:t>
            </a:r>
          </a:p>
          <a:p>
            <a:r>
              <a:rPr lang="en-GB" sz="2000" dirty="0"/>
              <a:t>It was a large change to the world</a:t>
            </a:r>
          </a:p>
          <a:p>
            <a:r>
              <a:rPr lang="en-GB" dirty="0"/>
              <a:t>During that time.</a:t>
            </a:r>
          </a:p>
          <a:p>
            <a:endParaRPr lang="en-GB" dirty="0"/>
          </a:p>
          <a:p>
            <a:r>
              <a:rPr lang="en-GB" dirty="0"/>
              <a:t>Why did it happen? </a:t>
            </a:r>
          </a:p>
          <a:p>
            <a:r>
              <a:rPr lang="en-GB" dirty="0"/>
              <a:t>This happened because all the people </a:t>
            </a:r>
          </a:p>
          <a:p>
            <a:r>
              <a:rPr lang="en-GB" dirty="0"/>
              <a:t>Thought that they would help the</a:t>
            </a:r>
          </a:p>
          <a:p>
            <a:r>
              <a:rPr lang="en-GB" dirty="0"/>
              <a:t>World with farming and all sorts. </a:t>
            </a:r>
          </a:p>
          <a:p>
            <a:endParaRPr lang="en-GB" dirty="0"/>
          </a:p>
          <a:p>
            <a:r>
              <a:rPr lang="en-GB" dirty="0"/>
              <a:t>Where did it happen&gt;?</a:t>
            </a:r>
          </a:p>
          <a:p>
            <a:r>
              <a:rPr lang="en-GB" dirty="0"/>
              <a:t>The industrial revolution happened </a:t>
            </a:r>
          </a:p>
          <a:p>
            <a:r>
              <a:rPr lang="en-GB" dirty="0"/>
              <a:t>In great Britain in the 1770 before </a:t>
            </a:r>
          </a:p>
          <a:p>
            <a:r>
              <a:rPr lang="en-GB" dirty="0"/>
              <a:t>Spreading to the rest of Europe.</a:t>
            </a:r>
          </a:p>
        </p:txBody>
      </p:sp>
    </p:spTree>
    <p:extLst>
      <p:ext uri="{BB962C8B-B14F-4D97-AF65-F5344CB8AC3E}">
        <p14:creationId xmlns:p14="http://schemas.microsoft.com/office/powerpoint/2010/main" val="2986374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grass, cow, field, group&#10;&#10;Description automatically generated">
            <a:extLst>
              <a:ext uri="{FF2B5EF4-FFF2-40B4-BE49-F238E27FC236}">
                <a16:creationId xmlns:a16="http://schemas.microsoft.com/office/drawing/2014/main" xmlns="" id="{E5A29CDF-AC72-4546-90D3-5D665E9467F5}"/>
              </a:ext>
            </a:extLst>
          </p:cNvPr>
          <p:cNvPicPr>
            <a:picLocks noChangeAspect="1"/>
          </p:cNvPicPr>
          <p:nvPr/>
        </p:nvPicPr>
        <p:blipFill rotWithShape="1">
          <a:blip r:embed="rId2">
            <a:extLst>
              <a:ext uri="{28A0092B-C50C-407E-A947-70E740481C1C}">
                <a14:useLocalDpi xmlns:a14="http://schemas.microsoft.com/office/drawing/2010/main" val="0"/>
              </a:ext>
            </a:extLst>
          </a:blip>
          <a:srcRect t="6639"/>
          <a:stretch/>
        </p:blipFill>
        <p:spPr>
          <a:xfrm>
            <a:off x="20" y="10"/>
            <a:ext cx="12191980" cy="6857990"/>
          </a:xfrm>
          <a:prstGeom prst="rect">
            <a:avLst/>
          </a:prstGeom>
        </p:spPr>
      </p:pic>
      <p:sp>
        <p:nvSpPr>
          <p:cNvPr id="6" name="TextBox 5">
            <a:extLst>
              <a:ext uri="{FF2B5EF4-FFF2-40B4-BE49-F238E27FC236}">
                <a16:creationId xmlns:a16="http://schemas.microsoft.com/office/drawing/2014/main" xmlns="" id="{553BA1B9-A240-42F7-A748-D8C9FC9AC7BE}"/>
              </a:ext>
            </a:extLst>
          </p:cNvPr>
          <p:cNvSpPr txBox="1"/>
          <p:nvPr/>
        </p:nvSpPr>
        <p:spPr>
          <a:xfrm>
            <a:off x="253219" y="548640"/>
            <a:ext cx="4000730" cy="3693319"/>
          </a:xfrm>
          <a:prstGeom prst="rect">
            <a:avLst/>
          </a:prstGeom>
          <a:noFill/>
        </p:spPr>
        <p:txBody>
          <a:bodyPr wrap="square" rtlCol="0">
            <a:spAutoFit/>
          </a:bodyPr>
          <a:lstStyle/>
          <a:p>
            <a:r>
              <a:rPr lang="en-GB" dirty="0">
                <a:solidFill>
                  <a:schemeClr val="bg1"/>
                </a:solidFill>
              </a:rPr>
              <a:t>What was life like in Britain before the IR?</a:t>
            </a:r>
          </a:p>
          <a:p>
            <a:endParaRPr lang="en-GB" dirty="0">
              <a:solidFill>
                <a:schemeClr val="bg1"/>
              </a:solidFill>
            </a:endParaRPr>
          </a:p>
          <a:p>
            <a:r>
              <a:rPr lang="en-GB" dirty="0">
                <a:solidFill>
                  <a:schemeClr val="bg1"/>
                </a:solidFill>
              </a:rPr>
              <a:t>Britain was full of horse and cart with no train, no cars and horse and cart were the quickest way to get around. There were only cottages as homes and weaving and pottery ext. were done at home. At this time only a small </a:t>
            </a:r>
            <a:r>
              <a:rPr lang="en-GB" dirty="0" err="1">
                <a:solidFill>
                  <a:schemeClr val="bg1"/>
                </a:solidFill>
              </a:rPr>
              <a:t>persent</a:t>
            </a:r>
            <a:r>
              <a:rPr lang="en-GB" dirty="0">
                <a:solidFill>
                  <a:schemeClr val="bg1"/>
                </a:solidFill>
              </a:rPr>
              <a:t>   of people lived in towns. Before the industrial Revolution happened only 15%  </a:t>
            </a:r>
          </a:p>
          <a:p>
            <a:r>
              <a:rPr lang="en-GB" dirty="0">
                <a:solidFill>
                  <a:schemeClr val="bg1"/>
                </a:solidFill>
              </a:rPr>
              <a:t>Of the population lived in towns but by 1900 85% did.</a:t>
            </a:r>
          </a:p>
        </p:txBody>
      </p:sp>
    </p:spTree>
    <p:extLst>
      <p:ext uri="{BB962C8B-B14F-4D97-AF65-F5344CB8AC3E}">
        <p14:creationId xmlns:p14="http://schemas.microsoft.com/office/powerpoint/2010/main" val="3415597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vintage photo of an old building&#10;&#10;Description automatically generated">
            <a:extLst>
              <a:ext uri="{FF2B5EF4-FFF2-40B4-BE49-F238E27FC236}">
                <a16:creationId xmlns:a16="http://schemas.microsoft.com/office/drawing/2014/main" xmlns="" id="{B6313E02-9098-478B-AF50-3D5138B29415}"/>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6" name="TextBox 5">
            <a:extLst>
              <a:ext uri="{FF2B5EF4-FFF2-40B4-BE49-F238E27FC236}">
                <a16:creationId xmlns:a16="http://schemas.microsoft.com/office/drawing/2014/main" xmlns="" id="{4E9313AD-125B-4450-9477-14D97D661A96}"/>
              </a:ext>
            </a:extLst>
          </p:cNvPr>
          <p:cNvSpPr txBox="1"/>
          <p:nvPr/>
        </p:nvSpPr>
        <p:spPr>
          <a:xfrm>
            <a:off x="0" y="151074"/>
            <a:ext cx="5615864" cy="3785652"/>
          </a:xfrm>
          <a:prstGeom prst="rect">
            <a:avLst/>
          </a:prstGeom>
          <a:noFill/>
        </p:spPr>
        <p:txBody>
          <a:bodyPr wrap="square" rtlCol="0">
            <a:spAutoFit/>
          </a:bodyPr>
          <a:lstStyle/>
          <a:p>
            <a:r>
              <a:rPr lang="en-GB" sz="2400" dirty="0">
                <a:solidFill>
                  <a:srgbClr val="FFFF00"/>
                </a:solidFill>
              </a:rPr>
              <a:t>What was life like for adults during the IR? </a:t>
            </a:r>
          </a:p>
          <a:p>
            <a:endParaRPr lang="en-GB" sz="2400" dirty="0">
              <a:solidFill>
                <a:srgbClr val="FFFF00"/>
              </a:solidFill>
            </a:endParaRPr>
          </a:p>
          <a:p>
            <a:endParaRPr lang="en-GB" sz="2400" dirty="0">
              <a:solidFill>
                <a:srgbClr val="FFFF00"/>
              </a:solidFill>
            </a:endParaRPr>
          </a:p>
          <a:p>
            <a:r>
              <a:rPr lang="en-GB" sz="2400" dirty="0">
                <a:solidFill>
                  <a:srgbClr val="FFFF00"/>
                </a:solidFill>
              </a:rPr>
              <a:t>During the Industrial revolution, for  adults it could have been easier but mainly harder. Easier a tiny bit as machines</a:t>
            </a:r>
          </a:p>
          <a:p>
            <a:r>
              <a:rPr lang="en-GB" sz="2400" dirty="0">
                <a:solidFill>
                  <a:srgbClr val="FFFF00"/>
                </a:solidFill>
              </a:rPr>
              <a:t>Are doing work for you. Harder as the gas was bad, they </a:t>
            </a:r>
          </a:p>
          <a:p>
            <a:r>
              <a:rPr lang="en-GB" sz="2400" dirty="0">
                <a:solidFill>
                  <a:srgbClr val="FFFF00"/>
                </a:solidFill>
              </a:rPr>
              <a:t>Didn't get paid a lot and the work was harder. </a:t>
            </a:r>
          </a:p>
        </p:txBody>
      </p:sp>
    </p:spTree>
    <p:extLst>
      <p:ext uri="{BB962C8B-B14F-4D97-AF65-F5344CB8AC3E}">
        <p14:creationId xmlns:p14="http://schemas.microsoft.com/office/powerpoint/2010/main" val="255569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99899462-FC16-43B0-966B-FCA2634507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493775" y="478232"/>
            <a:ext cx="5809306"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xmlns="" id="{AAFEA932-2DF1-410C-A00A-7A1E7DBF751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079782" y="2639023"/>
            <a:ext cx="4800600"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921A6D5-F3B1-4BC7-8F73-81B68C2FE71D}"/>
              </a:ext>
            </a:extLst>
          </p:cNvPr>
          <p:cNvSpPr txBox="1"/>
          <p:nvPr/>
        </p:nvSpPr>
        <p:spPr>
          <a:xfrm>
            <a:off x="947447" y="2799889"/>
            <a:ext cx="4933490" cy="2987543"/>
          </a:xfrm>
          <a:prstGeom prst="rect">
            <a:avLst/>
          </a:prstGeom>
        </p:spPr>
        <p:txBody>
          <a:bodyPr vert="horz" lIns="91440" tIns="45720" rIns="91440" bIns="45720" rtlCol="0" anchor="t">
            <a:normAutofit/>
          </a:bodyPr>
          <a:lstStyle/>
          <a:p>
            <a:pPr indent="-228600" defTabSz="914400">
              <a:lnSpc>
                <a:spcPct val="90000"/>
              </a:lnSpc>
              <a:spcAft>
                <a:spcPts val="600"/>
              </a:spcAft>
              <a:buFont typeface="Arial" panose="020B0604020202020204" pitchFamily="34" charset="0"/>
              <a:buChar char="•"/>
            </a:pPr>
            <a:r>
              <a:rPr lang="en-US" sz="2200">
                <a:solidFill>
                  <a:srgbClr val="FFFFFF"/>
                </a:solidFill>
              </a:rPr>
              <a:t>What was life like for children during the IR? </a:t>
            </a:r>
          </a:p>
          <a:p>
            <a:pPr indent="-228600" defTabSz="914400">
              <a:lnSpc>
                <a:spcPct val="90000"/>
              </a:lnSpc>
              <a:spcAft>
                <a:spcPts val="600"/>
              </a:spcAft>
              <a:buFont typeface="Arial" panose="020B0604020202020204" pitchFamily="34" charset="0"/>
              <a:buChar char="•"/>
            </a:pPr>
            <a:endParaRPr lang="en-US" sz="2200">
              <a:solidFill>
                <a:srgbClr val="FFFFFF"/>
              </a:solidFill>
            </a:endParaRPr>
          </a:p>
          <a:p>
            <a:pPr indent="-228600" defTabSz="914400">
              <a:lnSpc>
                <a:spcPct val="90000"/>
              </a:lnSpc>
              <a:spcAft>
                <a:spcPts val="600"/>
              </a:spcAft>
              <a:buFont typeface="Arial" panose="020B0604020202020204" pitchFamily="34" charset="0"/>
              <a:buChar char="•"/>
            </a:pPr>
            <a:r>
              <a:rPr lang="en-US" sz="2200">
                <a:solidFill>
                  <a:srgbClr val="FFFFFF"/>
                </a:solidFill>
              </a:rPr>
              <a:t>For children it would have been even harder as very young kids maybe 5 years old were working and for us the would have just been out of Nursery. This was not healthy for them and they did really dangerous things.</a:t>
            </a:r>
          </a:p>
        </p:txBody>
      </p:sp>
      <p:pic>
        <p:nvPicPr>
          <p:cNvPr id="2" name="Picture 1">
            <a:extLst>
              <a:ext uri="{FF2B5EF4-FFF2-40B4-BE49-F238E27FC236}">
                <a16:creationId xmlns:a16="http://schemas.microsoft.com/office/drawing/2014/main" xmlns="" id="{A03D4BD5-B6C7-4F0B-9B9B-247AFA511099}"/>
              </a:ext>
            </a:extLst>
          </p:cNvPr>
          <p:cNvPicPr>
            <a:picLocks noChangeAspect="1"/>
          </p:cNvPicPr>
          <p:nvPr/>
        </p:nvPicPr>
        <p:blipFill>
          <a:blip r:embed="rId2"/>
          <a:stretch>
            <a:fillRect/>
          </a:stretch>
        </p:blipFill>
        <p:spPr>
          <a:xfrm>
            <a:off x="7487728" y="1649574"/>
            <a:ext cx="4704272" cy="5208426"/>
          </a:xfrm>
          <a:prstGeom prst="rect">
            <a:avLst/>
          </a:prstGeom>
        </p:spPr>
      </p:pic>
      <p:pic>
        <p:nvPicPr>
          <p:cNvPr id="5" name="Picture 4" descr="A black and white photo of a person&#10;&#10;Description automatically generated">
            <a:extLst>
              <a:ext uri="{FF2B5EF4-FFF2-40B4-BE49-F238E27FC236}">
                <a16:creationId xmlns:a16="http://schemas.microsoft.com/office/drawing/2014/main" xmlns="" id="{89C7AF48-58F8-4DAF-8E11-D637958B9AFC}"/>
              </a:ext>
            </a:extLst>
          </p:cNvPr>
          <p:cNvPicPr>
            <a:picLocks noChangeAspect="1"/>
          </p:cNvPicPr>
          <p:nvPr/>
        </p:nvPicPr>
        <p:blipFill rotWithShape="1">
          <a:blip r:embed="rId3">
            <a:extLst>
              <a:ext uri="{28A0092B-C50C-407E-A947-70E740481C1C}">
                <a14:useLocalDpi xmlns:a14="http://schemas.microsoft.com/office/drawing/2010/main" val="0"/>
              </a:ext>
            </a:extLst>
          </a:blip>
          <a:srcRect t="5453" b="16150"/>
          <a:stretch/>
        </p:blipFill>
        <p:spPr>
          <a:xfrm>
            <a:off x="657083" y="427183"/>
            <a:ext cx="4933490" cy="2211839"/>
          </a:xfrm>
          <a:prstGeom prst="rect">
            <a:avLst/>
          </a:prstGeom>
        </p:spPr>
      </p:pic>
      <p:sp>
        <p:nvSpPr>
          <p:cNvPr id="7" name="Speech Bubble: Oval 6">
            <a:extLst>
              <a:ext uri="{FF2B5EF4-FFF2-40B4-BE49-F238E27FC236}">
                <a16:creationId xmlns:a16="http://schemas.microsoft.com/office/drawing/2014/main" xmlns="" id="{DBBAD301-2C60-4080-9F8A-69715F93ED62}"/>
              </a:ext>
            </a:extLst>
          </p:cNvPr>
          <p:cNvSpPr/>
          <p:nvPr/>
        </p:nvSpPr>
        <p:spPr>
          <a:xfrm>
            <a:off x="10691496" y="1288454"/>
            <a:ext cx="1259457" cy="1350568"/>
          </a:xfrm>
          <a:prstGeom prst="wedgeEllipseCallout">
            <a:avLst/>
          </a:prstGeom>
          <a:solidFill>
            <a:schemeClr val="bg1"/>
          </a:solidFill>
          <a:ln>
            <a:solidFill>
              <a:schemeClr val="accent1">
                <a:lumMod val="40000"/>
                <a:lumOff val="6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a:solidFill>
                    <a:srgbClr val="FFC000"/>
                  </a:solidFill>
                </a:ln>
                <a:solidFill>
                  <a:schemeClr val="tx1"/>
                </a:solidFill>
              </a:rPr>
              <a:t>It was very hard for them. </a:t>
            </a:r>
          </a:p>
        </p:txBody>
      </p:sp>
    </p:spTree>
    <p:extLst>
      <p:ext uri="{BB962C8B-B14F-4D97-AF65-F5344CB8AC3E}">
        <p14:creationId xmlns:p14="http://schemas.microsoft.com/office/powerpoint/2010/main" val="230766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xmlns="" id="{633D240C-2220-494F-90F6-2A8A57C05C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B530D0D6-938C-47EF-8A93-DF49BA36756C}"/>
              </a:ext>
            </a:extLst>
          </p:cNvPr>
          <p:cNvPicPr>
            <a:picLocks noChangeAspect="1"/>
          </p:cNvPicPr>
          <p:nvPr/>
        </p:nvPicPr>
        <p:blipFill rotWithShape="1">
          <a:blip r:embed="rId2"/>
          <a:srcRect l="1516" r="11383" b="-3"/>
          <a:stretch/>
        </p:blipFill>
        <p:spPr>
          <a:xfrm>
            <a:off x="-6" y="21"/>
            <a:ext cx="4711516" cy="2934566"/>
          </a:xfrm>
          <a:prstGeom prst="rect">
            <a:avLst/>
          </a:prstGeom>
        </p:spPr>
      </p:pic>
      <p:sp>
        <p:nvSpPr>
          <p:cNvPr id="15" name="Rectangle 14">
            <a:extLst>
              <a:ext uri="{FF2B5EF4-FFF2-40B4-BE49-F238E27FC236}">
                <a16:creationId xmlns:a16="http://schemas.microsoft.com/office/drawing/2014/main" xmlns="" id="{82F8B5D5-EDD3-466C-9CFA-C8A8B1C7F6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5570840" y="361188"/>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xmlns="" id="{9FC6858B-B383-4FB7-AAFA-9CBB9215D4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33095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FA086028-DDD0-48CC-B496-B070587E7155}"/>
              </a:ext>
            </a:extLst>
          </p:cNvPr>
          <p:cNvPicPr>
            <a:picLocks noChangeAspect="1"/>
          </p:cNvPicPr>
          <p:nvPr/>
        </p:nvPicPr>
        <p:blipFill rotWithShape="1">
          <a:blip r:embed="rId3"/>
          <a:srcRect l="3459" r="-1" b="-1"/>
          <a:stretch/>
        </p:blipFill>
        <p:spPr>
          <a:xfrm>
            <a:off x="26" y="3172569"/>
            <a:ext cx="4711515" cy="3685430"/>
          </a:xfrm>
          <a:prstGeom prst="rect">
            <a:avLst/>
          </a:prstGeom>
        </p:spPr>
      </p:pic>
      <p:sp>
        <p:nvSpPr>
          <p:cNvPr id="8" name="TextBox 7">
            <a:extLst>
              <a:ext uri="{FF2B5EF4-FFF2-40B4-BE49-F238E27FC236}">
                <a16:creationId xmlns:a16="http://schemas.microsoft.com/office/drawing/2014/main" xmlns="" id="{303C782D-E1DD-4274-8673-8EE851841FF6}"/>
              </a:ext>
            </a:extLst>
          </p:cNvPr>
          <p:cNvSpPr txBox="1"/>
          <p:nvPr/>
        </p:nvSpPr>
        <p:spPr>
          <a:xfrm>
            <a:off x="5383672" y="255807"/>
            <a:ext cx="6217920" cy="2550884"/>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200" dirty="0"/>
              <a:t>  Transport </a:t>
            </a:r>
          </a:p>
          <a:p>
            <a:pPr indent="-228600" defTabSz="914400">
              <a:lnSpc>
                <a:spcPct val="90000"/>
              </a:lnSpc>
              <a:spcAft>
                <a:spcPts val="600"/>
              </a:spcAft>
              <a:buFont typeface="Arial" panose="020B0604020202020204" pitchFamily="34" charset="0"/>
              <a:buChar char="•"/>
            </a:pPr>
            <a:endParaRPr lang="en-US" sz="2200" dirty="0"/>
          </a:p>
          <a:p>
            <a:pPr indent="-228600" defTabSz="914400">
              <a:lnSpc>
                <a:spcPct val="90000"/>
              </a:lnSpc>
              <a:spcAft>
                <a:spcPts val="600"/>
              </a:spcAft>
              <a:buFont typeface="Arial" panose="020B0604020202020204" pitchFamily="34" charset="0"/>
              <a:buChar char="•"/>
            </a:pPr>
            <a:r>
              <a:rPr lang="en-US" sz="2200" dirty="0"/>
              <a:t>Transport was different when the industrial revolution was around.  There used to only be horse and cart. When industrial revolution was around, they made a canal, boats and steam trains.. </a:t>
            </a:r>
          </a:p>
        </p:txBody>
      </p:sp>
      <p:pic>
        <p:nvPicPr>
          <p:cNvPr id="14" name="Picture 13" descr="A picture containing toy, doll, table&#10;&#10;Description automatically generated">
            <a:extLst>
              <a:ext uri="{FF2B5EF4-FFF2-40B4-BE49-F238E27FC236}">
                <a16:creationId xmlns:a16="http://schemas.microsoft.com/office/drawing/2014/main" xmlns="" id="{D34A5317-000D-4D5C-8CDE-EDFD444DBD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0461" y="2642184"/>
            <a:ext cx="4321834" cy="4321834"/>
          </a:xfrm>
          <a:prstGeom prst="rect">
            <a:avLst/>
          </a:prstGeom>
        </p:spPr>
      </p:pic>
      <p:sp>
        <p:nvSpPr>
          <p:cNvPr id="2" name="Speech Bubble: Oval 1">
            <a:extLst>
              <a:ext uri="{FF2B5EF4-FFF2-40B4-BE49-F238E27FC236}">
                <a16:creationId xmlns:a16="http://schemas.microsoft.com/office/drawing/2014/main" xmlns="" id="{58BEEEF9-AD04-4F6D-88DC-19A0CA912BF0}"/>
              </a:ext>
            </a:extLst>
          </p:cNvPr>
          <p:cNvSpPr/>
          <p:nvPr/>
        </p:nvSpPr>
        <p:spPr>
          <a:xfrm rot="570153">
            <a:off x="9785858" y="1718370"/>
            <a:ext cx="2320122" cy="1847629"/>
          </a:xfrm>
          <a:prstGeom prst="wedgeEllipse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This helped me a lot and it took 4 hours to get to Manchester</a:t>
            </a:r>
          </a:p>
        </p:txBody>
      </p:sp>
    </p:spTree>
    <p:extLst>
      <p:ext uri="{BB962C8B-B14F-4D97-AF65-F5344CB8AC3E}">
        <p14:creationId xmlns:p14="http://schemas.microsoft.com/office/powerpoint/2010/main" val="3928621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80">
                                          <p:stCondLst>
                                            <p:cond delay="0"/>
                                          </p:stCondLst>
                                        </p:cTn>
                                        <p:tgtEl>
                                          <p:spTgt spid="14"/>
                                        </p:tgtEl>
                                      </p:cBhvr>
                                    </p:animEffect>
                                    <p:anim calcmode="lin" valueType="num">
                                      <p:cBhvr>
                                        <p:cTn id="1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8" dur="26">
                                          <p:stCondLst>
                                            <p:cond delay="650"/>
                                          </p:stCondLst>
                                        </p:cTn>
                                        <p:tgtEl>
                                          <p:spTgt spid="14"/>
                                        </p:tgtEl>
                                      </p:cBhvr>
                                      <p:to x="100000" y="60000"/>
                                    </p:animScale>
                                    <p:animScale>
                                      <p:cBhvr>
                                        <p:cTn id="19" dur="166" decel="50000">
                                          <p:stCondLst>
                                            <p:cond delay="676"/>
                                          </p:stCondLst>
                                        </p:cTn>
                                        <p:tgtEl>
                                          <p:spTgt spid="14"/>
                                        </p:tgtEl>
                                      </p:cBhvr>
                                      <p:to x="100000" y="100000"/>
                                    </p:animScale>
                                    <p:animScale>
                                      <p:cBhvr>
                                        <p:cTn id="20" dur="26">
                                          <p:stCondLst>
                                            <p:cond delay="1312"/>
                                          </p:stCondLst>
                                        </p:cTn>
                                        <p:tgtEl>
                                          <p:spTgt spid="14"/>
                                        </p:tgtEl>
                                      </p:cBhvr>
                                      <p:to x="100000" y="80000"/>
                                    </p:animScale>
                                    <p:animScale>
                                      <p:cBhvr>
                                        <p:cTn id="21" dur="166" decel="50000">
                                          <p:stCondLst>
                                            <p:cond delay="1338"/>
                                          </p:stCondLst>
                                        </p:cTn>
                                        <p:tgtEl>
                                          <p:spTgt spid="14"/>
                                        </p:tgtEl>
                                      </p:cBhvr>
                                      <p:to x="100000" y="100000"/>
                                    </p:animScale>
                                    <p:animScale>
                                      <p:cBhvr>
                                        <p:cTn id="22" dur="26">
                                          <p:stCondLst>
                                            <p:cond delay="1642"/>
                                          </p:stCondLst>
                                        </p:cTn>
                                        <p:tgtEl>
                                          <p:spTgt spid="14"/>
                                        </p:tgtEl>
                                      </p:cBhvr>
                                      <p:to x="100000" y="90000"/>
                                    </p:animScale>
                                    <p:animScale>
                                      <p:cBhvr>
                                        <p:cTn id="23" dur="166" decel="50000">
                                          <p:stCondLst>
                                            <p:cond delay="1668"/>
                                          </p:stCondLst>
                                        </p:cTn>
                                        <p:tgtEl>
                                          <p:spTgt spid="14"/>
                                        </p:tgtEl>
                                      </p:cBhvr>
                                      <p:to x="100000" y="100000"/>
                                    </p:animScale>
                                    <p:animScale>
                                      <p:cBhvr>
                                        <p:cTn id="24" dur="26">
                                          <p:stCondLst>
                                            <p:cond delay="1808"/>
                                          </p:stCondLst>
                                        </p:cTn>
                                        <p:tgtEl>
                                          <p:spTgt spid="14"/>
                                        </p:tgtEl>
                                      </p:cBhvr>
                                      <p:to x="100000" y="95000"/>
                                    </p:animScale>
                                    <p:animScale>
                                      <p:cBhvr>
                                        <p:cTn id="25" dur="166" decel="50000">
                                          <p:stCondLst>
                                            <p:cond delay="1834"/>
                                          </p:stCondLst>
                                        </p:cTn>
                                        <p:tgtEl>
                                          <p:spTgt spid="1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80">
                                          <p:stCondLst>
                                            <p:cond delay="0"/>
                                          </p:stCondLst>
                                        </p:cTn>
                                        <p:tgtEl>
                                          <p:spTgt spid="2"/>
                                        </p:tgtEl>
                                      </p:cBhvr>
                                    </p:animEffect>
                                    <p:anim calcmode="lin" valueType="num">
                                      <p:cBhvr>
                                        <p:cTn id="31"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6" dur="26">
                                          <p:stCondLst>
                                            <p:cond delay="650"/>
                                          </p:stCondLst>
                                        </p:cTn>
                                        <p:tgtEl>
                                          <p:spTgt spid="2"/>
                                        </p:tgtEl>
                                      </p:cBhvr>
                                      <p:to x="100000" y="60000"/>
                                    </p:animScale>
                                    <p:animScale>
                                      <p:cBhvr>
                                        <p:cTn id="37" dur="166" decel="50000">
                                          <p:stCondLst>
                                            <p:cond delay="676"/>
                                          </p:stCondLst>
                                        </p:cTn>
                                        <p:tgtEl>
                                          <p:spTgt spid="2"/>
                                        </p:tgtEl>
                                      </p:cBhvr>
                                      <p:to x="100000" y="100000"/>
                                    </p:animScale>
                                    <p:animScale>
                                      <p:cBhvr>
                                        <p:cTn id="38" dur="26">
                                          <p:stCondLst>
                                            <p:cond delay="1312"/>
                                          </p:stCondLst>
                                        </p:cTn>
                                        <p:tgtEl>
                                          <p:spTgt spid="2"/>
                                        </p:tgtEl>
                                      </p:cBhvr>
                                      <p:to x="100000" y="80000"/>
                                    </p:animScale>
                                    <p:animScale>
                                      <p:cBhvr>
                                        <p:cTn id="39" dur="166" decel="50000">
                                          <p:stCondLst>
                                            <p:cond delay="1338"/>
                                          </p:stCondLst>
                                        </p:cTn>
                                        <p:tgtEl>
                                          <p:spTgt spid="2"/>
                                        </p:tgtEl>
                                      </p:cBhvr>
                                      <p:to x="100000" y="100000"/>
                                    </p:animScale>
                                    <p:animScale>
                                      <p:cBhvr>
                                        <p:cTn id="40" dur="26">
                                          <p:stCondLst>
                                            <p:cond delay="1642"/>
                                          </p:stCondLst>
                                        </p:cTn>
                                        <p:tgtEl>
                                          <p:spTgt spid="2"/>
                                        </p:tgtEl>
                                      </p:cBhvr>
                                      <p:to x="100000" y="90000"/>
                                    </p:animScale>
                                    <p:animScale>
                                      <p:cBhvr>
                                        <p:cTn id="41" dur="166" decel="50000">
                                          <p:stCondLst>
                                            <p:cond delay="1668"/>
                                          </p:stCondLst>
                                        </p:cTn>
                                        <p:tgtEl>
                                          <p:spTgt spid="2"/>
                                        </p:tgtEl>
                                      </p:cBhvr>
                                      <p:to x="100000" y="100000"/>
                                    </p:animScale>
                                    <p:animScale>
                                      <p:cBhvr>
                                        <p:cTn id="42" dur="26">
                                          <p:stCondLst>
                                            <p:cond delay="1808"/>
                                          </p:stCondLst>
                                        </p:cTn>
                                        <p:tgtEl>
                                          <p:spTgt spid="2"/>
                                        </p:tgtEl>
                                      </p:cBhvr>
                                      <p:to x="100000" y="95000"/>
                                    </p:animScale>
                                    <p:animScale>
                                      <p:cBhvr>
                                        <p:cTn id="43"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E8C7C1-148A-42F2-8A4B-2F92355D3B97}"/>
              </a:ext>
            </a:extLst>
          </p:cNvPr>
          <p:cNvSpPr>
            <a:spLocks noGrp="1"/>
          </p:cNvSpPr>
          <p:nvPr>
            <p:ph type="title"/>
          </p:nvPr>
        </p:nvSpPr>
        <p:spPr/>
        <p:txBody>
          <a:bodyPr/>
          <a:lstStyle/>
          <a:p>
            <a:r>
              <a:rPr lang="en-GB" dirty="0"/>
              <a:t>Impact of the IR on Britain</a:t>
            </a:r>
          </a:p>
        </p:txBody>
      </p:sp>
      <p:sp>
        <p:nvSpPr>
          <p:cNvPr id="3" name="Content Placeholder 2">
            <a:extLst>
              <a:ext uri="{FF2B5EF4-FFF2-40B4-BE49-F238E27FC236}">
                <a16:creationId xmlns:a16="http://schemas.microsoft.com/office/drawing/2014/main" xmlns="" id="{6E2227EC-5EDF-453A-B939-A0ED70F6EC20}"/>
              </a:ext>
            </a:extLst>
          </p:cNvPr>
          <p:cNvSpPr>
            <a:spLocks noGrp="1"/>
          </p:cNvSpPr>
          <p:nvPr>
            <p:ph idx="1"/>
          </p:nvPr>
        </p:nvSpPr>
        <p:spPr/>
        <p:txBody>
          <a:bodyPr/>
          <a:lstStyle/>
          <a:p>
            <a:r>
              <a:rPr lang="en-GB" dirty="0"/>
              <a:t>There were factories to do things</a:t>
            </a:r>
          </a:p>
          <a:p>
            <a:r>
              <a:rPr lang="en-GB" dirty="0"/>
              <a:t>The kids had to work extra hard</a:t>
            </a:r>
          </a:p>
          <a:p>
            <a:r>
              <a:rPr lang="en-GB" dirty="0"/>
              <a:t>The transport was quicker</a:t>
            </a:r>
          </a:p>
          <a:p>
            <a:r>
              <a:rPr lang="en-GB" dirty="0"/>
              <a:t>Crafting was easier</a:t>
            </a:r>
          </a:p>
          <a:p>
            <a:r>
              <a:rPr lang="en-GB" dirty="0"/>
              <a:t>By 1914 England became a great trading nation</a:t>
            </a:r>
          </a:p>
          <a:p>
            <a:r>
              <a:rPr lang="en-GB" dirty="0"/>
              <a:t>Cottages turned to homes </a:t>
            </a:r>
          </a:p>
          <a:p>
            <a:r>
              <a:rPr lang="en-GB" dirty="0"/>
              <a:t>Weaving and pottery ext. were now done via machine</a:t>
            </a:r>
          </a:p>
        </p:txBody>
      </p:sp>
      <p:pic>
        <p:nvPicPr>
          <p:cNvPr id="4" name="Picture 3" descr="A picture containing toy, doll, table&#10;&#10;Description automatically generated">
            <a:extLst>
              <a:ext uri="{FF2B5EF4-FFF2-40B4-BE49-F238E27FC236}">
                <a16:creationId xmlns:a16="http://schemas.microsoft.com/office/drawing/2014/main" xmlns="" id="{E8E000A3-7258-486C-B6C2-B3FC7EFDC4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0167" y="2536167"/>
            <a:ext cx="4321834" cy="4321834"/>
          </a:xfrm>
          <a:prstGeom prst="rect">
            <a:avLst/>
          </a:prstGeom>
        </p:spPr>
      </p:pic>
      <p:sp>
        <p:nvSpPr>
          <p:cNvPr id="5" name="Thought Bubble: Cloud 4">
            <a:extLst>
              <a:ext uri="{FF2B5EF4-FFF2-40B4-BE49-F238E27FC236}">
                <a16:creationId xmlns:a16="http://schemas.microsoft.com/office/drawing/2014/main" xmlns="" id="{1906B247-9F0B-45DF-B574-28F4D2B4623B}"/>
              </a:ext>
            </a:extLst>
          </p:cNvPr>
          <p:cNvSpPr/>
          <p:nvPr/>
        </p:nvSpPr>
        <p:spPr>
          <a:xfrm>
            <a:off x="10031084" y="1328375"/>
            <a:ext cx="1603513" cy="1510748"/>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n>
                  <a:solidFill>
                    <a:schemeClr val="tx1"/>
                  </a:solidFill>
                </a:ln>
                <a:solidFill>
                  <a:schemeClr val="tx1"/>
                </a:solidFill>
              </a:rPr>
              <a:t>Some good some bad. </a:t>
            </a:r>
          </a:p>
        </p:txBody>
      </p:sp>
    </p:spTree>
    <p:extLst>
      <p:ext uri="{BB962C8B-B14F-4D97-AF65-F5344CB8AC3E}">
        <p14:creationId xmlns:p14="http://schemas.microsoft.com/office/powerpoint/2010/main" val="3585330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standing in front of a building&#10;&#10;Description automatically generated">
            <a:extLst>
              <a:ext uri="{FF2B5EF4-FFF2-40B4-BE49-F238E27FC236}">
                <a16:creationId xmlns:a16="http://schemas.microsoft.com/office/drawing/2014/main" xmlns="" id="{FF54C907-5161-48FA-9AA7-3EFF44EAEFE3}"/>
              </a:ext>
            </a:extLst>
          </p:cNvPr>
          <p:cNvPicPr>
            <a:picLocks noChangeAspect="1"/>
          </p:cNvPicPr>
          <p:nvPr/>
        </p:nvPicPr>
        <p:blipFill rotWithShape="1">
          <a:blip r:embed="rId2"/>
          <a:srcRect t="12881" r="-3" b="8816"/>
          <a:stretch/>
        </p:blipFill>
        <p:spPr>
          <a:xfrm>
            <a:off x="5162052" y="3272588"/>
            <a:ext cx="6105382" cy="3585411"/>
          </a:xfrm>
          <a:prstGeom prst="rect">
            <a:avLst/>
          </a:prstGeom>
        </p:spPr>
      </p:pic>
      <p:pic>
        <p:nvPicPr>
          <p:cNvPr id="5" name="Picture 4" descr="A black and white photo of a city&#10;&#10;Description automatically generated">
            <a:extLst>
              <a:ext uri="{FF2B5EF4-FFF2-40B4-BE49-F238E27FC236}">
                <a16:creationId xmlns:a16="http://schemas.microsoft.com/office/drawing/2014/main" xmlns="" id="{822D2F0A-4A9E-491F-9563-67392C181EC3}"/>
              </a:ext>
            </a:extLst>
          </p:cNvPr>
          <p:cNvPicPr>
            <a:picLocks noChangeAspect="1"/>
          </p:cNvPicPr>
          <p:nvPr/>
        </p:nvPicPr>
        <p:blipFill rotWithShape="1">
          <a:blip r:embed="rId3"/>
          <a:srcRect l="19616" r="10302"/>
          <a:stretch/>
        </p:blipFill>
        <p:spPr>
          <a:xfrm>
            <a:off x="20" y="9"/>
            <a:ext cx="7279893" cy="3895335"/>
          </a:xfrm>
          <a:custGeom>
            <a:avLst/>
            <a:gdLst/>
            <a:ahLst/>
            <a:cxnLst/>
            <a:rect l="l" t="t" r="r" b="b"/>
            <a:pathLst>
              <a:path w="7279913" h="3895335">
                <a:moveTo>
                  <a:pt x="0" y="0"/>
                </a:moveTo>
                <a:lnTo>
                  <a:pt x="7279913" y="0"/>
                </a:lnTo>
                <a:lnTo>
                  <a:pt x="7279913" y="3116976"/>
                </a:lnTo>
                <a:lnTo>
                  <a:pt x="5011287" y="3116976"/>
                </a:lnTo>
                <a:lnTo>
                  <a:pt x="5011287" y="3895335"/>
                </a:lnTo>
                <a:lnTo>
                  <a:pt x="0" y="3895335"/>
                </a:lnTo>
                <a:close/>
              </a:path>
            </a:pathLst>
          </a:custGeom>
        </p:spPr>
      </p:pic>
      <p:pic>
        <p:nvPicPr>
          <p:cNvPr id="7" name="Picture 6" descr="A group of people standing in front of a building&#10;&#10;Description automatically generated">
            <a:extLst>
              <a:ext uri="{FF2B5EF4-FFF2-40B4-BE49-F238E27FC236}">
                <a16:creationId xmlns:a16="http://schemas.microsoft.com/office/drawing/2014/main" xmlns="" id="{1E6F707F-809A-415B-A1BE-58137BCAA83C}"/>
              </a:ext>
            </a:extLst>
          </p:cNvPr>
          <p:cNvPicPr>
            <a:picLocks noChangeAspect="1"/>
          </p:cNvPicPr>
          <p:nvPr/>
        </p:nvPicPr>
        <p:blipFill rotWithShape="1">
          <a:blip r:embed="rId4"/>
          <a:srcRect l="15614" r="12194" b="-2"/>
          <a:stretch/>
        </p:blipFill>
        <p:spPr>
          <a:xfrm>
            <a:off x="7458302" y="-22547"/>
            <a:ext cx="3809132" cy="3139531"/>
          </a:xfrm>
          <a:prstGeom prst="rect">
            <a:avLst/>
          </a:prstGeom>
        </p:spPr>
      </p:pic>
      <p:pic>
        <p:nvPicPr>
          <p:cNvPr id="6" name="Picture 5" descr="A vintage photo of a boat&#10;&#10;Description automatically generated">
            <a:extLst>
              <a:ext uri="{FF2B5EF4-FFF2-40B4-BE49-F238E27FC236}">
                <a16:creationId xmlns:a16="http://schemas.microsoft.com/office/drawing/2014/main" xmlns="" id="{B8862225-FDE1-4DBD-99DE-CD193A6E9A3C}"/>
              </a:ext>
            </a:extLst>
          </p:cNvPr>
          <p:cNvPicPr>
            <a:picLocks noChangeAspect="1"/>
          </p:cNvPicPr>
          <p:nvPr/>
        </p:nvPicPr>
        <p:blipFill rotWithShape="1">
          <a:blip r:embed="rId5"/>
          <a:srcRect t="4332" b="21226"/>
          <a:stretch/>
        </p:blipFill>
        <p:spPr>
          <a:xfrm>
            <a:off x="1" y="4065775"/>
            <a:ext cx="5001186" cy="2792224"/>
          </a:xfrm>
          <a:prstGeom prst="rect">
            <a:avLst/>
          </a:prstGeom>
        </p:spPr>
      </p:pic>
    </p:spTree>
    <p:extLst>
      <p:ext uri="{BB962C8B-B14F-4D97-AF65-F5344CB8AC3E}">
        <p14:creationId xmlns:p14="http://schemas.microsoft.com/office/powerpoint/2010/main" val="2667870032"/>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CAEE33-505B-45DB-9D7A-265BF76FC090}"/>
              </a:ext>
            </a:extLst>
          </p:cNvPr>
          <p:cNvSpPr>
            <a:spLocks noGrp="1"/>
          </p:cNvSpPr>
          <p:nvPr>
            <p:ph type="title"/>
          </p:nvPr>
        </p:nvSpPr>
        <p:spPr/>
        <p:txBody>
          <a:bodyPr>
            <a:normAutofit/>
          </a:bodyPr>
          <a:lstStyle/>
          <a:p>
            <a:r>
              <a:rPr lang="en-GB" sz="1800" dirty="0"/>
              <a:t>Who made what? </a:t>
            </a:r>
          </a:p>
        </p:txBody>
      </p:sp>
      <p:sp>
        <p:nvSpPr>
          <p:cNvPr id="3" name="Content Placeholder 2">
            <a:extLst>
              <a:ext uri="{FF2B5EF4-FFF2-40B4-BE49-F238E27FC236}">
                <a16:creationId xmlns:a16="http://schemas.microsoft.com/office/drawing/2014/main" xmlns="" id="{C33AF57C-2751-4C4C-AB1C-D1E62B53C1FE}"/>
              </a:ext>
            </a:extLst>
          </p:cNvPr>
          <p:cNvSpPr>
            <a:spLocks noGrp="1"/>
          </p:cNvSpPr>
          <p:nvPr>
            <p:ph idx="1"/>
          </p:nvPr>
        </p:nvSpPr>
        <p:spPr/>
        <p:txBody>
          <a:bodyPr/>
          <a:lstStyle/>
          <a:p>
            <a:r>
              <a:rPr lang="en-GB" dirty="0"/>
              <a:t>1701 Tull’s seed drill </a:t>
            </a:r>
          </a:p>
          <a:p>
            <a:r>
              <a:rPr lang="en-GB" dirty="0"/>
              <a:t>1712 Newcomen engine </a:t>
            </a:r>
          </a:p>
          <a:p>
            <a:r>
              <a:rPr lang="en-GB" dirty="0"/>
              <a:t>1733 Flying Shuttle </a:t>
            </a:r>
          </a:p>
          <a:p>
            <a:r>
              <a:rPr lang="en-GB" dirty="0"/>
              <a:t>1764 Spinning Jenny </a:t>
            </a:r>
          </a:p>
          <a:p>
            <a:r>
              <a:rPr lang="en-GB" dirty="0"/>
              <a:t>1772 Bridge water canal </a:t>
            </a:r>
          </a:p>
          <a:p>
            <a:r>
              <a:rPr lang="en-GB" dirty="0"/>
              <a:t>1775 Watt’s Steam Engine </a:t>
            </a:r>
          </a:p>
        </p:txBody>
      </p:sp>
      <p:pic>
        <p:nvPicPr>
          <p:cNvPr id="4" name="Picture 3" descr="A picture containing toy, doll, table&#10;&#10;Description automatically generated">
            <a:extLst>
              <a:ext uri="{FF2B5EF4-FFF2-40B4-BE49-F238E27FC236}">
                <a16:creationId xmlns:a16="http://schemas.microsoft.com/office/drawing/2014/main" xmlns="" id="{925A07E5-B63D-4B00-B0CB-3EA5A8FCCD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2362" y="2208362"/>
            <a:ext cx="4649639" cy="4649639"/>
          </a:xfrm>
          <a:prstGeom prst="rect">
            <a:avLst/>
          </a:prstGeom>
        </p:spPr>
      </p:pic>
    </p:spTree>
    <p:extLst>
      <p:ext uri="{BB962C8B-B14F-4D97-AF65-F5344CB8AC3E}">
        <p14:creationId xmlns:p14="http://schemas.microsoft.com/office/powerpoint/2010/main" val="400370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88FE712-18B4-4663-8366-66E4CBD9E939}"/>
              </a:ext>
            </a:extLst>
          </p:cNvPr>
          <p:cNvSpPr txBox="1"/>
          <p:nvPr/>
        </p:nvSpPr>
        <p:spPr>
          <a:xfrm>
            <a:off x="3548419" y="2825087"/>
            <a:ext cx="8003502" cy="3398732"/>
          </a:xfrm>
          <a:prstGeom prst="rect">
            <a:avLst/>
          </a:prstGeom>
        </p:spPr>
        <p:txBody>
          <a:bodyPr vert="horz" lIns="91440" tIns="45720" rIns="91440" bIns="45720" rtlCol="0">
            <a:normAutofit lnSpcReduction="10000"/>
          </a:bodyPr>
          <a:lstStyle/>
          <a:p>
            <a:pPr indent="-228600" defTabSz="914400">
              <a:lnSpc>
                <a:spcPct val="90000"/>
              </a:lnSpc>
              <a:spcAft>
                <a:spcPts val="600"/>
              </a:spcAft>
              <a:buFont typeface="Arial" panose="020B0604020202020204" pitchFamily="34" charset="0"/>
              <a:buChar char="•"/>
            </a:pPr>
            <a:r>
              <a:rPr lang="en-US" sz="2000" dirty="0"/>
              <a:t>Tull’s Seed Drill </a:t>
            </a:r>
          </a:p>
          <a:p>
            <a:pPr indent="-228600" defTabSz="914400">
              <a:lnSpc>
                <a:spcPct val="90000"/>
              </a:lnSpc>
              <a:spcAft>
                <a:spcPts val="600"/>
              </a:spcAft>
              <a:buFont typeface="Arial" panose="020B0604020202020204" pitchFamily="34" charset="0"/>
              <a:buChar char="•"/>
            </a:pPr>
            <a:endParaRPr lang="en-US" sz="2000" dirty="0"/>
          </a:p>
          <a:p>
            <a:pPr indent="-228600" defTabSz="914400">
              <a:lnSpc>
                <a:spcPct val="90000"/>
              </a:lnSpc>
              <a:spcAft>
                <a:spcPts val="600"/>
              </a:spcAft>
              <a:buFont typeface="Arial" panose="020B0604020202020204" pitchFamily="34" charset="0"/>
              <a:buChar char="•"/>
            </a:pPr>
            <a:r>
              <a:rPr lang="en-US" sz="2000" dirty="0"/>
              <a:t>Jethro Tull’s Seed Drill embodies the shift from an agrarian economy to one domination by Urban industry and machine manufactory  </a:t>
            </a:r>
          </a:p>
          <a:p>
            <a:pPr indent="-228600" defTabSz="914400">
              <a:lnSpc>
                <a:spcPct val="90000"/>
              </a:lnSpc>
              <a:spcAft>
                <a:spcPts val="600"/>
              </a:spcAft>
              <a:buFont typeface="Arial" panose="020B0604020202020204" pitchFamily="34" charset="0"/>
              <a:buChar char="•"/>
            </a:pPr>
            <a:endParaRPr lang="en-US" sz="2000" dirty="0"/>
          </a:p>
          <a:p>
            <a:pPr indent="-228600" defTabSz="914400">
              <a:lnSpc>
                <a:spcPct val="90000"/>
              </a:lnSpc>
              <a:spcAft>
                <a:spcPts val="600"/>
              </a:spcAft>
              <a:buFont typeface="Arial" panose="020B0604020202020204" pitchFamily="34" charset="0"/>
              <a:buChar char="•"/>
            </a:pPr>
            <a:endParaRPr lang="en-US" sz="2000" dirty="0"/>
          </a:p>
          <a:p>
            <a:pPr indent="-228600" defTabSz="914400">
              <a:lnSpc>
                <a:spcPct val="90000"/>
              </a:lnSpc>
              <a:spcAft>
                <a:spcPts val="600"/>
              </a:spcAft>
              <a:buFont typeface="Arial" panose="020B0604020202020204" pitchFamily="34" charset="0"/>
              <a:buChar char="•"/>
            </a:pPr>
            <a:r>
              <a:rPr lang="en-US" sz="2000" dirty="0"/>
              <a:t>Newcome Engine </a:t>
            </a:r>
          </a:p>
          <a:p>
            <a:pPr indent="-228600" defTabSz="914400">
              <a:lnSpc>
                <a:spcPct val="90000"/>
              </a:lnSpc>
              <a:spcAft>
                <a:spcPts val="600"/>
              </a:spcAft>
              <a:buFont typeface="Arial" panose="020B0604020202020204" pitchFamily="34" charset="0"/>
              <a:buChar char="•"/>
            </a:pPr>
            <a:endParaRPr lang="en-US" sz="2000" dirty="0"/>
          </a:p>
          <a:p>
            <a:pPr indent="-228600" defTabSz="914400">
              <a:lnSpc>
                <a:spcPct val="90000"/>
              </a:lnSpc>
              <a:spcAft>
                <a:spcPts val="600"/>
              </a:spcAft>
              <a:buFont typeface="Arial" panose="020B0604020202020204" pitchFamily="34" charset="0"/>
              <a:buChar char="•"/>
            </a:pPr>
            <a:r>
              <a:rPr lang="en-US" sz="2000" dirty="0"/>
              <a:t>Thomas Newcome engine is am early glimpse into the possibilities of steam power . It was mainly used for draining coal mines.</a:t>
            </a:r>
          </a:p>
          <a:p>
            <a:pPr indent="-228600" defTabSz="914400">
              <a:lnSpc>
                <a:spcPct val="90000"/>
              </a:lnSpc>
              <a:spcAft>
                <a:spcPts val="600"/>
              </a:spcAft>
              <a:buFont typeface="Arial" panose="020B0604020202020204" pitchFamily="34" charset="0"/>
              <a:buChar char="•"/>
            </a:pPr>
            <a:endParaRPr lang="en-US" sz="2000" dirty="0"/>
          </a:p>
        </p:txBody>
      </p:sp>
      <p:pic>
        <p:nvPicPr>
          <p:cNvPr id="5" name="Picture 4" descr="A picture containing toy, doll, table&#10;&#10;Description automatically generated">
            <a:extLst>
              <a:ext uri="{FF2B5EF4-FFF2-40B4-BE49-F238E27FC236}">
                <a16:creationId xmlns:a16="http://schemas.microsoft.com/office/drawing/2014/main" xmlns="" id="{17458546-2B8E-4032-8F4A-E32811877B9A}"/>
              </a:ext>
            </a:extLst>
          </p:cNvPr>
          <p:cNvPicPr>
            <a:picLocks noChangeAspect="1"/>
          </p:cNvPicPr>
          <p:nvPr/>
        </p:nvPicPr>
        <p:blipFill rotWithShape="1">
          <a:blip r:embed="rId2">
            <a:extLst>
              <a:ext uri="{28A0092B-C50C-407E-A947-70E740481C1C}">
                <a14:useLocalDpi xmlns:a14="http://schemas.microsoft.com/office/drawing/2010/main" val="0"/>
              </a:ext>
            </a:extLst>
          </a:blip>
          <a:srcRect l="18244" r="14162"/>
          <a:stretch/>
        </p:blipFill>
        <p:spPr>
          <a:xfrm>
            <a:off x="0" y="2234291"/>
            <a:ext cx="3125337" cy="4623709"/>
          </a:xfrm>
          <a:prstGeom prst="rect">
            <a:avLst/>
          </a:prstGeom>
          <a:solidFill>
            <a:schemeClr val="bg1">
              <a:lumMod val="50000"/>
            </a:schemeClr>
          </a:solidFill>
          <a:effectLst/>
        </p:spPr>
      </p:pic>
      <p:cxnSp>
        <p:nvCxnSpPr>
          <p:cNvPr id="22" name="Straight Connector 9">
            <a:extLst>
              <a:ext uri="{FF2B5EF4-FFF2-40B4-BE49-F238E27FC236}">
                <a16:creationId xmlns:a16="http://schemas.microsoft.com/office/drawing/2014/main" xmlns="" id="{A7F400EE-A8A5-48AF-B4D6-291B52C6F0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rgbClr val="F7C17D"/>
            </a:solidFill>
          </a:ln>
        </p:spPr>
        <p:style>
          <a:lnRef idx="1">
            <a:schemeClr val="accent1"/>
          </a:lnRef>
          <a:fillRef idx="0">
            <a:schemeClr val="accent1"/>
          </a:fillRef>
          <a:effectRef idx="0">
            <a:schemeClr val="accent1"/>
          </a:effectRef>
          <a:fontRef idx="minor">
            <a:schemeClr val="tx1"/>
          </a:fontRef>
        </p:style>
      </p:cxnSp>
      <p:sp>
        <p:nvSpPr>
          <p:cNvPr id="3" name="Speech Bubble: Oval 2">
            <a:extLst>
              <a:ext uri="{FF2B5EF4-FFF2-40B4-BE49-F238E27FC236}">
                <a16:creationId xmlns:a16="http://schemas.microsoft.com/office/drawing/2014/main" xmlns="" id="{70CB83F4-D5B0-4E58-A5DD-72B8AF6C6D1B}"/>
              </a:ext>
            </a:extLst>
          </p:cNvPr>
          <p:cNvSpPr/>
          <p:nvPr/>
        </p:nvSpPr>
        <p:spPr>
          <a:xfrm>
            <a:off x="2178801" y="1749847"/>
            <a:ext cx="1642573" cy="1398608"/>
          </a:xfrm>
          <a:prstGeom prst="wedgeEllipseCallout">
            <a:avLst/>
          </a:prstGeom>
          <a:noFill/>
          <a:ln>
            <a:solidFill>
              <a:schemeClr val="accent3">
                <a:lumMod val="50000"/>
              </a:schemeClr>
            </a:solidFill>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xmlns="" id="{9FE24DEA-602C-4A99-B5A6-DF17A3B56639}"/>
              </a:ext>
            </a:extLst>
          </p:cNvPr>
          <p:cNvSpPr txBox="1"/>
          <p:nvPr/>
        </p:nvSpPr>
        <p:spPr>
          <a:xfrm>
            <a:off x="2329363" y="1911125"/>
            <a:ext cx="1286856" cy="1200329"/>
          </a:xfrm>
          <a:prstGeom prst="rect">
            <a:avLst/>
          </a:prstGeom>
          <a:noFill/>
        </p:spPr>
        <p:txBody>
          <a:bodyPr wrap="square" rtlCol="0">
            <a:spAutoFit/>
          </a:bodyPr>
          <a:lstStyle/>
          <a:p>
            <a:r>
              <a:rPr lang="en-GB" dirty="0"/>
              <a:t>Some of these were really useful.</a:t>
            </a:r>
          </a:p>
        </p:txBody>
      </p:sp>
    </p:spTree>
    <p:extLst>
      <p:ext uri="{BB962C8B-B14F-4D97-AF65-F5344CB8AC3E}">
        <p14:creationId xmlns:p14="http://schemas.microsoft.com/office/powerpoint/2010/main" val="1320708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nodeType="clickEffect">
                                  <p:stCondLst>
                                    <p:cond delay="0"/>
                                  </p:stCondLst>
                                  <p:childTnLst>
                                    <p:animEffect transition="out" filter="wipe(down)">
                                      <p:cBhvr>
                                        <p:cTn id="6" dur="180" accel="50000">
                                          <p:stCondLst>
                                            <p:cond delay="1820"/>
                                          </p:stCondLst>
                                        </p:cTn>
                                        <p:tgtEl>
                                          <p:spTgt spid="5"/>
                                        </p:tgtEl>
                                      </p:cBhvr>
                                    </p:animEffect>
                                    <p:anim calcmode="lin" valueType="num">
                                      <p:cBhvr>
                                        <p:cTn id="7" dur="1822" tmFilter="0,0; 0.14,0.31; 0.43,0.73; 0.71,0.91; 1.0,1.0">
                                          <p:stCondLst>
                                            <p:cond delay="0"/>
                                          </p:stCondLst>
                                        </p:cTn>
                                        <p:tgtEl>
                                          <p:spTgt spid="5"/>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5"/>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5"/>
                                        </p:tgtEl>
                                        <p:attrNameLst>
                                          <p:attrName>ppt_y</p:attrName>
                                        </p:attrNameLst>
                                      </p:cBhvr>
                                      <p:tavLst>
                                        <p:tav tm="0">
                                          <p:val>
                                            <p:strVal val="ppt_y"/>
                                          </p:val>
                                        </p:tav>
                                        <p:tav tm="100000">
                                          <p:val>
                                            <p:strVal val="ppt_y+ppt_h"/>
                                          </p:val>
                                        </p:tav>
                                      </p:tavLst>
                                    </p:anim>
                                    <p:animScale>
                                      <p:cBhvr>
                                        <p:cTn id="14" dur="26">
                                          <p:stCondLst>
                                            <p:cond delay="620"/>
                                          </p:stCondLst>
                                        </p:cTn>
                                        <p:tgtEl>
                                          <p:spTgt spid="5"/>
                                        </p:tgtEl>
                                      </p:cBhvr>
                                      <p:to x="100000" y="60000"/>
                                    </p:animScale>
                                    <p:animScale>
                                      <p:cBhvr>
                                        <p:cTn id="15" dur="166" decel="50000">
                                          <p:stCondLst>
                                            <p:cond delay="646"/>
                                          </p:stCondLst>
                                        </p:cTn>
                                        <p:tgtEl>
                                          <p:spTgt spid="5"/>
                                        </p:tgtEl>
                                      </p:cBhvr>
                                      <p:to x="100000" y="100000"/>
                                    </p:animScale>
                                    <p:animScale>
                                      <p:cBhvr>
                                        <p:cTn id="16" dur="26">
                                          <p:stCondLst>
                                            <p:cond delay="1312"/>
                                          </p:stCondLst>
                                        </p:cTn>
                                        <p:tgtEl>
                                          <p:spTgt spid="5"/>
                                        </p:tgtEl>
                                      </p:cBhvr>
                                      <p:to x="100000" y="80000"/>
                                    </p:animScale>
                                    <p:animScale>
                                      <p:cBhvr>
                                        <p:cTn id="17" dur="166" decel="50000">
                                          <p:stCondLst>
                                            <p:cond delay="1338"/>
                                          </p:stCondLst>
                                        </p:cTn>
                                        <p:tgtEl>
                                          <p:spTgt spid="5"/>
                                        </p:tgtEl>
                                      </p:cBhvr>
                                      <p:to x="100000" y="100000"/>
                                    </p:animScale>
                                    <p:animScale>
                                      <p:cBhvr>
                                        <p:cTn id="18" dur="26">
                                          <p:stCondLst>
                                            <p:cond delay="1642"/>
                                          </p:stCondLst>
                                        </p:cTn>
                                        <p:tgtEl>
                                          <p:spTgt spid="5"/>
                                        </p:tgtEl>
                                      </p:cBhvr>
                                      <p:to x="100000" y="90000"/>
                                    </p:animScale>
                                    <p:animScale>
                                      <p:cBhvr>
                                        <p:cTn id="19" dur="166" decel="50000">
                                          <p:stCondLst>
                                            <p:cond delay="1668"/>
                                          </p:stCondLst>
                                        </p:cTn>
                                        <p:tgtEl>
                                          <p:spTgt spid="5"/>
                                        </p:tgtEl>
                                      </p:cBhvr>
                                      <p:to x="100000" y="100000"/>
                                    </p:animScale>
                                    <p:animScale>
                                      <p:cBhvr>
                                        <p:cTn id="20" dur="26">
                                          <p:stCondLst>
                                            <p:cond delay="1808"/>
                                          </p:stCondLst>
                                        </p:cTn>
                                        <p:tgtEl>
                                          <p:spTgt spid="5"/>
                                        </p:tgtEl>
                                      </p:cBhvr>
                                      <p:to x="100000" y="95000"/>
                                    </p:animScale>
                                    <p:animScale>
                                      <p:cBhvr>
                                        <p:cTn id="21" dur="166" decel="50000">
                                          <p:stCondLst>
                                            <p:cond delay="1834"/>
                                          </p:stCondLst>
                                        </p:cTn>
                                        <p:tgtEl>
                                          <p:spTgt spid="5"/>
                                        </p:tgtEl>
                                      </p:cBhvr>
                                      <p:to x="100000" y="100000"/>
                                    </p:animScale>
                                    <p:set>
                                      <p:cBhvr>
                                        <p:cTn id="22" dur="1" fill="hold">
                                          <p:stCondLst>
                                            <p:cond delay="19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0" nodeType="clickEffect">
                                  <p:stCondLst>
                                    <p:cond delay="0"/>
                                  </p:stCondLst>
                                  <p:childTnLst>
                                    <p:anim calcmode="lin" valueType="num">
                                      <p:cBhvr additive="base">
                                        <p:cTn id="26" dur="500"/>
                                        <p:tgtEl>
                                          <p:spTgt spid="6"/>
                                        </p:tgtEl>
                                        <p:attrNameLst>
                                          <p:attrName>ppt_x</p:attrName>
                                        </p:attrNameLst>
                                      </p:cBhvr>
                                      <p:tavLst>
                                        <p:tav tm="0">
                                          <p:val>
                                            <p:strVal val="ppt_x"/>
                                          </p:val>
                                        </p:tav>
                                        <p:tav tm="100000">
                                          <p:val>
                                            <p:strVal val="ppt_x"/>
                                          </p:val>
                                        </p:tav>
                                      </p:tavLst>
                                    </p:anim>
                                    <p:anim calcmode="lin" valueType="num">
                                      <p:cBhvr additive="base">
                                        <p:cTn id="27" dur="500"/>
                                        <p:tgtEl>
                                          <p:spTgt spid="6"/>
                                        </p:tgtEl>
                                        <p:attrNameLst>
                                          <p:attrName>ppt_y</p:attrName>
                                        </p:attrNameLst>
                                      </p:cBhvr>
                                      <p:tavLst>
                                        <p:tav tm="0">
                                          <p:val>
                                            <p:strVal val="ppt_y"/>
                                          </p:val>
                                        </p:tav>
                                        <p:tav tm="100000">
                                          <p:val>
                                            <p:strVal val="1+ppt_h/2"/>
                                          </p:val>
                                        </p:tav>
                                      </p:tavLst>
                                    </p:anim>
                                    <p:set>
                                      <p:cBhvr>
                                        <p:cTn id="28" dur="1" fill="hold">
                                          <p:stCondLst>
                                            <p:cond delay="499"/>
                                          </p:stCondLst>
                                        </p:cTn>
                                        <p:tgtEl>
                                          <p:spTgt spid="6"/>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exit" presetSubtype="0" fill="hold" grpId="0" nodeType="clickEffect">
                                  <p:stCondLst>
                                    <p:cond delay="0"/>
                                  </p:stCondLst>
                                  <p:childTnLst>
                                    <p:animEffect transition="out" filter="fade">
                                      <p:cBhvr>
                                        <p:cTn id="32" dur="1000"/>
                                        <p:tgtEl>
                                          <p:spTgt spid="3"/>
                                        </p:tgtEl>
                                      </p:cBhvr>
                                    </p:animEffect>
                                    <p:anim calcmode="lin" valueType="num">
                                      <p:cBhvr>
                                        <p:cTn id="33" dur="1000"/>
                                        <p:tgtEl>
                                          <p:spTgt spid="3"/>
                                        </p:tgtEl>
                                        <p:attrNameLst>
                                          <p:attrName>ppt_x</p:attrName>
                                        </p:attrNameLst>
                                      </p:cBhvr>
                                      <p:tavLst>
                                        <p:tav tm="0">
                                          <p:val>
                                            <p:strVal val="ppt_x"/>
                                          </p:val>
                                        </p:tav>
                                        <p:tav tm="100000">
                                          <p:val>
                                            <p:strVal val="ppt_x"/>
                                          </p:val>
                                        </p:tav>
                                      </p:tavLst>
                                    </p:anim>
                                    <p:anim calcmode="lin" valueType="num">
                                      <p:cBhvr>
                                        <p:cTn id="34" dur="1000"/>
                                        <p:tgtEl>
                                          <p:spTgt spid="3"/>
                                        </p:tgtEl>
                                        <p:attrNameLst>
                                          <p:attrName>ppt_y</p:attrName>
                                        </p:attrNameLst>
                                      </p:cBhvr>
                                      <p:tavLst>
                                        <p:tav tm="0">
                                          <p:val>
                                            <p:strVal val="ppt_y"/>
                                          </p:val>
                                        </p:tav>
                                        <p:tav tm="100000">
                                          <p:val>
                                            <p:strVal val="ppt_y+.1"/>
                                          </p:val>
                                        </p:tav>
                                      </p:tavLst>
                                    </p:anim>
                                    <p:set>
                                      <p:cBhvr>
                                        <p:cTn id="35" dur="1" fill="hold">
                                          <p:stCondLst>
                                            <p:cond delay="999"/>
                                          </p:stCondLst>
                                        </p:cTn>
                                        <p:tgtEl>
                                          <p:spTgt spid="3"/>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34" presetClass="emph" presetSubtype="0" fill="hold" grpId="0" nodeType="clickEffect">
                                  <p:stCondLst>
                                    <p:cond delay="0"/>
                                  </p:stCondLst>
                                  <p:iterate type="lt">
                                    <p:tmPct val="10000"/>
                                  </p:iterate>
                                  <p:childTnLst>
                                    <p:animMotion origin="layout" path="M 0.0 0.0 L 0.0 -0.07213" pathEditMode="relative" ptsTypes="">
                                      <p:cBhvr>
                                        <p:cTn id="39" dur="250" accel="50000" decel="50000" autoRev="1" fill="hold">
                                          <p:stCondLst>
                                            <p:cond delay="0"/>
                                          </p:stCondLst>
                                        </p:cTn>
                                        <p:tgtEl>
                                          <p:spTgt spid="2"/>
                                        </p:tgtEl>
                                        <p:attrNameLst>
                                          <p:attrName>ppt_x</p:attrName>
                                          <p:attrName>ppt_y</p:attrName>
                                        </p:attrNameLst>
                                      </p:cBhvr>
                                    </p:animMotion>
                                    <p:animRot by="1500000">
                                      <p:cBhvr>
                                        <p:cTn id="40" dur="125" fill="hold">
                                          <p:stCondLst>
                                            <p:cond delay="0"/>
                                          </p:stCondLst>
                                        </p:cTn>
                                        <p:tgtEl>
                                          <p:spTgt spid="2"/>
                                        </p:tgtEl>
                                        <p:attrNameLst>
                                          <p:attrName>r</p:attrName>
                                        </p:attrNameLst>
                                      </p:cBhvr>
                                    </p:animRot>
                                    <p:animRot by="-1500000">
                                      <p:cBhvr>
                                        <p:cTn id="41" dur="125" fill="hold">
                                          <p:stCondLst>
                                            <p:cond delay="125"/>
                                          </p:stCondLst>
                                        </p:cTn>
                                        <p:tgtEl>
                                          <p:spTgt spid="2"/>
                                        </p:tgtEl>
                                        <p:attrNameLst>
                                          <p:attrName>r</p:attrName>
                                        </p:attrNameLst>
                                      </p:cBhvr>
                                    </p:animRot>
                                    <p:animRot by="-1500000">
                                      <p:cBhvr>
                                        <p:cTn id="42" dur="125" fill="hold">
                                          <p:stCondLst>
                                            <p:cond delay="250"/>
                                          </p:stCondLst>
                                        </p:cTn>
                                        <p:tgtEl>
                                          <p:spTgt spid="2"/>
                                        </p:tgtEl>
                                        <p:attrNameLst>
                                          <p:attrName>r</p:attrName>
                                        </p:attrNameLst>
                                      </p:cBhvr>
                                    </p:animRot>
                                    <p:animRot by="1500000">
                                      <p:cBhvr>
                                        <p:cTn id="43"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2C752C-0B07-4D67-8A07-BA517A94E1AF}"/>
              </a:ext>
            </a:extLst>
          </p:cNvPr>
          <p:cNvSpPr>
            <a:spLocks noGrp="1"/>
          </p:cNvSpPr>
          <p:nvPr>
            <p:ph type="title"/>
          </p:nvPr>
        </p:nvSpPr>
        <p:spPr/>
        <p:txBody>
          <a:bodyPr/>
          <a:lstStyle/>
          <a:p>
            <a:r>
              <a:rPr lang="en-GB" dirty="0"/>
              <a:t>More of the inventions </a:t>
            </a:r>
          </a:p>
        </p:txBody>
      </p:sp>
      <p:pic>
        <p:nvPicPr>
          <p:cNvPr id="4" name="Content Placeholder 3" descr="A picture containing toy, doll, table&#10;&#10;Description automatically generated">
            <a:extLst>
              <a:ext uri="{FF2B5EF4-FFF2-40B4-BE49-F238E27FC236}">
                <a16:creationId xmlns:a16="http://schemas.microsoft.com/office/drawing/2014/main" xmlns="" id="{B0753FA7-D3AE-4F86-A4B4-B493F47FA15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473179"/>
            <a:ext cx="4351338" cy="4351338"/>
          </a:xfrm>
          <a:prstGeom prst="rect">
            <a:avLst/>
          </a:prstGeom>
        </p:spPr>
      </p:pic>
      <p:sp>
        <p:nvSpPr>
          <p:cNvPr id="6" name="TextBox 5">
            <a:extLst>
              <a:ext uri="{FF2B5EF4-FFF2-40B4-BE49-F238E27FC236}">
                <a16:creationId xmlns:a16="http://schemas.microsoft.com/office/drawing/2014/main" xmlns="" id="{94EED05E-500C-44F2-B20A-541B99158F79}"/>
              </a:ext>
            </a:extLst>
          </p:cNvPr>
          <p:cNvSpPr txBox="1"/>
          <p:nvPr/>
        </p:nvSpPr>
        <p:spPr>
          <a:xfrm>
            <a:off x="3664449" y="2321996"/>
            <a:ext cx="8161361" cy="1754326"/>
          </a:xfrm>
          <a:prstGeom prst="rect">
            <a:avLst/>
          </a:prstGeom>
          <a:noFill/>
        </p:spPr>
        <p:txBody>
          <a:bodyPr wrap="square" rtlCol="0">
            <a:spAutoFit/>
          </a:bodyPr>
          <a:lstStyle/>
          <a:p>
            <a:r>
              <a:rPr lang="en-GB" dirty="0"/>
              <a:t> The flying shuttle. In the mid 18</a:t>
            </a:r>
            <a:r>
              <a:rPr lang="en-GB" baseline="30000" dirty="0"/>
              <a:t>th</a:t>
            </a:r>
            <a:r>
              <a:rPr lang="en-GB" dirty="0"/>
              <a:t> century, the flying shuttle allowed a larger scale of weaving fabrics. The spinning machine reduced the amount of work needed to produce farming, allowing multiple spots to be created at once, increasing efficiency. </a:t>
            </a:r>
          </a:p>
          <a:p>
            <a:r>
              <a:rPr lang="en-GB" dirty="0"/>
              <a:t>The successful completion of Bridge Water Canal in North-West England kicks off the rapid expansion of a canal network throughout the UK.  James watt’s engine markedly improved on the Newcomen’s design.</a:t>
            </a:r>
          </a:p>
        </p:txBody>
      </p:sp>
      <p:sp>
        <p:nvSpPr>
          <p:cNvPr id="7" name="Speech Bubble: Oval 6">
            <a:extLst>
              <a:ext uri="{FF2B5EF4-FFF2-40B4-BE49-F238E27FC236}">
                <a16:creationId xmlns:a16="http://schemas.microsoft.com/office/drawing/2014/main" xmlns="" id="{B01A03D3-96CA-4D02-9F35-062F17428C12}"/>
              </a:ext>
            </a:extLst>
          </p:cNvPr>
          <p:cNvSpPr/>
          <p:nvPr/>
        </p:nvSpPr>
        <p:spPr>
          <a:xfrm>
            <a:off x="2620370" y="2074460"/>
            <a:ext cx="1044079" cy="1181167"/>
          </a:xfrm>
          <a:prstGeom prst="wedgeEllipseCallout">
            <a:avLst/>
          </a:prstGeom>
          <a:noFill/>
          <a:ln>
            <a:solidFill>
              <a:srgbClr val="7030A0"/>
            </a:solid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Wow! </a:t>
            </a:r>
          </a:p>
        </p:txBody>
      </p:sp>
    </p:spTree>
    <p:extLst>
      <p:ext uri="{BB962C8B-B14F-4D97-AF65-F5344CB8AC3E}">
        <p14:creationId xmlns:p14="http://schemas.microsoft.com/office/powerpoint/2010/main" val="22494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0" nodeType="clickEffect">
                                  <p:stCondLst>
                                    <p:cond delay="0"/>
                                  </p:stCondLst>
                                  <p:childTnLst>
                                    <p:anim calcmode="lin" valueType="num">
                                      <p:cBhvr>
                                        <p:cTn id="13" dur="500"/>
                                        <p:tgtEl>
                                          <p:spTgt spid="7"/>
                                        </p:tgtEl>
                                        <p:attrNameLst>
                                          <p:attrName>ppt_w</p:attrName>
                                        </p:attrNameLst>
                                      </p:cBhvr>
                                      <p:tavLst>
                                        <p:tav tm="0">
                                          <p:val>
                                            <p:strVal val="ppt_w"/>
                                          </p:val>
                                        </p:tav>
                                        <p:tav tm="100000">
                                          <p:val>
                                            <p:fltVal val="0"/>
                                          </p:val>
                                        </p:tav>
                                      </p:tavLst>
                                    </p:anim>
                                    <p:anim calcmode="lin" valueType="num">
                                      <p:cBhvr>
                                        <p:cTn id="14" dur="500"/>
                                        <p:tgtEl>
                                          <p:spTgt spid="7"/>
                                        </p:tgtEl>
                                        <p:attrNameLst>
                                          <p:attrName>ppt_h</p:attrName>
                                        </p:attrNameLst>
                                      </p:cBhvr>
                                      <p:tavLst>
                                        <p:tav tm="0">
                                          <p:val>
                                            <p:strVal val="ppt_h"/>
                                          </p:val>
                                        </p:tav>
                                        <p:tav tm="100000">
                                          <p:val>
                                            <p:fltVal val="0"/>
                                          </p:val>
                                        </p:tav>
                                      </p:tavLst>
                                    </p:anim>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C7877A-E24C-47FC-824A-DF640FAED884}"/>
              </a:ext>
            </a:extLst>
          </p:cNvPr>
          <p:cNvSpPr>
            <a:spLocks noGrp="1"/>
          </p:cNvSpPr>
          <p:nvPr>
            <p:ph type="title"/>
          </p:nvPr>
        </p:nvSpPr>
        <p:spPr/>
        <p:txBody>
          <a:bodyPr/>
          <a:lstStyle/>
          <a:p>
            <a:r>
              <a:rPr lang="en-GB" dirty="0"/>
              <a:t>Even more </a:t>
            </a:r>
          </a:p>
        </p:txBody>
      </p:sp>
      <p:pic>
        <p:nvPicPr>
          <p:cNvPr id="4" name="Content Placeholder 3">
            <a:extLst>
              <a:ext uri="{FF2B5EF4-FFF2-40B4-BE49-F238E27FC236}">
                <a16:creationId xmlns:a16="http://schemas.microsoft.com/office/drawing/2014/main" xmlns="" id="{B2C63CD1-DEDA-4CC7-A4F4-392016C55714}"/>
              </a:ext>
            </a:extLst>
          </p:cNvPr>
          <p:cNvPicPr>
            <a:picLocks noGrp="1" noChangeAspect="1"/>
          </p:cNvPicPr>
          <p:nvPr>
            <p:ph idx="1"/>
          </p:nvPr>
        </p:nvPicPr>
        <p:blipFill>
          <a:blip r:embed="rId2"/>
          <a:stretch>
            <a:fillRect/>
          </a:stretch>
        </p:blipFill>
        <p:spPr>
          <a:xfrm>
            <a:off x="7618886" y="2412083"/>
            <a:ext cx="4351338" cy="4351338"/>
          </a:xfrm>
          <a:prstGeom prst="rect">
            <a:avLst/>
          </a:prstGeom>
        </p:spPr>
      </p:pic>
      <p:sp>
        <p:nvSpPr>
          <p:cNvPr id="5" name="TextBox 4">
            <a:extLst>
              <a:ext uri="{FF2B5EF4-FFF2-40B4-BE49-F238E27FC236}">
                <a16:creationId xmlns:a16="http://schemas.microsoft.com/office/drawing/2014/main" xmlns="" id="{0EFBA3E4-31B1-42CA-8668-768BD8523DB9}"/>
              </a:ext>
            </a:extLst>
          </p:cNvPr>
          <p:cNvSpPr txBox="1"/>
          <p:nvPr/>
        </p:nvSpPr>
        <p:spPr>
          <a:xfrm>
            <a:off x="1610436" y="2088107"/>
            <a:ext cx="6823880" cy="3539430"/>
          </a:xfrm>
          <a:prstGeom prst="rect">
            <a:avLst/>
          </a:prstGeom>
          <a:noFill/>
        </p:spPr>
        <p:txBody>
          <a:bodyPr wrap="square" rtlCol="0">
            <a:spAutoFit/>
          </a:bodyPr>
          <a:lstStyle/>
          <a:p>
            <a:r>
              <a:rPr lang="en-GB" sz="2800" dirty="0"/>
              <a:t>Alessandro Volta invented the battery in 1800</a:t>
            </a:r>
          </a:p>
          <a:p>
            <a:r>
              <a:rPr lang="en-GB" sz="2800" dirty="0"/>
              <a:t>John Dalton discovered atoms in 1806</a:t>
            </a:r>
          </a:p>
          <a:p>
            <a:r>
              <a:rPr lang="en-GB" sz="2800" dirty="0"/>
              <a:t>Henry Talbot invented photography 1835</a:t>
            </a:r>
          </a:p>
          <a:p>
            <a:r>
              <a:rPr lang="en-GB" sz="2800" dirty="0"/>
              <a:t>Issac Singer invented the sewing machine1851</a:t>
            </a:r>
          </a:p>
          <a:p>
            <a:r>
              <a:rPr lang="en-GB" sz="2800" dirty="0"/>
              <a:t>Richard Gatling and the machine gun 1862</a:t>
            </a:r>
          </a:p>
          <a:p>
            <a:r>
              <a:rPr lang="en-GB" sz="2800" dirty="0"/>
              <a:t>Alfred Nobel and dynamite1866</a:t>
            </a:r>
          </a:p>
          <a:p>
            <a:r>
              <a:rPr lang="en-GB" sz="2800" dirty="0"/>
              <a:t>John Pemberlon and Coca Cola 1886 </a:t>
            </a:r>
          </a:p>
        </p:txBody>
      </p:sp>
      <p:sp>
        <p:nvSpPr>
          <p:cNvPr id="6" name="Speech Bubble: Oval 5">
            <a:extLst>
              <a:ext uri="{FF2B5EF4-FFF2-40B4-BE49-F238E27FC236}">
                <a16:creationId xmlns:a16="http://schemas.microsoft.com/office/drawing/2014/main" xmlns="" id="{AB0B69AE-184D-46BE-83EA-025F6478CFDC}"/>
              </a:ext>
            </a:extLst>
          </p:cNvPr>
          <p:cNvSpPr/>
          <p:nvPr/>
        </p:nvSpPr>
        <p:spPr>
          <a:xfrm>
            <a:off x="10737376" y="2088107"/>
            <a:ext cx="1232848" cy="1122632"/>
          </a:xfrm>
          <a:prstGeom prst="wedgeEllipseCallout">
            <a:avLst/>
          </a:prstGeom>
          <a:noFill/>
          <a:ln>
            <a:solidFill>
              <a:schemeClr val="accent6">
                <a:lumMod val="60000"/>
                <a:lumOff val="40000"/>
              </a:schemeClr>
            </a:solid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Wow even more ?! </a:t>
            </a:r>
          </a:p>
        </p:txBody>
      </p:sp>
    </p:spTree>
    <p:extLst>
      <p:ext uri="{BB962C8B-B14F-4D97-AF65-F5344CB8AC3E}">
        <p14:creationId xmlns:p14="http://schemas.microsoft.com/office/powerpoint/2010/main" val="178179859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1565EE-660E-43AE-A5A3-4D0C99F953F4}"/>
              </a:ext>
            </a:extLst>
          </p:cNvPr>
          <p:cNvSpPr>
            <a:spLocks noGrp="1"/>
          </p:cNvSpPr>
          <p:nvPr>
            <p:ph type="title"/>
          </p:nvPr>
        </p:nvSpPr>
        <p:spPr>
          <a:xfrm>
            <a:off x="648929" y="629266"/>
            <a:ext cx="5127031" cy="1676603"/>
          </a:xfrm>
        </p:spPr>
        <p:txBody>
          <a:bodyPr>
            <a:normAutofit/>
          </a:bodyPr>
          <a:lstStyle/>
          <a:p>
            <a:r>
              <a:rPr lang="en-GB" dirty="0"/>
              <a:t>What is the steam age?</a:t>
            </a:r>
          </a:p>
        </p:txBody>
      </p:sp>
      <p:sp>
        <p:nvSpPr>
          <p:cNvPr id="3" name="Content Placeholder 2">
            <a:extLst>
              <a:ext uri="{FF2B5EF4-FFF2-40B4-BE49-F238E27FC236}">
                <a16:creationId xmlns:a16="http://schemas.microsoft.com/office/drawing/2014/main" xmlns="" id="{9C3F7788-BA51-4927-A9A2-BAF8D151AE16}"/>
              </a:ext>
            </a:extLst>
          </p:cNvPr>
          <p:cNvSpPr>
            <a:spLocks noGrp="1"/>
          </p:cNvSpPr>
          <p:nvPr>
            <p:ph idx="1"/>
          </p:nvPr>
        </p:nvSpPr>
        <p:spPr>
          <a:xfrm>
            <a:off x="648930" y="2438400"/>
            <a:ext cx="5127029" cy="3785419"/>
          </a:xfrm>
        </p:spPr>
        <p:txBody>
          <a:bodyPr>
            <a:normAutofit/>
          </a:bodyPr>
          <a:lstStyle/>
          <a:p>
            <a:pPr marL="0" indent="0">
              <a:buNone/>
            </a:pPr>
            <a:r>
              <a:rPr lang="en-GB" sz="2400"/>
              <a:t>The steam age is a common misconception that steam is visible. The characteristic white mist we see rising rom our kettles etc is in fact  a haphazard clouds of water droplets, which cause condensation.</a:t>
            </a:r>
          </a:p>
        </p:txBody>
      </p:sp>
      <p:pic>
        <p:nvPicPr>
          <p:cNvPr id="4" name="Picture 3">
            <a:extLst>
              <a:ext uri="{FF2B5EF4-FFF2-40B4-BE49-F238E27FC236}">
                <a16:creationId xmlns:a16="http://schemas.microsoft.com/office/drawing/2014/main" xmlns="" id="{B2B35097-602C-4670-8DBB-C4DC37672B02}"/>
              </a:ext>
            </a:extLst>
          </p:cNvPr>
          <p:cNvPicPr>
            <a:picLocks noChangeAspect="1"/>
          </p:cNvPicPr>
          <p:nvPr/>
        </p:nvPicPr>
        <p:blipFill rotWithShape="1">
          <a:blip r:embed="rId2"/>
          <a:srcRect l="2082" r="3" b="3"/>
          <a:stretch/>
        </p:blipFill>
        <p:spPr>
          <a:xfrm>
            <a:off x="7315200" y="1737774"/>
            <a:ext cx="4876800" cy="4980478"/>
          </a:xfrm>
          <a:prstGeom prst="rect">
            <a:avLst/>
          </a:prstGeom>
          <a:effectLst/>
        </p:spPr>
      </p:pic>
    </p:spTree>
    <p:extLst>
      <p:ext uri="{BB962C8B-B14F-4D97-AF65-F5344CB8AC3E}">
        <p14:creationId xmlns:p14="http://schemas.microsoft.com/office/powerpoint/2010/main" val="36681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5488" y="0"/>
            <a:ext cx="10910292"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2BD17A1B-2170-49B0-822B-CE862F7330CB}"/>
              </a:ext>
            </a:extLst>
          </p:cNvPr>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Some photos of before and after </a:t>
            </a:r>
          </a:p>
        </p:txBody>
      </p:sp>
    </p:spTree>
    <p:extLst>
      <p:ext uri="{BB962C8B-B14F-4D97-AF65-F5344CB8AC3E}">
        <p14:creationId xmlns:p14="http://schemas.microsoft.com/office/powerpoint/2010/main" val="2977154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F92FCC7B-B400-4E64-A354-BBBEC15D9009}"/>
              </a:ext>
            </a:extLst>
          </p:cNvPr>
          <p:cNvSpPr>
            <a:spLocks noGrp="1"/>
          </p:cNvSpPr>
          <p:nvPr>
            <p:ph type="title"/>
          </p:nvPr>
        </p:nvSpPr>
        <p:spPr>
          <a:xfrm>
            <a:off x="640079" y="2053641"/>
            <a:ext cx="3669161" cy="2760098"/>
          </a:xfrm>
        </p:spPr>
        <p:txBody>
          <a:bodyPr>
            <a:normAutofit/>
          </a:bodyPr>
          <a:lstStyle/>
          <a:p>
            <a:r>
              <a:rPr lang="en-GB" dirty="0">
                <a:solidFill>
                  <a:srgbClr val="FFFFFF"/>
                </a:solidFill>
              </a:rPr>
              <a:t>Before </a:t>
            </a:r>
          </a:p>
        </p:txBody>
      </p:sp>
      <p:pic>
        <p:nvPicPr>
          <p:cNvPr id="1026" name="Picture 2" descr="See the source image">
            <a:extLst>
              <a:ext uri="{FF2B5EF4-FFF2-40B4-BE49-F238E27FC236}">
                <a16:creationId xmlns:a16="http://schemas.microsoft.com/office/drawing/2014/main" xmlns="" id="{69DD04C4-90FB-48DE-A29F-435C34FBD44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808671" y="966089"/>
            <a:ext cx="6958849" cy="4882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700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6771CE2A-5A62-48AF-A6C2-8379CCA950CD}"/>
              </a:ext>
            </a:extLst>
          </p:cNvPr>
          <p:cNvSpPr>
            <a:spLocks noGrp="1"/>
          </p:cNvSpPr>
          <p:nvPr>
            <p:ph type="title"/>
          </p:nvPr>
        </p:nvSpPr>
        <p:spPr>
          <a:xfrm>
            <a:off x="640079" y="2053641"/>
            <a:ext cx="3669161" cy="2760098"/>
          </a:xfrm>
        </p:spPr>
        <p:txBody>
          <a:bodyPr>
            <a:normAutofit/>
          </a:bodyPr>
          <a:lstStyle/>
          <a:p>
            <a:r>
              <a:rPr lang="en-GB" dirty="0">
                <a:solidFill>
                  <a:srgbClr val="FFFFFF"/>
                </a:solidFill>
              </a:rPr>
              <a:t>While </a:t>
            </a:r>
          </a:p>
        </p:txBody>
      </p:sp>
      <p:pic>
        <p:nvPicPr>
          <p:cNvPr id="5" name="Content Placeholder 4" descr="A factory with smoke coming out of it&#10;&#10;Description automatically generated">
            <a:extLst>
              <a:ext uri="{FF2B5EF4-FFF2-40B4-BE49-F238E27FC236}">
                <a16:creationId xmlns:a16="http://schemas.microsoft.com/office/drawing/2014/main" xmlns="" id="{FA3D172C-62D3-4681-88FF-44A4A434B39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32046" y="1725284"/>
            <a:ext cx="7009932" cy="4433975"/>
          </a:xfrm>
        </p:spPr>
      </p:pic>
    </p:spTree>
    <p:extLst>
      <p:ext uri="{BB962C8B-B14F-4D97-AF65-F5344CB8AC3E}">
        <p14:creationId xmlns:p14="http://schemas.microsoft.com/office/powerpoint/2010/main" val="2692984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46180632-6DEB-42DF-8B95-4ECCC2CDF42E}"/>
              </a:ext>
            </a:extLst>
          </p:cNvPr>
          <p:cNvSpPr>
            <a:spLocks noGrp="1"/>
          </p:cNvSpPr>
          <p:nvPr>
            <p:ph type="title"/>
          </p:nvPr>
        </p:nvSpPr>
        <p:spPr>
          <a:xfrm>
            <a:off x="640079" y="2053641"/>
            <a:ext cx="3669161" cy="2760098"/>
          </a:xfrm>
        </p:spPr>
        <p:txBody>
          <a:bodyPr>
            <a:normAutofit/>
          </a:bodyPr>
          <a:lstStyle/>
          <a:p>
            <a:r>
              <a:rPr lang="en-GB" dirty="0">
                <a:solidFill>
                  <a:srgbClr val="FFFFFF"/>
                </a:solidFill>
              </a:rPr>
              <a:t>Now clean and less work.</a:t>
            </a:r>
          </a:p>
        </p:txBody>
      </p:sp>
      <p:pic>
        <p:nvPicPr>
          <p:cNvPr id="5" name="Content Placeholder 4" descr="A factory next to a building&#10;&#10;Description automatically generated">
            <a:extLst>
              <a:ext uri="{FF2B5EF4-FFF2-40B4-BE49-F238E27FC236}">
                <a16:creationId xmlns:a16="http://schemas.microsoft.com/office/drawing/2014/main" xmlns="" id="{AD76535A-51E6-4BF4-9EB5-8265BA17DA8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249954" y="914400"/>
            <a:ext cx="6543914" cy="4362609"/>
          </a:xfrm>
        </p:spPr>
      </p:pic>
    </p:spTree>
    <p:extLst>
      <p:ext uri="{BB962C8B-B14F-4D97-AF65-F5344CB8AC3E}">
        <p14:creationId xmlns:p14="http://schemas.microsoft.com/office/powerpoint/2010/main" val="163568027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35A83EBA-D692-4D1F-9E14-87248EC77B4F}"/>
              </a:ext>
            </a:extLst>
          </p:cNvPr>
          <p:cNvSpPr>
            <a:spLocks noGrp="1"/>
          </p:cNvSpPr>
          <p:nvPr>
            <p:ph type="title"/>
          </p:nvPr>
        </p:nvSpPr>
        <p:spPr>
          <a:xfrm>
            <a:off x="795342" y="2048951"/>
            <a:ext cx="3669161" cy="2760098"/>
          </a:xfrm>
        </p:spPr>
        <p:txBody>
          <a:bodyPr>
            <a:normAutofit/>
          </a:bodyPr>
          <a:lstStyle/>
          <a:p>
            <a:r>
              <a:rPr lang="en-GB" dirty="0">
                <a:solidFill>
                  <a:srgbClr val="FFFFFF"/>
                </a:solidFill>
              </a:rPr>
              <a:t>Then and now</a:t>
            </a:r>
          </a:p>
        </p:txBody>
      </p:sp>
      <p:pic>
        <p:nvPicPr>
          <p:cNvPr id="5" name="Content Placeholder 4" descr="A group of people in a store&#10;&#10;Description automatically generated">
            <a:extLst>
              <a:ext uri="{FF2B5EF4-FFF2-40B4-BE49-F238E27FC236}">
                <a16:creationId xmlns:a16="http://schemas.microsoft.com/office/drawing/2014/main" xmlns="" id="{BAC4C5C0-B3B8-4D96-B7B4-943DC67FA01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464503" y="805508"/>
            <a:ext cx="7498272" cy="5275252"/>
          </a:xfrm>
        </p:spPr>
      </p:pic>
    </p:spTree>
    <p:extLst>
      <p:ext uri="{BB962C8B-B14F-4D97-AF65-F5344CB8AC3E}">
        <p14:creationId xmlns:p14="http://schemas.microsoft.com/office/powerpoint/2010/main" val="972620444"/>
      </p:ext>
    </p:extLst>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1E197E-8EC0-4788-86BF-EFB31E266CA5}"/>
              </a:ext>
            </a:extLst>
          </p:cNvPr>
          <p:cNvSpPr>
            <a:spLocks noGrp="1"/>
          </p:cNvSpPr>
          <p:nvPr>
            <p:ph type="title"/>
          </p:nvPr>
        </p:nvSpPr>
        <p:spPr/>
        <p:txBody>
          <a:bodyPr/>
          <a:lstStyle/>
          <a:p>
            <a:r>
              <a:rPr lang="en-GB" dirty="0"/>
              <a:t>Hope you enjoyed this power point </a:t>
            </a:r>
          </a:p>
        </p:txBody>
      </p:sp>
      <p:sp>
        <p:nvSpPr>
          <p:cNvPr id="3" name="Content Placeholder 2">
            <a:extLst>
              <a:ext uri="{FF2B5EF4-FFF2-40B4-BE49-F238E27FC236}">
                <a16:creationId xmlns:a16="http://schemas.microsoft.com/office/drawing/2014/main" xmlns="" id="{A22A507C-6FC7-4C18-B717-9ADBC15C28CB}"/>
              </a:ext>
            </a:extLst>
          </p:cNvPr>
          <p:cNvSpPr>
            <a:spLocks noGrp="1"/>
          </p:cNvSpPr>
          <p:nvPr>
            <p:ph idx="1"/>
          </p:nvPr>
        </p:nvSpPr>
        <p:spPr/>
        <p:txBody>
          <a:bodyPr/>
          <a:lstStyle/>
          <a:p>
            <a:r>
              <a:rPr lang="en-GB" dirty="0"/>
              <a:t>I hope you have learnt new things</a:t>
            </a:r>
          </a:p>
          <a:p>
            <a:r>
              <a:rPr lang="en-GB" dirty="0"/>
              <a:t>I hope you could understand </a:t>
            </a:r>
          </a:p>
          <a:p>
            <a:r>
              <a:rPr lang="en-GB" dirty="0"/>
              <a:t>I hope you had fun!!! </a:t>
            </a:r>
          </a:p>
        </p:txBody>
      </p:sp>
    </p:spTree>
    <p:extLst>
      <p:ext uri="{BB962C8B-B14F-4D97-AF65-F5344CB8AC3E}">
        <p14:creationId xmlns:p14="http://schemas.microsoft.com/office/powerpoint/2010/main" val="35395833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otalTime>49</TotalTime>
  <Words>718</Words>
  <Application>Microsoft Office PowerPoint</Application>
  <PresentationFormat>Widescreen</PresentationFormat>
  <Paragraphs>95</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Impact of the IR on Britain</vt:lpstr>
      <vt:lpstr>PowerPoint Presentation</vt:lpstr>
      <vt:lpstr>Who made what? </vt:lpstr>
      <vt:lpstr>PowerPoint Presentation</vt:lpstr>
      <vt:lpstr>More of the inventions </vt:lpstr>
      <vt:lpstr>Even more </vt:lpstr>
      <vt:lpstr>What is the steam age?</vt:lpstr>
      <vt:lpstr>Some photos of before and after </vt:lpstr>
      <vt:lpstr>Before </vt:lpstr>
      <vt:lpstr>While </vt:lpstr>
      <vt:lpstr>Now clean and less work.</vt:lpstr>
      <vt:lpstr>Then and now</vt:lpstr>
      <vt:lpstr>Hope you enjoyed this power point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dc:creator>
  <cp:lastModifiedBy>antonia harrison</cp:lastModifiedBy>
  <cp:revision>6</cp:revision>
  <dcterms:created xsi:type="dcterms:W3CDTF">2020-05-01T10:00:00Z</dcterms:created>
  <dcterms:modified xsi:type="dcterms:W3CDTF">2020-05-03T11:15:58Z</dcterms:modified>
</cp:coreProperties>
</file>