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4"/>
  </p:notesMasterIdLst>
  <p:sldIdLst>
    <p:sldId id="256" r:id="rId5"/>
    <p:sldId id="403" r:id="rId6"/>
    <p:sldId id="391" r:id="rId7"/>
    <p:sldId id="390" r:id="rId8"/>
    <p:sldId id="361" r:id="rId9"/>
    <p:sldId id="392" r:id="rId10"/>
    <p:sldId id="360" r:id="rId11"/>
    <p:sldId id="393" r:id="rId12"/>
    <p:sldId id="404" r:id="rId13"/>
    <p:sldId id="405" r:id="rId14"/>
    <p:sldId id="397" r:id="rId15"/>
    <p:sldId id="396" r:id="rId16"/>
    <p:sldId id="406" r:id="rId17"/>
    <p:sldId id="407" r:id="rId18"/>
    <p:sldId id="399" r:id="rId19"/>
    <p:sldId id="400" r:id="rId20"/>
    <p:sldId id="408" r:id="rId21"/>
    <p:sldId id="409" r:id="rId22"/>
    <p:sldId id="410"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B6A9A8-6BD3-416B-A346-32E4155C1D24}" v="8" dt="2019-03-25T12:23:21.82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138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 Fitzpatrick" userId="d1b284ec-d1dd-4765-b823-b34899491c26" providerId="ADAL" clId="{97B6A9A8-6BD3-416B-A346-32E4155C1D24}"/>
    <pc:docChg chg="custSel addSld modSld">
      <pc:chgData name="Jan Fitzpatrick" userId="d1b284ec-d1dd-4765-b823-b34899491c26" providerId="ADAL" clId="{97B6A9A8-6BD3-416B-A346-32E4155C1D24}" dt="2019-03-25T12:23:37.841" v="37" actId="732"/>
      <pc:docMkLst>
        <pc:docMk/>
      </pc:docMkLst>
      <pc:sldChg chg="addSp delSp modSp">
        <pc:chgData name="Jan Fitzpatrick" userId="d1b284ec-d1dd-4765-b823-b34899491c26" providerId="ADAL" clId="{97B6A9A8-6BD3-416B-A346-32E4155C1D24}" dt="2019-03-25T12:23:37.841" v="37" actId="732"/>
        <pc:sldMkLst>
          <pc:docMk/>
          <pc:sldMk cId="2637481266" sldId="256"/>
        </pc:sldMkLst>
        <pc:spChg chg="add ord">
          <ac:chgData name="Jan Fitzpatrick" userId="d1b284ec-d1dd-4765-b823-b34899491c26" providerId="ADAL" clId="{97B6A9A8-6BD3-416B-A346-32E4155C1D24}" dt="2019-03-25T12:23:27.664" v="35" actId="167"/>
          <ac:spMkLst>
            <pc:docMk/>
            <pc:sldMk cId="2637481266" sldId="256"/>
            <ac:spMk id="7" creationId="{6FA4DA08-87CF-47C6-8D94-DE1432C7F335}"/>
          </ac:spMkLst>
        </pc:spChg>
        <pc:spChg chg="del mod">
          <ac:chgData name="Jan Fitzpatrick" userId="d1b284ec-d1dd-4765-b823-b34899491c26" providerId="ADAL" clId="{97B6A9A8-6BD3-416B-A346-32E4155C1D24}" dt="2019-03-25T12:22:55.827" v="32" actId="478"/>
          <ac:spMkLst>
            <pc:docMk/>
            <pc:sldMk cId="2637481266" sldId="256"/>
            <ac:spMk id="19" creationId="{5252A847-DE45-4FA3-A1F8-EEBEB845FF8E}"/>
          </ac:spMkLst>
        </pc:spChg>
        <pc:picChg chg="add mod modCrop">
          <ac:chgData name="Jan Fitzpatrick" userId="d1b284ec-d1dd-4765-b823-b34899491c26" providerId="ADAL" clId="{97B6A9A8-6BD3-416B-A346-32E4155C1D24}" dt="2019-03-25T12:23:37.841" v="37" actId="732"/>
          <ac:picMkLst>
            <pc:docMk/>
            <pc:sldMk cId="2637481266" sldId="256"/>
            <ac:picMk id="6" creationId="{AF306AC3-E161-4BA6-980B-0D4E72A773CE}"/>
          </ac:picMkLst>
        </pc:picChg>
      </pc:sldChg>
      <pc:sldChg chg="modSp">
        <pc:chgData name="Jan Fitzpatrick" userId="d1b284ec-d1dd-4765-b823-b34899491c26" providerId="ADAL" clId="{97B6A9A8-6BD3-416B-A346-32E4155C1D24}" dt="2019-03-25T12:16:05.836" v="5" actId="404"/>
        <pc:sldMkLst>
          <pc:docMk/>
          <pc:sldMk cId="2075266808" sldId="391"/>
        </pc:sldMkLst>
        <pc:spChg chg="mod">
          <ac:chgData name="Jan Fitzpatrick" userId="d1b284ec-d1dd-4765-b823-b34899491c26" providerId="ADAL" clId="{97B6A9A8-6BD3-416B-A346-32E4155C1D24}" dt="2019-03-25T12:16:05.836" v="5" actId="404"/>
          <ac:spMkLst>
            <pc:docMk/>
            <pc:sldMk cId="2075266808" sldId="391"/>
            <ac:spMk id="19" creationId="{5252A847-DE45-4FA3-A1F8-EEBEB845FF8E}"/>
          </ac:spMkLst>
        </pc:spChg>
      </pc:sldChg>
      <pc:sldChg chg="modSp">
        <pc:chgData name="Jan Fitzpatrick" userId="d1b284ec-d1dd-4765-b823-b34899491c26" providerId="ADAL" clId="{97B6A9A8-6BD3-416B-A346-32E4155C1D24}" dt="2019-03-25T12:16:47.161" v="7" actId="207"/>
        <pc:sldMkLst>
          <pc:docMk/>
          <pc:sldMk cId="1370279911" sldId="392"/>
        </pc:sldMkLst>
        <pc:graphicFrameChg chg="modGraphic">
          <ac:chgData name="Jan Fitzpatrick" userId="d1b284ec-d1dd-4765-b823-b34899491c26" providerId="ADAL" clId="{97B6A9A8-6BD3-416B-A346-32E4155C1D24}" dt="2019-03-25T12:16:47.161" v="7" actId="207"/>
          <ac:graphicFrameMkLst>
            <pc:docMk/>
            <pc:sldMk cId="1370279911" sldId="392"/>
            <ac:graphicFrameMk id="8" creationId="{136CA5CA-4A51-4A17-9770-5149D5E6C330}"/>
          </ac:graphicFrameMkLst>
        </pc:graphicFrameChg>
      </pc:sldChg>
      <pc:sldChg chg="addSp modSp">
        <pc:chgData name="Jan Fitzpatrick" userId="d1b284ec-d1dd-4765-b823-b34899491c26" providerId="ADAL" clId="{97B6A9A8-6BD3-416B-A346-32E4155C1D24}" dt="2019-03-25T12:18:02.280" v="27" actId="1076"/>
        <pc:sldMkLst>
          <pc:docMk/>
          <pc:sldMk cId="2185073634" sldId="393"/>
        </pc:sldMkLst>
        <pc:spChg chg="add mod">
          <ac:chgData name="Jan Fitzpatrick" userId="d1b284ec-d1dd-4765-b823-b34899491c26" providerId="ADAL" clId="{97B6A9A8-6BD3-416B-A346-32E4155C1D24}" dt="2019-03-25T12:17:35.586" v="21" actId="1035"/>
          <ac:spMkLst>
            <pc:docMk/>
            <pc:sldMk cId="2185073634" sldId="393"/>
            <ac:spMk id="2" creationId="{631E4592-1F67-41AD-8196-5BBB61083E92}"/>
          </ac:spMkLst>
        </pc:spChg>
        <pc:spChg chg="add mod">
          <ac:chgData name="Jan Fitzpatrick" userId="d1b284ec-d1dd-4765-b823-b34899491c26" providerId="ADAL" clId="{97B6A9A8-6BD3-416B-A346-32E4155C1D24}" dt="2019-03-25T12:18:02.280" v="27" actId="1076"/>
          <ac:spMkLst>
            <pc:docMk/>
            <pc:sldMk cId="2185073634" sldId="393"/>
            <ac:spMk id="8" creationId="{CBD57AC3-60DE-4D56-8F02-6A45F759D60F}"/>
          </ac:spMkLst>
        </pc:spChg>
        <pc:spChg chg="add mod">
          <ac:chgData name="Jan Fitzpatrick" userId="d1b284ec-d1dd-4765-b823-b34899491c26" providerId="ADAL" clId="{97B6A9A8-6BD3-416B-A346-32E4155C1D24}" dt="2019-03-25T12:17:54.861" v="26" actId="1076"/>
          <ac:spMkLst>
            <pc:docMk/>
            <pc:sldMk cId="2185073634" sldId="393"/>
            <ac:spMk id="12" creationId="{10BD5F00-2862-4CD8-B7B9-73246A640133}"/>
          </ac:spMkLst>
        </pc:spChg>
        <pc:spChg chg="add mod">
          <ac:chgData name="Jan Fitzpatrick" userId="d1b284ec-d1dd-4765-b823-b34899491c26" providerId="ADAL" clId="{97B6A9A8-6BD3-416B-A346-32E4155C1D24}" dt="2019-03-25T12:17:46.777" v="25" actId="1076"/>
          <ac:spMkLst>
            <pc:docMk/>
            <pc:sldMk cId="2185073634" sldId="393"/>
            <ac:spMk id="13" creationId="{7A38285E-6B4A-47E3-9961-34D61D26E754}"/>
          </ac:spMkLst>
        </pc:spChg>
        <pc:graphicFrameChg chg="modGraphic">
          <ac:chgData name="Jan Fitzpatrick" userId="d1b284ec-d1dd-4765-b823-b34899491c26" providerId="ADAL" clId="{97B6A9A8-6BD3-416B-A346-32E4155C1D24}" dt="2019-03-25T12:17:04.257" v="9" actId="207"/>
          <ac:graphicFrameMkLst>
            <pc:docMk/>
            <pc:sldMk cId="2185073634" sldId="393"/>
            <ac:graphicFrameMk id="6" creationId="{D90C32FF-F233-405F-BFF7-A7AE98DB1A9A}"/>
          </ac:graphicFrameMkLst>
        </pc:graphicFrameChg>
      </pc:sldChg>
      <pc:sldChg chg="modSp">
        <pc:chgData name="Jan Fitzpatrick" userId="d1b284ec-d1dd-4765-b823-b34899491c26" providerId="ADAL" clId="{97B6A9A8-6BD3-416B-A346-32E4155C1D24}" dt="2019-03-25T12:18:27.218" v="28" actId="1582"/>
        <pc:sldMkLst>
          <pc:docMk/>
          <pc:sldMk cId="2480207677" sldId="395"/>
        </pc:sldMkLst>
        <pc:cxnChg chg="mod">
          <ac:chgData name="Jan Fitzpatrick" userId="d1b284ec-d1dd-4765-b823-b34899491c26" providerId="ADAL" clId="{97B6A9A8-6BD3-416B-A346-32E4155C1D24}" dt="2019-03-25T12:18:27.218" v="28" actId="1582"/>
          <ac:cxnSpMkLst>
            <pc:docMk/>
            <pc:sldMk cId="2480207677" sldId="395"/>
            <ac:cxnSpMk id="3" creationId="{A42FC3EA-7939-4173-B1F4-DE7403BDDA43}"/>
          </ac:cxnSpMkLst>
        </pc:cxnChg>
        <pc:cxnChg chg="mod">
          <ac:chgData name="Jan Fitzpatrick" userId="d1b284ec-d1dd-4765-b823-b34899491c26" providerId="ADAL" clId="{97B6A9A8-6BD3-416B-A346-32E4155C1D24}" dt="2019-03-25T12:18:27.218" v="28" actId="1582"/>
          <ac:cxnSpMkLst>
            <pc:docMk/>
            <pc:sldMk cId="2480207677" sldId="395"/>
            <ac:cxnSpMk id="13" creationId="{879B9C3D-54DA-4358-BA43-2E0FE5B61720}"/>
          </ac:cxnSpMkLst>
        </pc:cxnChg>
      </pc:sldChg>
      <pc:sldChg chg="modSp">
        <pc:chgData name="Jan Fitzpatrick" userId="d1b284ec-d1dd-4765-b823-b34899491c26" providerId="ADAL" clId="{97B6A9A8-6BD3-416B-A346-32E4155C1D24}" dt="2019-03-25T12:19:31.255" v="29" actId="20577"/>
        <pc:sldMkLst>
          <pc:docMk/>
          <pc:sldMk cId="1839306431" sldId="399"/>
        </pc:sldMkLst>
        <pc:spChg chg="mod">
          <ac:chgData name="Jan Fitzpatrick" userId="d1b284ec-d1dd-4765-b823-b34899491c26" providerId="ADAL" clId="{97B6A9A8-6BD3-416B-A346-32E4155C1D24}" dt="2019-03-25T12:19:31.255" v="29" actId="20577"/>
          <ac:spMkLst>
            <pc:docMk/>
            <pc:sldMk cId="1839306431" sldId="399"/>
            <ac:spMk id="19" creationId="{5252A847-DE45-4FA3-A1F8-EEBEB845FF8E}"/>
          </ac:spMkLst>
        </pc:spChg>
      </pc:sldChg>
      <pc:sldChg chg="modSp">
        <pc:chgData name="Jan Fitzpatrick" userId="d1b284ec-d1dd-4765-b823-b34899491c26" providerId="ADAL" clId="{97B6A9A8-6BD3-416B-A346-32E4155C1D24}" dt="2019-03-25T12:19:34.612" v="30" actId="20577"/>
        <pc:sldMkLst>
          <pc:docMk/>
          <pc:sldMk cId="3472853889" sldId="400"/>
        </pc:sldMkLst>
        <pc:spChg chg="mod">
          <ac:chgData name="Jan Fitzpatrick" userId="d1b284ec-d1dd-4765-b823-b34899491c26" providerId="ADAL" clId="{97B6A9A8-6BD3-416B-A346-32E4155C1D24}" dt="2019-03-25T12:19:34.612" v="30" actId="20577"/>
          <ac:spMkLst>
            <pc:docMk/>
            <pc:sldMk cId="3472853889" sldId="400"/>
            <ac:spMk id="19" creationId="{5252A847-DE45-4FA3-A1F8-EEBEB845FF8E}"/>
          </ac:spMkLst>
        </pc:spChg>
      </pc:sldChg>
      <pc:sldChg chg="add">
        <pc:chgData name="Jan Fitzpatrick" userId="d1b284ec-d1dd-4765-b823-b34899491c26" providerId="ADAL" clId="{97B6A9A8-6BD3-416B-A346-32E4155C1D24}" dt="2019-03-25T12:22:48.139" v="31"/>
        <pc:sldMkLst>
          <pc:docMk/>
          <pc:sldMk cId="1467381093" sldId="40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3D5C8A-FE9D-4386-9B60-E2A4654FE919}" type="datetimeFigureOut">
              <a:rPr lang="en-GB" smtClean="0"/>
              <a:t>25/03/2019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C3870C-ADD7-42D2-B25D-969894E68E92}" type="slidenum">
              <a:rPr lang="en-GB" smtClean="0"/>
              <a:t>‹#›</a:t>
            </a:fld>
            <a:endParaRPr lang="en-GB"/>
          </a:p>
        </p:txBody>
      </p:sp>
    </p:spTree>
    <p:extLst>
      <p:ext uri="{BB962C8B-B14F-4D97-AF65-F5344CB8AC3E}">
        <p14:creationId xmlns:p14="http://schemas.microsoft.com/office/powerpoint/2010/main" val="40223863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EC3870C-ADD7-42D2-B25D-969894E68E92}" type="slidenum">
              <a:rPr lang="en-GB" smtClean="0"/>
              <a:t>15</a:t>
            </a:fld>
            <a:endParaRPr lang="en-GB"/>
          </a:p>
        </p:txBody>
      </p:sp>
    </p:spTree>
    <p:extLst>
      <p:ext uri="{BB962C8B-B14F-4D97-AF65-F5344CB8AC3E}">
        <p14:creationId xmlns:p14="http://schemas.microsoft.com/office/powerpoint/2010/main" val="3515359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EC3870C-ADD7-42D2-B25D-969894E68E92}" type="slidenum">
              <a:rPr lang="en-GB" smtClean="0"/>
              <a:t>16</a:t>
            </a:fld>
            <a:endParaRPr lang="en-GB"/>
          </a:p>
        </p:txBody>
      </p:sp>
    </p:spTree>
    <p:extLst>
      <p:ext uri="{BB962C8B-B14F-4D97-AF65-F5344CB8AC3E}">
        <p14:creationId xmlns:p14="http://schemas.microsoft.com/office/powerpoint/2010/main" val="42827621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25/03/2019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survey.zohopublic.eu/zs/V2BBWx" TargetMode="Externa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1G6.3" TargetMode="Externa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hyperlink" Target="https://classroomsecrets.co.uk/single-nouns-year-1-singular-or-plural-free-resource-pack" TargetMode="External"/><Relationship Id="rId5" Type="http://schemas.openxmlformats.org/officeDocument/2006/relationships/hyperlink" Target="https://classroomsecrets.co.uk/search/?fwp_topic=gps-scheme-of-work" TargetMode="External"/><Relationship Id="rId4" Type="http://schemas.openxmlformats.org/officeDocument/2006/relationships/hyperlink" Target="https://classroomsecrets.co.uk/objectives-filter/?fwp_objective=a52b910ca0510ed5fea545591e34cc04"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FA4DA08-87CF-47C6-8D94-DE1432C7F335}"/>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a:solidFill>
                  <a:srgbClr val="E7E6E6">
                    <a:lumMod val="50000"/>
                  </a:srgbClr>
                </a:solidFill>
                <a:latin typeface="Century Gothic" panose="020B0502020202020204" pitchFamily="34" charset="0"/>
              </a:rPr>
              <a:t>LIFE/work balance</a:t>
            </a:r>
            <a:endParaRPr lang="en-GB" sz="1600" b="1">
              <a:solidFill>
                <a:srgbClr val="E7E6E6">
                  <a:lumMod val="25000"/>
                </a:srgbClr>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We have started a #</a:t>
            </a:r>
            <a:r>
              <a:rPr lang="en-GB" sz="1600" b="1" err="1">
                <a:solidFill>
                  <a:prstClr val="black"/>
                </a:solidFill>
                <a:latin typeface="Century Gothic" panose="020B0502020202020204" pitchFamily="34" charset="0"/>
              </a:rPr>
              <a:t>LIFEworkbalance</a:t>
            </a:r>
            <a:r>
              <a:rPr lang="en-GB" sz="1600" b="1">
                <a:solidFill>
                  <a:prstClr val="black"/>
                </a:solidFill>
                <a:latin typeface="Century Gothic" panose="020B0502020202020204" pitchFamily="34" charset="0"/>
              </a:rPr>
              <a:t> campaign and we need your help to complete our LIFE/work balance survey.</a:t>
            </a:r>
          </a:p>
          <a:p>
            <a:pPr lvl="0">
              <a:defRPr/>
            </a:pPr>
            <a:endParaRPr lang="en-GB" sz="1600" b="1">
              <a:solidFill>
                <a:prstClr val="black"/>
              </a:solidFill>
              <a:latin typeface="Century Gothic" panose="020B0502020202020204" pitchFamily="34" charset="0"/>
            </a:endParaRPr>
          </a:p>
          <a:p>
            <a:pPr lvl="0">
              <a:defRPr/>
            </a:pPr>
            <a:br>
              <a:rPr lang="en-GB" sz="1600" b="1">
                <a:solidFill>
                  <a:prstClr val="black"/>
                </a:solidFill>
                <a:latin typeface="Century Gothic" panose="020B0502020202020204" pitchFamily="34" charset="0"/>
              </a:rPr>
            </a:br>
            <a:r>
              <a:rPr lang="en-GB" sz="1600" b="1">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Want to be a part of this campaign? Take the </a:t>
            </a:r>
            <a:r>
              <a:rPr lang="en-GB" sz="1600" b="1">
                <a:solidFill>
                  <a:prstClr val="black"/>
                </a:solidFill>
                <a:latin typeface="Century Gothic" panose="020B0502020202020204" pitchFamily="34" charset="0"/>
                <a:hlinkClick r:id="rId2"/>
              </a:rPr>
              <a:t>survey</a:t>
            </a:r>
            <a:r>
              <a:rPr lang="en-GB" sz="1600" b="1">
                <a:solidFill>
                  <a:prstClr val="black"/>
                </a:solidFill>
                <a:latin typeface="Century Gothic" panose="020B0502020202020204" pitchFamily="34" charset="0"/>
              </a:rPr>
              <a:t> on our website and share it with your colleagues!</a:t>
            </a:r>
            <a:endParaRPr lang="en-GB" sz="1600" b="1">
              <a:solidFill>
                <a:schemeClr val="tx1"/>
              </a:solidFill>
              <a:latin typeface="Century Gothic" panose="020B0502020202020204" pitchFamily="34" charset="0"/>
            </a:endParaRPr>
          </a:p>
          <a:p>
            <a:pPr lvl="0" algn="ctr"/>
            <a:endParaRPr lang="en-GB" sz="1600" b="1">
              <a:solidFill>
                <a:schemeClr val="tx1"/>
              </a:solidFill>
              <a:latin typeface="Century Gothic" panose="020B0502020202020204" pitchFamily="34" charset="0"/>
            </a:endParaRPr>
          </a:p>
        </p:txBody>
      </p:sp>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6" name="Picture 5">
            <a:extLst>
              <a:ext uri="{FF2B5EF4-FFF2-40B4-BE49-F238E27FC236}">
                <a16:creationId xmlns:a16="http://schemas.microsoft.com/office/drawing/2014/main" id="{AF306AC3-E161-4BA6-980B-0D4E72A773CE}"/>
              </a:ext>
            </a:extLst>
          </p:cNvPr>
          <p:cNvPicPr>
            <a:picLocks noChangeAspect="1"/>
          </p:cNvPicPr>
          <p:nvPr/>
        </p:nvPicPr>
        <p:blipFill rotWithShape="1">
          <a:blip r:embed="rId4">
            <a:extLst>
              <a:ext uri="{28A0092B-C50C-407E-A947-70E740481C1C}">
                <a14:useLocalDpi xmlns:a14="http://schemas.microsoft.com/office/drawing/2010/main" val="0"/>
              </a:ext>
            </a:extLst>
          </a:blip>
          <a:srcRect t="14692" r="13297"/>
          <a:stretch/>
        </p:blipFill>
        <p:spPr>
          <a:xfrm>
            <a:off x="793489" y="272387"/>
            <a:ext cx="6552192" cy="4557588"/>
          </a:xfrm>
          <a:prstGeom prst="rect">
            <a:avLst/>
          </a:prstGeom>
        </p:spPr>
      </p:pic>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2 – Singular and Plural – Single Nouns</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spcAft>
                <a:spcPts val="0"/>
              </a:spcAft>
            </a:pPr>
            <a:r>
              <a:rPr lang="en-US" sz="1200" b="1" dirty="0">
                <a:solidFill>
                  <a:schemeClr val="tx1"/>
                </a:solidFill>
                <a:latin typeface="Century Gothic" panose="020B0502020202020204" pitchFamily="34" charset="0"/>
              </a:rPr>
              <a:t>English Year 1: (1G6.3)</a:t>
            </a:r>
            <a:r>
              <a:rPr lang="en-US" sz="1200" b="1" dirty="0">
                <a:latin typeface="Century Gothic" panose="020B0502020202020204" pitchFamily="34" charset="0"/>
              </a:rPr>
              <a:t> </a:t>
            </a:r>
            <a:r>
              <a:rPr lang="en-US" sz="1200" b="1" dirty="0">
                <a:latin typeface="Century Gothic" panose="020B0502020202020204" pitchFamily="34" charset="0"/>
                <a:hlinkClick r:id="rId3"/>
              </a:rPr>
              <a:t>Regular plural noun suffixes –s or –es [for example, dog, dogs; wish, wishes], including the effects of these suffixes on the meaning of the noun</a:t>
            </a:r>
            <a:endParaRPr lang="en-US" sz="1200" b="1" dirty="0">
              <a:latin typeface="Century Gothic" panose="020B0502020202020204" pitchFamily="34" charset="0"/>
            </a:endParaRPr>
          </a:p>
          <a:p>
            <a:pPr fontAlgn="base">
              <a:spcAft>
                <a:spcPts val="0"/>
              </a:spcAft>
              <a:buClr>
                <a:schemeClr val="tx1"/>
              </a:buClr>
            </a:pPr>
            <a:r>
              <a:rPr lang="en-US" sz="1200" b="1" dirty="0">
                <a:solidFill>
                  <a:schemeClr val="tx1"/>
                </a:solidFill>
                <a:latin typeface="Century Gothic" panose="020B0502020202020204" pitchFamily="34" charset="0"/>
              </a:rPr>
              <a:t>Terminology for pupils:</a:t>
            </a:r>
            <a:endParaRPr lang="en-US" sz="1200" b="1" dirty="0">
              <a:solidFill>
                <a:schemeClr val="tx1"/>
              </a:solidFill>
              <a:latin typeface="Century Gothic" panose="020B0502020202020204" pitchFamily="34" charset="0"/>
              <a:hlinkClick r:id="rId4">
                <a:extLst>
                  <a:ext uri="{A12FA001-AC4F-418D-AE19-62706E023703}">
                    <ahyp:hlinkClr xmlns:ahyp="http://schemas.microsoft.com/office/drawing/2018/hyperlinkcolor" val="tx"/>
                  </a:ext>
                </a:extLst>
              </a:hlinkClick>
            </a:endParaRPr>
          </a:p>
          <a:p>
            <a:pPr marL="628650" lvl="1" indent="-171450" fontAlgn="base">
              <a:spcAft>
                <a:spcPts val="0"/>
              </a:spcAft>
              <a:buFont typeface="Arial" panose="020B0604020202020204" pitchFamily="34" charset="0"/>
              <a:buChar char="•"/>
            </a:pPr>
            <a:r>
              <a:rPr lang="en-GB" sz="1200" b="1" dirty="0">
                <a:solidFill>
                  <a:schemeClr val="tx1"/>
                </a:solidFill>
                <a:latin typeface="Century Gothic" panose="020B0502020202020204" pitchFamily="34" charset="0"/>
              </a:rPr>
              <a:t>(1G6.3)</a:t>
            </a:r>
            <a:r>
              <a:rPr lang="en-GB" sz="1200" b="1" dirty="0">
                <a:latin typeface="Century Gothic" panose="020B0502020202020204" pitchFamily="34" charset="0"/>
              </a:rPr>
              <a:t> </a:t>
            </a:r>
            <a:r>
              <a:rPr lang="en-GB" sz="1200" b="1" dirty="0">
                <a:latin typeface="Century Gothic" panose="020B0502020202020204" pitchFamily="34" charset="0"/>
                <a:hlinkClick r:id="rId3"/>
              </a:rPr>
              <a:t>singular</a:t>
            </a:r>
            <a:endParaRPr lang="en-GB" sz="1200" b="1" dirty="0">
              <a:latin typeface="Century Gothic" panose="020B0502020202020204" pitchFamily="34" charset="0"/>
            </a:endParaRPr>
          </a:p>
          <a:p>
            <a:pPr marL="628650" lvl="1" indent="-171450" fontAlgn="base">
              <a:spcAft>
                <a:spcPts val="0"/>
              </a:spcAft>
              <a:buFont typeface="Arial" panose="020B0604020202020204" pitchFamily="34" charset="0"/>
              <a:buChar char="•"/>
            </a:pPr>
            <a:r>
              <a:rPr lang="en-GB" sz="1200" b="1" dirty="0">
                <a:solidFill>
                  <a:schemeClr val="tx1"/>
                </a:solidFill>
                <a:latin typeface="Century Gothic" panose="020B0502020202020204" pitchFamily="34" charset="0"/>
              </a:rPr>
              <a:t>(1G6.3)</a:t>
            </a:r>
            <a:r>
              <a:rPr lang="en-GB" sz="1200" b="1" dirty="0">
                <a:latin typeface="Century Gothic" panose="020B0502020202020204" pitchFamily="34" charset="0"/>
              </a:rPr>
              <a:t> </a:t>
            </a:r>
            <a:r>
              <a:rPr lang="en-GB" sz="1200" b="1" dirty="0">
                <a:latin typeface="Century Gothic" panose="020B0502020202020204" pitchFamily="34" charset="0"/>
                <a:hlinkClick r:id="rId3"/>
              </a:rPr>
              <a:t>plural</a:t>
            </a:r>
            <a:endParaRPr lang="en-US" sz="1200" b="1" dirty="0">
              <a:solidFill>
                <a:srgbClr val="4BB6F5"/>
              </a:solidFill>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5"/>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14673810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2 – Singular and Plural – Single Nouns</a:t>
            </a:r>
          </a:p>
          <a:p>
            <a:pPr lvl="0" algn="ctr"/>
            <a:endParaRPr lang="en-GB" sz="1600" b="1" dirty="0">
              <a:solidFill>
                <a:srgbClr val="E7E6E6">
                  <a:lumMod val="25000"/>
                </a:srgbClr>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Notes and Guidance</a:t>
            </a:r>
          </a:p>
          <a:p>
            <a:pPr fontAlgn="base"/>
            <a:endParaRPr lang="en-US" sz="1200" b="1" dirty="0">
              <a:solidFill>
                <a:schemeClr val="tx1"/>
              </a:solidFill>
              <a:latin typeface="Century Gothic" panose="020B0502020202020204" pitchFamily="34" charset="0"/>
            </a:endParaRP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Children should have an understanding of nouns from work done in previous blocks using capital letters for names, people, places, days and months. </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In this step, children will learn that a singular noun is a word used to name a person, place or object and is used to describe only one of these, for example: </a:t>
            </a:r>
            <a:r>
              <a:rPr lang="en-US" sz="1200" b="1" i="1" dirty="0">
                <a:solidFill>
                  <a:schemeClr val="tx1"/>
                </a:solidFill>
                <a:latin typeface="Century Gothic" panose="020B0502020202020204" pitchFamily="34" charset="0"/>
              </a:rPr>
              <a:t>chair, mum, bathroom. </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Children will identify singular nouns and </a:t>
            </a:r>
            <a:r>
              <a:rPr lang="en-US" sz="1200" b="1" dirty="0" err="1">
                <a:solidFill>
                  <a:schemeClr val="tx1"/>
                </a:solidFill>
                <a:latin typeface="Century Gothic" panose="020B0502020202020204" pitchFamily="34" charset="0"/>
              </a:rPr>
              <a:t>practise</a:t>
            </a:r>
            <a:r>
              <a:rPr lang="en-US" sz="1200" b="1" dirty="0">
                <a:solidFill>
                  <a:schemeClr val="tx1"/>
                </a:solidFill>
                <a:latin typeface="Century Gothic" panose="020B0502020202020204" pitchFamily="34" charset="0"/>
              </a:rPr>
              <a:t> using these in their writing with some pictorial support.</a:t>
            </a:r>
          </a:p>
          <a:p>
            <a:pPr fontAlgn="base"/>
            <a:endParaRPr lang="en-US" sz="1200" b="1" i="1" dirty="0">
              <a:solidFill>
                <a:schemeClr val="tx1"/>
              </a:solidFill>
              <a:highlight>
                <a:srgbClr val="FFFF00"/>
              </a:highlight>
              <a:latin typeface="Century Gothic" panose="020B0502020202020204" pitchFamily="34" charset="0"/>
            </a:endParaRPr>
          </a:p>
          <a:p>
            <a:pPr fontAlgn="base"/>
            <a:r>
              <a:rPr lang="en-US" sz="1600" b="1" dirty="0">
                <a:solidFill>
                  <a:schemeClr val="tx1"/>
                </a:solidFill>
                <a:latin typeface="Century Gothic" panose="020B0502020202020204" pitchFamily="34" charset="0"/>
              </a:rPr>
              <a:t>Focused Questions</a:t>
            </a:r>
          </a:p>
          <a:p>
            <a:pPr fontAlgn="base"/>
            <a:endParaRPr lang="en-US" sz="1200" b="1" dirty="0">
              <a:solidFill>
                <a:schemeClr val="tx1"/>
              </a:solidFill>
              <a:highlight>
                <a:srgbClr val="FFFF00"/>
              </a:highlight>
              <a:latin typeface="Century Gothic" panose="020B0502020202020204" pitchFamily="34" charset="0"/>
            </a:endParaRP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Match the image to the correct word.</a:t>
            </a: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Which words are nouns?</a:t>
            </a: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grpSp>
        <p:nvGrpSpPr>
          <p:cNvPr id="9" name="Group 8">
            <a:extLst>
              <a:ext uri="{FF2B5EF4-FFF2-40B4-BE49-F238E27FC236}">
                <a16:creationId xmlns:a16="http://schemas.microsoft.com/office/drawing/2014/main" id="{23555F72-B7A6-4094-8EAF-89D92759D3B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4C78D4A2-C74C-43ED-91DF-5F1C20B4ADD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06E5588-98ED-4DDA-89F7-825A3687BB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75266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1 – Summer Block 2 – Singular and Plural</a:t>
            </a:r>
          </a:p>
          <a:p>
            <a:pPr lvl="0" algn="ct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1: Single Nouns</a:t>
            </a:r>
            <a:endParaRPr lang="en-GB" sz="1200" b="1" dirty="0">
              <a:solidFill>
                <a:prstClr val="black"/>
              </a:solidFill>
              <a:latin typeface="Century Gothic" panose="020B0502020202020204" pitchFamily="34" charset="0"/>
            </a:endParaRPr>
          </a:p>
        </p:txBody>
      </p:sp>
      <p:grpSp>
        <p:nvGrpSpPr>
          <p:cNvPr id="10" name="Group 9">
            <a:extLst>
              <a:ext uri="{FF2B5EF4-FFF2-40B4-BE49-F238E27FC236}">
                <a16:creationId xmlns:a16="http://schemas.microsoft.com/office/drawing/2014/main" id="{DADC5498-3D3C-446A-8F76-3A539900CE00}"/>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99638CB-398B-423D-B03B-9CAF5F20615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E339D606-0286-4798-A0EE-442568FA5B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words need a capital letter?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Why?</a:t>
            </a:r>
          </a:p>
          <a:p>
            <a:pPr marL="88900" algn="ctr"/>
            <a:endParaRPr lang="en-GB" sz="2800" dirty="0">
              <a:solidFill>
                <a:schemeClr val="bg2">
                  <a:lumMod val="25000"/>
                </a:schemeClr>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8" name="Table 7">
            <a:extLst>
              <a:ext uri="{FF2B5EF4-FFF2-40B4-BE49-F238E27FC236}">
                <a16:creationId xmlns:a16="http://schemas.microsoft.com/office/drawing/2014/main" id="{136CA5CA-4A51-4A17-9770-5149D5E6C330}"/>
              </a:ext>
            </a:extLst>
          </p:cNvPr>
          <p:cNvGraphicFramePr>
            <a:graphicFrameLocks noGrp="1"/>
          </p:cNvGraphicFramePr>
          <p:nvPr>
            <p:extLst>
              <p:ext uri="{D42A27DB-BD31-4B8C-83A1-F6EECF244321}">
                <p14:modId xmlns:p14="http://schemas.microsoft.com/office/powerpoint/2010/main" val="2034212839"/>
              </p:ext>
            </p:extLst>
          </p:nvPr>
        </p:nvGraphicFramePr>
        <p:xfrm>
          <a:off x="936000" y="1876451"/>
          <a:ext cx="7272000" cy="2153230"/>
        </p:xfrm>
        <a:graphic>
          <a:graphicData uri="http://schemas.openxmlformats.org/drawingml/2006/table">
            <a:tbl>
              <a:tblPr firstRow="1" bandRow="1">
                <a:tableStyleId>{5940675A-B579-460E-94D1-54222C63F5DA}</a:tableStyleId>
              </a:tblPr>
              <a:tblGrid>
                <a:gridCol w="2088000">
                  <a:extLst>
                    <a:ext uri="{9D8B030D-6E8A-4147-A177-3AD203B41FA5}">
                      <a16:colId xmlns:a16="http://schemas.microsoft.com/office/drawing/2014/main" val="3845250165"/>
                    </a:ext>
                  </a:extLst>
                </a:gridCol>
                <a:gridCol w="504000">
                  <a:extLst>
                    <a:ext uri="{9D8B030D-6E8A-4147-A177-3AD203B41FA5}">
                      <a16:colId xmlns:a16="http://schemas.microsoft.com/office/drawing/2014/main" val="1104611370"/>
                    </a:ext>
                  </a:extLst>
                </a:gridCol>
                <a:gridCol w="2088000">
                  <a:extLst>
                    <a:ext uri="{9D8B030D-6E8A-4147-A177-3AD203B41FA5}">
                      <a16:colId xmlns:a16="http://schemas.microsoft.com/office/drawing/2014/main" val="1862136433"/>
                    </a:ext>
                  </a:extLst>
                </a:gridCol>
                <a:gridCol w="504000">
                  <a:extLst>
                    <a:ext uri="{9D8B030D-6E8A-4147-A177-3AD203B41FA5}">
                      <a16:colId xmlns:a16="http://schemas.microsoft.com/office/drawing/2014/main" val="3665391564"/>
                    </a:ext>
                  </a:extLst>
                </a:gridCol>
                <a:gridCol w="2088000">
                  <a:extLst>
                    <a:ext uri="{9D8B030D-6E8A-4147-A177-3AD203B41FA5}">
                      <a16:colId xmlns:a16="http://schemas.microsoft.com/office/drawing/2014/main" val="4225700323"/>
                    </a:ext>
                  </a:extLst>
                </a:gridCol>
              </a:tblGrid>
              <a:tr h="662615">
                <a:tc>
                  <a:txBody>
                    <a:bodyPr/>
                    <a:lstStyle/>
                    <a:p>
                      <a:pPr algn="ctr"/>
                      <a:r>
                        <a:rPr lang="en-GB" sz="3600" b="1" dirty="0">
                          <a:latin typeface="Century Gothic" panose="020B0502020202020204" pitchFamily="34" charset="0"/>
                        </a:rPr>
                        <a:t>jill</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latin typeface="Century Gothic" panose="020B0502020202020204" pitchFamily="34" charset="0"/>
                        </a:rPr>
                        <a:t>egg</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latin typeface="Century Gothic" panose="020B0502020202020204" pitchFamily="34" charset="0"/>
                        </a:rPr>
                        <a:t>june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720963936"/>
                  </a:ext>
                </a:extLst>
              </a:tr>
              <a:tr h="828000">
                <a:tc>
                  <a:txBody>
                    <a:bodyPr/>
                    <a:lstStyle/>
                    <a:p>
                      <a:pPr algn="ctr"/>
                      <a:endParaRPr lang="en-GB" sz="1200" b="1">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2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2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2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2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157378919"/>
                  </a:ext>
                </a:extLst>
              </a:tr>
              <a:tr h="662615">
                <a:tc>
                  <a:txBody>
                    <a:bodyPr/>
                    <a:lstStyle/>
                    <a:p>
                      <a:pPr algn="ctr"/>
                      <a:r>
                        <a:rPr lang="en-GB" sz="3600" b="1" dirty="0">
                          <a:latin typeface="Century Gothic" panose="020B0502020202020204" pitchFamily="34" charset="0"/>
                        </a:rPr>
                        <a:t>thursday</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6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latin typeface="Century Gothic" panose="020B0502020202020204" pitchFamily="34" charset="0"/>
                        </a:rPr>
                        <a:t>london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6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latin typeface="Century Gothic" panose="020B0502020202020204" pitchFamily="34" charset="0"/>
                        </a:rPr>
                        <a:t>moon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911998174"/>
                  </a:ext>
                </a:extLst>
              </a:tr>
            </a:tbl>
          </a:graphicData>
        </a:graphic>
      </p:graphicFrame>
    </p:spTree>
    <p:extLst>
      <p:ext uri="{BB962C8B-B14F-4D97-AF65-F5344CB8AC3E}">
        <p14:creationId xmlns:p14="http://schemas.microsoft.com/office/powerpoint/2010/main" val="1035052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words need a capital letter?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Why?</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The names of people, places, days and months need a capital letter.</a:t>
            </a:r>
          </a:p>
          <a:p>
            <a:pPr marL="88900" algn="ctr"/>
            <a:endParaRPr lang="en-GB" sz="2800" dirty="0">
              <a:solidFill>
                <a:schemeClr val="bg2">
                  <a:lumMod val="25000"/>
                </a:schemeClr>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8" name="Table 7">
            <a:extLst>
              <a:ext uri="{FF2B5EF4-FFF2-40B4-BE49-F238E27FC236}">
                <a16:creationId xmlns:a16="http://schemas.microsoft.com/office/drawing/2014/main" id="{136CA5CA-4A51-4A17-9770-5149D5E6C330}"/>
              </a:ext>
            </a:extLst>
          </p:cNvPr>
          <p:cNvGraphicFramePr>
            <a:graphicFrameLocks noGrp="1"/>
          </p:cNvGraphicFramePr>
          <p:nvPr>
            <p:extLst>
              <p:ext uri="{D42A27DB-BD31-4B8C-83A1-F6EECF244321}">
                <p14:modId xmlns:p14="http://schemas.microsoft.com/office/powerpoint/2010/main" val="2081827916"/>
              </p:ext>
            </p:extLst>
          </p:nvPr>
        </p:nvGraphicFramePr>
        <p:xfrm>
          <a:off x="936000" y="1876451"/>
          <a:ext cx="7272000" cy="2153230"/>
        </p:xfrm>
        <a:graphic>
          <a:graphicData uri="http://schemas.openxmlformats.org/drawingml/2006/table">
            <a:tbl>
              <a:tblPr firstRow="1" bandRow="1">
                <a:tableStyleId>{5940675A-B579-460E-94D1-54222C63F5DA}</a:tableStyleId>
              </a:tblPr>
              <a:tblGrid>
                <a:gridCol w="2088000">
                  <a:extLst>
                    <a:ext uri="{9D8B030D-6E8A-4147-A177-3AD203B41FA5}">
                      <a16:colId xmlns:a16="http://schemas.microsoft.com/office/drawing/2014/main" val="3845250165"/>
                    </a:ext>
                  </a:extLst>
                </a:gridCol>
                <a:gridCol w="504000">
                  <a:extLst>
                    <a:ext uri="{9D8B030D-6E8A-4147-A177-3AD203B41FA5}">
                      <a16:colId xmlns:a16="http://schemas.microsoft.com/office/drawing/2014/main" val="1104611370"/>
                    </a:ext>
                  </a:extLst>
                </a:gridCol>
                <a:gridCol w="2088000">
                  <a:extLst>
                    <a:ext uri="{9D8B030D-6E8A-4147-A177-3AD203B41FA5}">
                      <a16:colId xmlns:a16="http://schemas.microsoft.com/office/drawing/2014/main" val="1862136433"/>
                    </a:ext>
                  </a:extLst>
                </a:gridCol>
                <a:gridCol w="504000">
                  <a:extLst>
                    <a:ext uri="{9D8B030D-6E8A-4147-A177-3AD203B41FA5}">
                      <a16:colId xmlns:a16="http://schemas.microsoft.com/office/drawing/2014/main" val="3665391564"/>
                    </a:ext>
                  </a:extLst>
                </a:gridCol>
                <a:gridCol w="2088000">
                  <a:extLst>
                    <a:ext uri="{9D8B030D-6E8A-4147-A177-3AD203B41FA5}">
                      <a16:colId xmlns:a16="http://schemas.microsoft.com/office/drawing/2014/main" val="4225700323"/>
                    </a:ext>
                  </a:extLst>
                </a:gridCol>
              </a:tblGrid>
              <a:tr h="662615">
                <a:tc>
                  <a:txBody>
                    <a:bodyPr/>
                    <a:lstStyle/>
                    <a:p>
                      <a:pPr algn="ctr"/>
                      <a:r>
                        <a:rPr lang="en-GB" sz="3600" b="1" dirty="0">
                          <a:solidFill>
                            <a:srgbClr val="FF0000"/>
                          </a:solidFill>
                          <a:latin typeface="Century Gothic" panose="020B0502020202020204" pitchFamily="34" charset="0"/>
                        </a:rPr>
                        <a:t>Jill</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solidFill>
                            <a:schemeClr val="bg1">
                              <a:lumMod val="50000"/>
                            </a:schemeClr>
                          </a:solidFill>
                          <a:latin typeface="Century Gothic" panose="020B0502020202020204" pitchFamily="34" charset="0"/>
                        </a:rPr>
                        <a:t>egg</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solidFill>
                            <a:srgbClr val="FF0000"/>
                          </a:solidFill>
                          <a:latin typeface="Century Gothic" panose="020B0502020202020204" pitchFamily="34" charset="0"/>
                        </a:rPr>
                        <a:t>June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720963936"/>
                  </a:ext>
                </a:extLst>
              </a:tr>
              <a:tr h="828000">
                <a:tc>
                  <a:txBody>
                    <a:bodyPr/>
                    <a:lstStyle/>
                    <a:p>
                      <a:pPr algn="ctr"/>
                      <a:endParaRPr lang="en-GB" sz="1200" b="1">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2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2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2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2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157378919"/>
                  </a:ext>
                </a:extLst>
              </a:tr>
              <a:tr h="662615">
                <a:tc>
                  <a:txBody>
                    <a:bodyPr/>
                    <a:lstStyle/>
                    <a:p>
                      <a:pPr algn="ctr"/>
                      <a:r>
                        <a:rPr lang="en-GB" sz="3600" b="1" dirty="0">
                          <a:solidFill>
                            <a:srgbClr val="FF0000"/>
                          </a:solidFill>
                          <a:latin typeface="Century Gothic" panose="020B0502020202020204" pitchFamily="34" charset="0"/>
                        </a:rPr>
                        <a:t>Thursday</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6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solidFill>
                            <a:srgbClr val="FF0000"/>
                          </a:solidFill>
                          <a:latin typeface="Century Gothic" panose="020B0502020202020204" pitchFamily="34" charset="0"/>
                        </a:rPr>
                        <a:t>London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6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solidFill>
                            <a:schemeClr val="bg1">
                              <a:lumMod val="50000"/>
                            </a:schemeClr>
                          </a:solidFill>
                          <a:latin typeface="Century Gothic" panose="020B0502020202020204" pitchFamily="34" charset="0"/>
                        </a:rPr>
                        <a:t>moon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911998174"/>
                  </a:ext>
                </a:extLst>
              </a:tr>
            </a:tbl>
          </a:graphicData>
        </a:graphic>
      </p:graphicFrame>
    </p:spTree>
    <p:extLst>
      <p:ext uri="{BB962C8B-B14F-4D97-AF65-F5344CB8AC3E}">
        <p14:creationId xmlns:p14="http://schemas.microsoft.com/office/powerpoint/2010/main" val="13702799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the nouns below.</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D90C32FF-F233-405F-BFF7-A7AE98DB1A9A}"/>
              </a:ext>
            </a:extLst>
          </p:cNvPr>
          <p:cNvGraphicFramePr>
            <a:graphicFrameLocks noGrp="1"/>
          </p:cNvGraphicFramePr>
          <p:nvPr>
            <p:extLst>
              <p:ext uri="{D42A27DB-BD31-4B8C-83A1-F6EECF244321}">
                <p14:modId xmlns:p14="http://schemas.microsoft.com/office/powerpoint/2010/main" val="3154382308"/>
              </p:ext>
            </p:extLst>
          </p:nvPr>
        </p:nvGraphicFramePr>
        <p:xfrm>
          <a:off x="1194179" y="1931820"/>
          <a:ext cx="6755642" cy="1920240"/>
        </p:xfrm>
        <a:graphic>
          <a:graphicData uri="http://schemas.openxmlformats.org/drawingml/2006/table">
            <a:tbl>
              <a:tblPr firstRow="1" bandRow="1">
                <a:tableStyleId>{5940675A-B579-460E-94D1-54222C63F5DA}</a:tableStyleId>
              </a:tblPr>
              <a:tblGrid>
                <a:gridCol w="1915972">
                  <a:extLst>
                    <a:ext uri="{9D8B030D-6E8A-4147-A177-3AD203B41FA5}">
                      <a16:colId xmlns:a16="http://schemas.microsoft.com/office/drawing/2014/main" val="3388060397"/>
                    </a:ext>
                  </a:extLst>
                </a:gridCol>
                <a:gridCol w="503863">
                  <a:extLst>
                    <a:ext uri="{9D8B030D-6E8A-4147-A177-3AD203B41FA5}">
                      <a16:colId xmlns:a16="http://schemas.microsoft.com/office/drawing/2014/main" val="2995159611"/>
                    </a:ext>
                  </a:extLst>
                </a:gridCol>
                <a:gridCol w="1915972">
                  <a:extLst>
                    <a:ext uri="{9D8B030D-6E8A-4147-A177-3AD203B41FA5}">
                      <a16:colId xmlns:a16="http://schemas.microsoft.com/office/drawing/2014/main" val="3521056374"/>
                    </a:ext>
                  </a:extLst>
                </a:gridCol>
                <a:gridCol w="503863">
                  <a:extLst>
                    <a:ext uri="{9D8B030D-6E8A-4147-A177-3AD203B41FA5}">
                      <a16:colId xmlns:a16="http://schemas.microsoft.com/office/drawing/2014/main" val="166093338"/>
                    </a:ext>
                  </a:extLst>
                </a:gridCol>
                <a:gridCol w="1915972">
                  <a:extLst>
                    <a:ext uri="{9D8B030D-6E8A-4147-A177-3AD203B41FA5}">
                      <a16:colId xmlns:a16="http://schemas.microsoft.com/office/drawing/2014/main" val="792293019"/>
                    </a:ext>
                  </a:extLst>
                </a:gridCol>
              </a:tblGrid>
              <a:tr h="416823">
                <a:tc>
                  <a:txBody>
                    <a:bodyPr/>
                    <a:lstStyle/>
                    <a:p>
                      <a:pPr algn="ctr"/>
                      <a:r>
                        <a:rPr lang="en-GB" sz="3600" b="1" dirty="0">
                          <a:solidFill>
                            <a:schemeClr val="tx1"/>
                          </a:solidFill>
                          <a:latin typeface="Century Gothic" panose="020B0502020202020204" pitchFamily="34" charset="0"/>
                        </a:rPr>
                        <a:t>were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6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solidFill>
                            <a:schemeClr val="tx1"/>
                          </a:solidFill>
                          <a:latin typeface="Century Gothic" panose="020B0502020202020204" pitchFamily="34" charset="0"/>
                        </a:rPr>
                        <a:t>lolly</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6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solidFill>
                            <a:schemeClr val="tx1"/>
                          </a:solidFill>
                          <a:latin typeface="Century Gothic" panose="020B0502020202020204" pitchFamily="34" charset="0"/>
                        </a:rPr>
                        <a:t>spoon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262233738"/>
                  </a:ext>
                </a:extLst>
              </a:tr>
              <a:tr h="540000">
                <a:tc>
                  <a:txBody>
                    <a:bodyPr/>
                    <a:lstStyle/>
                    <a:p>
                      <a:pPr algn="ctr"/>
                      <a:endParaRPr lang="en-GB" sz="3600" b="1">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6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6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6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6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71699074"/>
                  </a:ext>
                </a:extLst>
              </a:tr>
              <a:tr h="416823">
                <a:tc>
                  <a:txBody>
                    <a:bodyPr/>
                    <a:lstStyle/>
                    <a:p>
                      <a:pPr algn="ctr"/>
                      <a:r>
                        <a:rPr lang="en-GB" sz="3600" b="1" dirty="0">
                          <a:solidFill>
                            <a:schemeClr val="tx1"/>
                          </a:solidFill>
                          <a:latin typeface="Century Gothic" panose="020B0502020202020204" pitchFamily="34" charset="0"/>
                        </a:rPr>
                        <a:t>lamp</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6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solidFill>
                            <a:schemeClr val="tx1"/>
                          </a:solidFill>
                          <a:latin typeface="Century Gothic" panose="020B0502020202020204" pitchFamily="34" charset="0"/>
                        </a:rPr>
                        <a:t>train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6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solidFill>
                            <a:schemeClr val="tx1"/>
                          </a:solidFill>
                          <a:latin typeface="Century Gothic" panose="020B0502020202020204" pitchFamily="34" charset="0"/>
                        </a:rPr>
                        <a:t>like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6271230"/>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the nouns below.</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D90C32FF-F233-405F-BFF7-A7AE98DB1A9A}"/>
              </a:ext>
            </a:extLst>
          </p:cNvPr>
          <p:cNvGraphicFramePr>
            <a:graphicFrameLocks noGrp="1"/>
          </p:cNvGraphicFramePr>
          <p:nvPr>
            <p:extLst>
              <p:ext uri="{D42A27DB-BD31-4B8C-83A1-F6EECF244321}">
                <p14:modId xmlns:p14="http://schemas.microsoft.com/office/powerpoint/2010/main" val="4137008023"/>
              </p:ext>
            </p:extLst>
          </p:nvPr>
        </p:nvGraphicFramePr>
        <p:xfrm>
          <a:off x="1194179" y="1931820"/>
          <a:ext cx="6755642" cy="1920240"/>
        </p:xfrm>
        <a:graphic>
          <a:graphicData uri="http://schemas.openxmlformats.org/drawingml/2006/table">
            <a:tbl>
              <a:tblPr firstRow="1" bandRow="1">
                <a:tableStyleId>{5940675A-B579-460E-94D1-54222C63F5DA}</a:tableStyleId>
              </a:tblPr>
              <a:tblGrid>
                <a:gridCol w="1915972">
                  <a:extLst>
                    <a:ext uri="{9D8B030D-6E8A-4147-A177-3AD203B41FA5}">
                      <a16:colId xmlns:a16="http://schemas.microsoft.com/office/drawing/2014/main" val="3388060397"/>
                    </a:ext>
                  </a:extLst>
                </a:gridCol>
                <a:gridCol w="503863">
                  <a:extLst>
                    <a:ext uri="{9D8B030D-6E8A-4147-A177-3AD203B41FA5}">
                      <a16:colId xmlns:a16="http://schemas.microsoft.com/office/drawing/2014/main" val="2995159611"/>
                    </a:ext>
                  </a:extLst>
                </a:gridCol>
                <a:gridCol w="1915972">
                  <a:extLst>
                    <a:ext uri="{9D8B030D-6E8A-4147-A177-3AD203B41FA5}">
                      <a16:colId xmlns:a16="http://schemas.microsoft.com/office/drawing/2014/main" val="3521056374"/>
                    </a:ext>
                  </a:extLst>
                </a:gridCol>
                <a:gridCol w="503863">
                  <a:extLst>
                    <a:ext uri="{9D8B030D-6E8A-4147-A177-3AD203B41FA5}">
                      <a16:colId xmlns:a16="http://schemas.microsoft.com/office/drawing/2014/main" val="166093338"/>
                    </a:ext>
                  </a:extLst>
                </a:gridCol>
                <a:gridCol w="1915972">
                  <a:extLst>
                    <a:ext uri="{9D8B030D-6E8A-4147-A177-3AD203B41FA5}">
                      <a16:colId xmlns:a16="http://schemas.microsoft.com/office/drawing/2014/main" val="792293019"/>
                    </a:ext>
                  </a:extLst>
                </a:gridCol>
              </a:tblGrid>
              <a:tr h="416823">
                <a:tc>
                  <a:txBody>
                    <a:bodyPr/>
                    <a:lstStyle/>
                    <a:p>
                      <a:pPr algn="ctr"/>
                      <a:r>
                        <a:rPr lang="en-GB" sz="3600" b="1" dirty="0">
                          <a:solidFill>
                            <a:schemeClr val="bg1">
                              <a:lumMod val="50000"/>
                            </a:schemeClr>
                          </a:solidFill>
                          <a:latin typeface="Century Gothic" panose="020B0502020202020204" pitchFamily="34" charset="0"/>
                        </a:rPr>
                        <a:t>were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6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solidFill>
                            <a:srgbClr val="FF0000"/>
                          </a:solidFill>
                          <a:latin typeface="Century Gothic" panose="020B0502020202020204" pitchFamily="34" charset="0"/>
                        </a:rPr>
                        <a:t>lolly</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6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solidFill>
                            <a:srgbClr val="FF0000"/>
                          </a:solidFill>
                          <a:latin typeface="Century Gothic" panose="020B0502020202020204" pitchFamily="34" charset="0"/>
                        </a:rPr>
                        <a:t>spoon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262233738"/>
                  </a:ext>
                </a:extLst>
              </a:tr>
              <a:tr h="540000">
                <a:tc>
                  <a:txBody>
                    <a:bodyPr/>
                    <a:lstStyle/>
                    <a:p>
                      <a:pPr algn="ctr"/>
                      <a:endParaRPr lang="en-GB" sz="3600" b="1">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6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6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6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6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71699074"/>
                  </a:ext>
                </a:extLst>
              </a:tr>
              <a:tr h="416823">
                <a:tc>
                  <a:txBody>
                    <a:bodyPr/>
                    <a:lstStyle/>
                    <a:p>
                      <a:pPr algn="ctr"/>
                      <a:r>
                        <a:rPr lang="en-GB" sz="3600" b="1" dirty="0">
                          <a:solidFill>
                            <a:srgbClr val="FF0000"/>
                          </a:solidFill>
                          <a:latin typeface="Century Gothic" panose="020B0502020202020204" pitchFamily="34" charset="0"/>
                        </a:rPr>
                        <a:t>lamp</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6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solidFill>
                            <a:srgbClr val="FF0000"/>
                          </a:solidFill>
                          <a:latin typeface="Century Gothic" panose="020B0502020202020204" pitchFamily="34" charset="0"/>
                        </a:rPr>
                        <a:t>train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600" b="1" dirty="0">
                        <a:solidFill>
                          <a:schemeClr val="tx1"/>
                        </a:solidFill>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solidFill>
                            <a:schemeClr val="bg1">
                              <a:lumMod val="50000"/>
                            </a:schemeClr>
                          </a:solidFill>
                          <a:latin typeface="Century Gothic" panose="020B0502020202020204" pitchFamily="34" charset="0"/>
                        </a:rPr>
                        <a:t>like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6271230"/>
                  </a:ext>
                </a:extLst>
              </a:tr>
            </a:tbl>
          </a:graphicData>
        </a:graphic>
      </p:graphicFrame>
      <p:sp>
        <p:nvSpPr>
          <p:cNvPr id="2" name="Oval 1">
            <a:extLst>
              <a:ext uri="{FF2B5EF4-FFF2-40B4-BE49-F238E27FC236}">
                <a16:creationId xmlns:a16="http://schemas.microsoft.com/office/drawing/2014/main" id="{631E4592-1F67-41AD-8196-5BBB61083E92}"/>
              </a:ext>
            </a:extLst>
          </p:cNvPr>
          <p:cNvSpPr/>
          <p:nvPr/>
        </p:nvSpPr>
        <p:spPr>
          <a:xfrm>
            <a:off x="3769360" y="1850540"/>
            <a:ext cx="1584960" cy="91298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CBD57AC3-60DE-4D56-8F02-6A45F759D60F}"/>
              </a:ext>
            </a:extLst>
          </p:cNvPr>
          <p:cNvSpPr/>
          <p:nvPr/>
        </p:nvSpPr>
        <p:spPr>
          <a:xfrm>
            <a:off x="1298065" y="3118626"/>
            <a:ext cx="1584960" cy="91298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10BD5F00-2862-4CD8-B7B9-73246A640133}"/>
              </a:ext>
            </a:extLst>
          </p:cNvPr>
          <p:cNvSpPr/>
          <p:nvPr/>
        </p:nvSpPr>
        <p:spPr>
          <a:xfrm>
            <a:off x="3769360" y="3089326"/>
            <a:ext cx="1584960" cy="91298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7A38285E-6B4A-47E3-9961-34D61D26E754}"/>
              </a:ext>
            </a:extLst>
          </p:cNvPr>
          <p:cNvSpPr/>
          <p:nvPr/>
        </p:nvSpPr>
        <p:spPr>
          <a:xfrm>
            <a:off x="6273195" y="1850540"/>
            <a:ext cx="1584960" cy="91298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850736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3" name="Picture 12">
            <a:extLst>
              <a:ext uri="{FF2B5EF4-FFF2-40B4-BE49-F238E27FC236}">
                <a16:creationId xmlns:a16="http://schemas.microsoft.com/office/drawing/2014/main" id="{72FE72BA-D398-4B2B-A6DA-7D32BF133DBC}"/>
              </a:ext>
            </a:extLst>
          </p:cNvPr>
          <p:cNvPicPr>
            <a:picLocks noChangeAspect="1"/>
          </p:cNvPicPr>
          <p:nvPr/>
        </p:nvPicPr>
        <p:blipFill>
          <a:blip r:embed="rId3"/>
          <a:stretch>
            <a:fillRect/>
          </a:stretch>
        </p:blipFill>
        <p:spPr>
          <a:xfrm>
            <a:off x="115438" y="135870"/>
            <a:ext cx="8913124" cy="6322100"/>
          </a:xfrm>
          <a:prstGeom prst="rect">
            <a:avLst/>
          </a:prstGeom>
        </p:spPr>
      </p:pic>
      <p:sp>
        <p:nvSpPr>
          <p:cNvPr id="14" name="Rectangle 13">
            <a:extLst>
              <a:ext uri="{FF2B5EF4-FFF2-40B4-BE49-F238E27FC236}">
                <a16:creationId xmlns:a16="http://schemas.microsoft.com/office/drawing/2014/main" id="{6F58C8C3-A166-4552-9E02-6310E847666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Match the picture to the noun.</a:t>
            </a:r>
          </a:p>
        </p:txBody>
      </p:sp>
      <p:graphicFrame>
        <p:nvGraphicFramePr>
          <p:cNvPr id="15" name="Table 14">
            <a:extLst>
              <a:ext uri="{FF2B5EF4-FFF2-40B4-BE49-F238E27FC236}">
                <a16:creationId xmlns:a16="http://schemas.microsoft.com/office/drawing/2014/main" id="{B6B61AE5-DF04-4C12-99BF-BE25AC98C490}"/>
              </a:ext>
            </a:extLst>
          </p:cNvPr>
          <p:cNvGraphicFramePr>
            <a:graphicFrameLocks noGrp="1"/>
          </p:cNvGraphicFramePr>
          <p:nvPr>
            <p:extLst>
              <p:ext uri="{D42A27DB-BD31-4B8C-83A1-F6EECF244321}">
                <p14:modId xmlns:p14="http://schemas.microsoft.com/office/powerpoint/2010/main" val="328971852"/>
              </p:ext>
            </p:extLst>
          </p:nvPr>
        </p:nvGraphicFramePr>
        <p:xfrm>
          <a:off x="1890004" y="4572074"/>
          <a:ext cx="5363992" cy="640080"/>
        </p:xfrm>
        <a:graphic>
          <a:graphicData uri="http://schemas.openxmlformats.org/drawingml/2006/table">
            <a:tbl>
              <a:tblPr firstRow="1" bandRow="1">
                <a:tableStyleId>{5940675A-B579-460E-94D1-54222C63F5DA}</a:tableStyleId>
              </a:tblPr>
              <a:tblGrid>
                <a:gridCol w="1540434">
                  <a:extLst>
                    <a:ext uri="{9D8B030D-6E8A-4147-A177-3AD203B41FA5}">
                      <a16:colId xmlns:a16="http://schemas.microsoft.com/office/drawing/2014/main" val="3370537460"/>
                    </a:ext>
                  </a:extLst>
                </a:gridCol>
                <a:gridCol w="371345">
                  <a:extLst>
                    <a:ext uri="{9D8B030D-6E8A-4147-A177-3AD203B41FA5}">
                      <a16:colId xmlns:a16="http://schemas.microsoft.com/office/drawing/2014/main" val="3910138718"/>
                    </a:ext>
                  </a:extLst>
                </a:gridCol>
                <a:gridCol w="1540434">
                  <a:extLst>
                    <a:ext uri="{9D8B030D-6E8A-4147-A177-3AD203B41FA5}">
                      <a16:colId xmlns:a16="http://schemas.microsoft.com/office/drawing/2014/main" val="2444436525"/>
                    </a:ext>
                  </a:extLst>
                </a:gridCol>
                <a:gridCol w="371345">
                  <a:extLst>
                    <a:ext uri="{9D8B030D-6E8A-4147-A177-3AD203B41FA5}">
                      <a16:colId xmlns:a16="http://schemas.microsoft.com/office/drawing/2014/main" val="2937536056"/>
                    </a:ext>
                  </a:extLst>
                </a:gridCol>
                <a:gridCol w="1540434">
                  <a:extLst>
                    <a:ext uri="{9D8B030D-6E8A-4147-A177-3AD203B41FA5}">
                      <a16:colId xmlns:a16="http://schemas.microsoft.com/office/drawing/2014/main" val="1632837199"/>
                    </a:ext>
                  </a:extLst>
                </a:gridCol>
              </a:tblGrid>
              <a:tr h="628786">
                <a:tc>
                  <a:txBody>
                    <a:bodyPr/>
                    <a:lstStyle/>
                    <a:p>
                      <a:pPr algn="ctr"/>
                      <a:r>
                        <a:rPr lang="en-GB" sz="3600" b="1" dirty="0">
                          <a:latin typeface="Century Gothic" panose="020B0502020202020204" pitchFamily="34" charset="0"/>
                        </a:rPr>
                        <a:t>sock</a:t>
                      </a:r>
                    </a:p>
                  </a:txBody>
                  <a:tcPr anchor="ctr">
                    <a:lnL w="28575" cap="flat" cmpd="sng" algn="ctr">
                      <a:solidFill>
                        <a:srgbClr val="C642B6"/>
                      </a:solidFill>
                      <a:prstDash val="solid"/>
                      <a:round/>
                      <a:headEnd type="none" w="med" len="med"/>
                      <a:tailEnd type="none" w="med" len="med"/>
                    </a:lnL>
                    <a:lnR w="28575" cap="flat" cmpd="sng" algn="ctr">
                      <a:solidFill>
                        <a:srgbClr val="C642B6"/>
                      </a:solidFill>
                      <a:prstDash val="solid"/>
                      <a:round/>
                      <a:headEnd type="none" w="med" len="med"/>
                      <a:tailEnd type="none" w="med" len="med"/>
                    </a:lnR>
                    <a:lnT w="28575" cap="flat" cmpd="sng" algn="ctr">
                      <a:solidFill>
                        <a:srgbClr val="C642B6"/>
                      </a:solidFill>
                      <a:prstDash val="solid"/>
                      <a:round/>
                      <a:headEnd type="none" w="med" len="med"/>
                      <a:tailEnd type="none" w="med" len="med"/>
                    </a:lnT>
                    <a:lnB w="28575" cap="flat" cmpd="sng" algn="ctr">
                      <a:solidFill>
                        <a:srgbClr val="C642B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600" b="1" dirty="0">
                        <a:latin typeface="Century Gothic" panose="020B0502020202020204" pitchFamily="34" charset="0"/>
                      </a:endParaRPr>
                    </a:p>
                  </a:txBody>
                  <a:tcPr anchor="ctr">
                    <a:lnL w="28575" cap="flat" cmpd="sng" algn="ctr">
                      <a:solidFill>
                        <a:srgbClr val="C642B6"/>
                      </a:solidFill>
                      <a:prstDash val="solid"/>
                      <a:round/>
                      <a:headEnd type="none" w="med" len="med"/>
                      <a:tailEnd type="none" w="med" len="med"/>
                    </a:lnL>
                    <a:lnR w="28575" cap="flat" cmpd="sng" algn="ctr">
                      <a:solidFill>
                        <a:srgbClr val="FFC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latin typeface="Century Gothic" panose="020B0502020202020204" pitchFamily="34" charset="0"/>
                        </a:rPr>
                        <a:t>soil</a:t>
                      </a: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28575" cap="flat" cmpd="sng" algn="ctr">
                      <a:solidFill>
                        <a:srgbClr val="FFC000"/>
                      </a:solidFill>
                      <a:prstDash val="solid"/>
                      <a:round/>
                      <a:headEnd type="none" w="med" len="med"/>
                      <a:tailEnd type="none" w="med" len="med"/>
                    </a:lnT>
                    <a:lnB w="28575" cap="flat" cmpd="sng" algn="ctr">
                      <a:solidFill>
                        <a:srgbClr val="FFC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600" b="1" dirty="0">
                        <a:latin typeface="Century Gothic" panose="020B0502020202020204" pitchFamily="34" charset="0"/>
                      </a:endParaRPr>
                    </a:p>
                  </a:txBody>
                  <a:tcPr anchor="ctr">
                    <a:lnL w="28575" cap="flat" cmpd="sng" algn="ctr">
                      <a:solidFill>
                        <a:srgbClr val="FFC000"/>
                      </a:solidFill>
                      <a:prstDash val="solid"/>
                      <a:round/>
                      <a:headEnd type="none" w="med" len="med"/>
                      <a:tailEnd type="none" w="med" len="med"/>
                    </a:lnL>
                    <a:lnR w="28575" cap="flat" cmpd="sng" algn="ctr">
                      <a:solidFill>
                        <a:srgbClr val="00B0F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latin typeface="Century Gothic" panose="020B0502020202020204" pitchFamily="34" charset="0"/>
                        </a:rPr>
                        <a:t>duck</a:t>
                      </a:r>
                    </a:p>
                  </a:txBody>
                  <a:tcPr anchor="ctr">
                    <a:lnL w="28575" cap="flat" cmpd="sng" algn="ctr">
                      <a:solidFill>
                        <a:srgbClr val="00B0F0"/>
                      </a:solidFill>
                      <a:prstDash val="solid"/>
                      <a:round/>
                      <a:headEnd type="none" w="med" len="med"/>
                      <a:tailEnd type="none" w="med" len="med"/>
                    </a:lnL>
                    <a:lnR w="28575" cap="flat" cmpd="sng" algn="ctr">
                      <a:solidFill>
                        <a:srgbClr val="00B0F0"/>
                      </a:solidFill>
                      <a:prstDash val="solid"/>
                      <a:round/>
                      <a:headEnd type="none" w="med" len="med"/>
                      <a:tailEnd type="none" w="med" len="med"/>
                    </a:lnR>
                    <a:lnT w="28575" cap="flat" cmpd="sng" algn="ctr">
                      <a:solidFill>
                        <a:srgbClr val="00B0F0"/>
                      </a:solidFill>
                      <a:prstDash val="solid"/>
                      <a:round/>
                      <a:headEnd type="none" w="med" len="med"/>
                      <a:tailEnd type="none" w="med" len="med"/>
                    </a:lnT>
                    <a:lnB w="28575"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56134199"/>
                  </a:ext>
                </a:extLst>
              </a:tr>
            </a:tbl>
          </a:graphicData>
        </a:graphic>
      </p:graphicFrame>
    </p:spTree>
    <p:extLst>
      <p:ext uri="{BB962C8B-B14F-4D97-AF65-F5344CB8AC3E}">
        <p14:creationId xmlns:p14="http://schemas.microsoft.com/office/powerpoint/2010/main" val="25354389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3" name="Picture 12">
            <a:extLst>
              <a:ext uri="{FF2B5EF4-FFF2-40B4-BE49-F238E27FC236}">
                <a16:creationId xmlns:a16="http://schemas.microsoft.com/office/drawing/2014/main" id="{72FE72BA-D398-4B2B-A6DA-7D32BF133DBC}"/>
              </a:ext>
            </a:extLst>
          </p:cNvPr>
          <p:cNvPicPr>
            <a:picLocks noChangeAspect="1"/>
          </p:cNvPicPr>
          <p:nvPr/>
        </p:nvPicPr>
        <p:blipFill>
          <a:blip r:embed="rId3"/>
          <a:stretch>
            <a:fillRect/>
          </a:stretch>
        </p:blipFill>
        <p:spPr>
          <a:xfrm>
            <a:off x="115438" y="135870"/>
            <a:ext cx="8913124" cy="6322100"/>
          </a:xfrm>
          <a:prstGeom prst="rect">
            <a:avLst/>
          </a:prstGeom>
        </p:spPr>
      </p:pic>
      <p:sp>
        <p:nvSpPr>
          <p:cNvPr id="14" name="Rectangle 13">
            <a:extLst>
              <a:ext uri="{FF2B5EF4-FFF2-40B4-BE49-F238E27FC236}">
                <a16:creationId xmlns:a16="http://schemas.microsoft.com/office/drawing/2014/main" id="{6F58C8C3-A166-4552-9E02-6310E847666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Match the picture to the noun.</a:t>
            </a:r>
          </a:p>
        </p:txBody>
      </p:sp>
      <p:graphicFrame>
        <p:nvGraphicFramePr>
          <p:cNvPr id="15" name="Table 14">
            <a:extLst>
              <a:ext uri="{FF2B5EF4-FFF2-40B4-BE49-F238E27FC236}">
                <a16:creationId xmlns:a16="http://schemas.microsoft.com/office/drawing/2014/main" id="{B6B61AE5-DF04-4C12-99BF-BE25AC98C490}"/>
              </a:ext>
            </a:extLst>
          </p:cNvPr>
          <p:cNvGraphicFramePr>
            <a:graphicFrameLocks noGrp="1"/>
          </p:cNvGraphicFramePr>
          <p:nvPr>
            <p:extLst/>
          </p:nvPr>
        </p:nvGraphicFramePr>
        <p:xfrm>
          <a:off x="1890004" y="4572074"/>
          <a:ext cx="5363992" cy="640080"/>
        </p:xfrm>
        <a:graphic>
          <a:graphicData uri="http://schemas.openxmlformats.org/drawingml/2006/table">
            <a:tbl>
              <a:tblPr firstRow="1" bandRow="1">
                <a:tableStyleId>{5940675A-B579-460E-94D1-54222C63F5DA}</a:tableStyleId>
              </a:tblPr>
              <a:tblGrid>
                <a:gridCol w="1540434">
                  <a:extLst>
                    <a:ext uri="{9D8B030D-6E8A-4147-A177-3AD203B41FA5}">
                      <a16:colId xmlns:a16="http://schemas.microsoft.com/office/drawing/2014/main" val="3370537460"/>
                    </a:ext>
                  </a:extLst>
                </a:gridCol>
                <a:gridCol w="371345">
                  <a:extLst>
                    <a:ext uri="{9D8B030D-6E8A-4147-A177-3AD203B41FA5}">
                      <a16:colId xmlns:a16="http://schemas.microsoft.com/office/drawing/2014/main" val="3910138718"/>
                    </a:ext>
                  </a:extLst>
                </a:gridCol>
                <a:gridCol w="1540434">
                  <a:extLst>
                    <a:ext uri="{9D8B030D-6E8A-4147-A177-3AD203B41FA5}">
                      <a16:colId xmlns:a16="http://schemas.microsoft.com/office/drawing/2014/main" val="2444436525"/>
                    </a:ext>
                  </a:extLst>
                </a:gridCol>
                <a:gridCol w="371345">
                  <a:extLst>
                    <a:ext uri="{9D8B030D-6E8A-4147-A177-3AD203B41FA5}">
                      <a16:colId xmlns:a16="http://schemas.microsoft.com/office/drawing/2014/main" val="2937536056"/>
                    </a:ext>
                  </a:extLst>
                </a:gridCol>
                <a:gridCol w="1540434">
                  <a:extLst>
                    <a:ext uri="{9D8B030D-6E8A-4147-A177-3AD203B41FA5}">
                      <a16:colId xmlns:a16="http://schemas.microsoft.com/office/drawing/2014/main" val="1632837199"/>
                    </a:ext>
                  </a:extLst>
                </a:gridCol>
              </a:tblGrid>
              <a:tr h="628786">
                <a:tc>
                  <a:txBody>
                    <a:bodyPr/>
                    <a:lstStyle/>
                    <a:p>
                      <a:pPr algn="ctr"/>
                      <a:r>
                        <a:rPr lang="en-GB" sz="3600" b="1" dirty="0">
                          <a:latin typeface="Century Gothic" panose="020B0502020202020204" pitchFamily="34" charset="0"/>
                        </a:rPr>
                        <a:t>sock</a:t>
                      </a:r>
                    </a:p>
                  </a:txBody>
                  <a:tcPr anchor="ctr">
                    <a:lnL w="28575" cap="flat" cmpd="sng" algn="ctr">
                      <a:solidFill>
                        <a:srgbClr val="C642B6"/>
                      </a:solidFill>
                      <a:prstDash val="solid"/>
                      <a:round/>
                      <a:headEnd type="none" w="med" len="med"/>
                      <a:tailEnd type="none" w="med" len="med"/>
                    </a:lnL>
                    <a:lnR w="28575" cap="flat" cmpd="sng" algn="ctr">
                      <a:solidFill>
                        <a:srgbClr val="C642B6"/>
                      </a:solidFill>
                      <a:prstDash val="solid"/>
                      <a:round/>
                      <a:headEnd type="none" w="med" len="med"/>
                      <a:tailEnd type="none" w="med" len="med"/>
                    </a:lnR>
                    <a:lnT w="28575" cap="flat" cmpd="sng" algn="ctr">
                      <a:solidFill>
                        <a:srgbClr val="C642B6"/>
                      </a:solidFill>
                      <a:prstDash val="solid"/>
                      <a:round/>
                      <a:headEnd type="none" w="med" len="med"/>
                      <a:tailEnd type="none" w="med" len="med"/>
                    </a:lnT>
                    <a:lnB w="28575" cap="flat" cmpd="sng" algn="ctr">
                      <a:solidFill>
                        <a:srgbClr val="C642B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600" b="1" dirty="0">
                        <a:latin typeface="Century Gothic" panose="020B0502020202020204" pitchFamily="34" charset="0"/>
                      </a:endParaRPr>
                    </a:p>
                  </a:txBody>
                  <a:tcPr anchor="ctr">
                    <a:lnL w="28575" cap="flat" cmpd="sng" algn="ctr">
                      <a:solidFill>
                        <a:srgbClr val="C642B6"/>
                      </a:solidFill>
                      <a:prstDash val="solid"/>
                      <a:round/>
                      <a:headEnd type="none" w="med" len="med"/>
                      <a:tailEnd type="none" w="med" len="med"/>
                    </a:lnL>
                    <a:lnR w="28575" cap="flat" cmpd="sng" algn="ctr">
                      <a:solidFill>
                        <a:srgbClr val="FFC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latin typeface="Century Gothic" panose="020B0502020202020204" pitchFamily="34" charset="0"/>
                        </a:rPr>
                        <a:t>soil</a:t>
                      </a: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28575" cap="flat" cmpd="sng" algn="ctr">
                      <a:solidFill>
                        <a:srgbClr val="FFC000"/>
                      </a:solidFill>
                      <a:prstDash val="solid"/>
                      <a:round/>
                      <a:headEnd type="none" w="med" len="med"/>
                      <a:tailEnd type="none" w="med" len="med"/>
                    </a:lnT>
                    <a:lnB w="28575" cap="flat" cmpd="sng" algn="ctr">
                      <a:solidFill>
                        <a:srgbClr val="FFC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600" b="1" dirty="0">
                        <a:latin typeface="Century Gothic" panose="020B0502020202020204" pitchFamily="34" charset="0"/>
                      </a:endParaRPr>
                    </a:p>
                  </a:txBody>
                  <a:tcPr anchor="ctr">
                    <a:lnL w="28575" cap="flat" cmpd="sng" algn="ctr">
                      <a:solidFill>
                        <a:srgbClr val="FFC000"/>
                      </a:solidFill>
                      <a:prstDash val="solid"/>
                      <a:round/>
                      <a:headEnd type="none" w="med" len="med"/>
                      <a:tailEnd type="none" w="med" len="med"/>
                    </a:lnL>
                    <a:lnR w="28575" cap="flat" cmpd="sng" algn="ctr">
                      <a:solidFill>
                        <a:srgbClr val="00B0F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latin typeface="Century Gothic" panose="020B0502020202020204" pitchFamily="34" charset="0"/>
                        </a:rPr>
                        <a:t>duck</a:t>
                      </a:r>
                    </a:p>
                  </a:txBody>
                  <a:tcPr anchor="ctr">
                    <a:lnL w="28575" cap="flat" cmpd="sng" algn="ctr">
                      <a:solidFill>
                        <a:srgbClr val="00B0F0"/>
                      </a:solidFill>
                      <a:prstDash val="solid"/>
                      <a:round/>
                      <a:headEnd type="none" w="med" len="med"/>
                      <a:tailEnd type="none" w="med" len="med"/>
                    </a:lnL>
                    <a:lnR w="28575" cap="flat" cmpd="sng" algn="ctr">
                      <a:solidFill>
                        <a:srgbClr val="00B0F0"/>
                      </a:solidFill>
                      <a:prstDash val="solid"/>
                      <a:round/>
                      <a:headEnd type="none" w="med" len="med"/>
                      <a:tailEnd type="none" w="med" len="med"/>
                    </a:lnR>
                    <a:lnT w="28575" cap="flat" cmpd="sng" algn="ctr">
                      <a:solidFill>
                        <a:srgbClr val="00B0F0"/>
                      </a:solidFill>
                      <a:prstDash val="solid"/>
                      <a:round/>
                      <a:headEnd type="none" w="med" len="med"/>
                      <a:tailEnd type="none" w="med" len="med"/>
                    </a:lnT>
                    <a:lnB w="28575"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56134199"/>
                  </a:ext>
                </a:extLst>
              </a:tr>
            </a:tbl>
          </a:graphicData>
        </a:graphic>
      </p:graphicFrame>
      <p:cxnSp>
        <p:nvCxnSpPr>
          <p:cNvPr id="8" name="Straight Connector 7">
            <a:extLst>
              <a:ext uri="{FF2B5EF4-FFF2-40B4-BE49-F238E27FC236}">
                <a16:creationId xmlns:a16="http://schemas.microsoft.com/office/drawing/2014/main" id="{252E59F1-05F2-4E76-AD55-E8035FC8C187}"/>
              </a:ext>
            </a:extLst>
          </p:cNvPr>
          <p:cNvCxnSpPr>
            <a:cxnSpLocks/>
          </p:cNvCxnSpPr>
          <p:nvPr/>
        </p:nvCxnSpPr>
        <p:spPr>
          <a:xfrm>
            <a:off x="3175733" y="3454596"/>
            <a:ext cx="3302067" cy="110189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9AF47CBB-C546-4209-B0F8-8DB9621CC057}"/>
              </a:ext>
            </a:extLst>
          </p:cNvPr>
          <p:cNvCxnSpPr>
            <a:cxnSpLocks/>
          </p:cNvCxnSpPr>
          <p:nvPr/>
        </p:nvCxnSpPr>
        <p:spPr>
          <a:xfrm flipV="1">
            <a:off x="2656086" y="3301009"/>
            <a:ext cx="2652893" cy="125548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53521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Sort the nouns into the table.</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13" name="Table 12">
            <a:extLst>
              <a:ext uri="{FF2B5EF4-FFF2-40B4-BE49-F238E27FC236}">
                <a16:creationId xmlns:a16="http://schemas.microsoft.com/office/drawing/2014/main" id="{47573BF6-B01C-4144-A25C-94E74DA86782}"/>
              </a:ext>
            </a:extLst>
          </p:cNvPr>
          <p:cNvGraphicFramePr>
            <a:graphicFrameLocks noGrp="1"/>
          </p:cNvGraphicFramePr>
          <p:nvPr>
            <p:extLst>
              <p:ext uri="{D42A27DB-BD31-4B8C-83A1-F6EECF244321}">
                <p14:modId xmlns:p14="http://schemas.microsoft.com/office/powerpoint/2010/main" val="2802854786"/>
              </p:ext>
            </p:extLst>
          </p:nvPr>
        </p:nvGraphicFramePr>
        <p:xfrm>
          <a:off x="812040" y="1325049"/>
          <a:ext cx="7519917" cy="2800080"/>
        </p:xfrm>
        <a:graphic>
          <a:graphicData uri="http://schemas.openxmlformats.org/drawingml/2006/table">
            <a:tbl>
              <a:tblPr firstRow="1" bandRow="1">
                <a:tableStyleId>{5940675A-B579-460E-94D1-54222C63F5DA}</a:tableStyleId>
              </a:tblPr>
              <a:tblGrid>
                <a:gridCol w="2506639">
                  <a:extLst>
                    <a:ext uri="{9D8B030D-6E8A-4147-A177-3AD203B41FA5}">
                      <a16:colId xmlns:a16="http://schemas.microsoft.com/office/drawing/2014/main" val="3581228812"/>
                    </a:ext>
                  </a:extLst>
                </a:gridCol>
                <a:gridCol w="2506639">
                  <a:extLst>
                    <a:ext uri="{9D8B030D-6E8A-4147-A177-3AD203B41FA5}">
                      <a16:colId xmlns:a16="http://schemas.microsoft.com/office/drawing/2014/main" val="220559424"/>
                    </a:ext>
                  </a:extLst>
                </a:gridCol>
                <a:gridCol w="2506639">
                  <a:extLst>
                    <a:ext uri="{9D8B030D-6E8A-4147-A177-3AD203B41FA5}">
                      <a16:colId xmlns:a16="http://schemas.microsoft.com/office/drawing/2014/main" val="3463543442"/>
                    </a:ext>
                  </a:extLst>
                </a:gridCol>
              </a:tblGrid>
              <a:tr h="612000">
                <a:tc>
                  <a:txBody>
                    <a:bodyPr/>
                    <a:lstStyle/>
                    <a:p>
                      <a:pPr algn="ctr"/>
                      <a:r>
                        <a:rPr lang="en-GB" sz="3600" b="1" dirty="0">
                          <a:latin typeface="Century Gothic" panose="020B0502020202020204" pitchFamily="34" charset="0"/>
                        </a:rPr>
                        <a:t>Day</a:t>
                      </a:r>
                    </a:p>
                  </a:txBody>
                  <a:tcPr anchor="ctr">
                    <a:solidFill>
                      <a:schemeClr val="accent6">
                        <a:lumMod val="20000"/>
                        <a:lumOff val="80000"/>
                      </a:schemeClr>
                    </a:solidFill>
                  </a:tcPr>
                </a:tc>
                <a:tc>
                  <a:txBody>
                    <a:bodyPr/>
                    <a:lstStyle/>
                    <a:p>
                      <a:pPr algn="ctr"/>
                      <a:r>
                        <a:rPr lang="en-GB" sz="3600" b="1" dirty="0">
                          <a:latin typeface="Century Gothic" panose="020B0502020202020204" pitchFamily="34" charset="0"/>
                        </a:rPr>
                        <a:t>Month</a:t>
                      </a:r>
                    </a:p>
                  </a:txBody>
                  <a:tcPr anchor="ctr">
                    <a:solidFill>
                      <a:schemeClr val="accent6">
                        <a:lumMod val="20000"/>
                        <a:lumOff val="80000"/>
                      </a:schemeClr>
                    </a:solidFill>
                  </a:tcPr>
                </a:tc>
                <a:tc>
                  <a:txBody>
                    <a:bodyPr/>
                    <a:lstStyle/>
                    <a:p>
                      <a:pPr algn="ctr"/>
                      <a:r>
                        <a:rPr lang="en-GB" sz="3600" b="1" dirty="0">
                          <a:latin typeface="Century Gothic" panose="020B0502020202020204" pitchFamily="34" charset="0"/>
                        </a:rPr>
                        <a:t>Name</a:t>
                      </a:r>
                    </a:p>
                  </a:txBody>
                  <a:tcPr anchor="ctr">
                    <a:solidFill>
                      <a:schemeClr val="accent6">
                        <a:lumMod val="20000"/>
                        <a:lumOff val="80000"/>
                      </a:schemeClr>
                    </a:solidFill>
                  </a:tcPr>
                </a:tc>
                <a:extLst>
                  <a:ext uri="{0D108BD9-81ED-4DB2-BD59-A6C34878D82A}">
                    <a16:rowId xmlns:a16="http://schemas.microsoft.com/office/drawing/2014/main" val="1525670500"/>
                  </a:ext>
                </a:extLst>
              </a:tr>
              <a:tr h="2160000">
                <a:tc>
                  <a:txBody>
                    <a:bodyPr/>
                    <a:lstStyle/>
                    <a:p>
                      <a:pPr algn="ctr"/>
                      <a:endParaRPr lang="en-GB" sz="3600" b="1" dirty="0">
                        <a:solidFill>
                          <a:srgbClr val="FF0000"/>
                        </a:solidFill>
                        <a:latin typeface="Century Gothic" panose="020B0502020202020204" pitchFamily="34" charset="0"/>
                      </a:endParaRPr>
                    </a:p>
                  </a:txBody>
                  <a:tcPr marL="45720" marR="45720" anchor="ctr">
                    <a:solidFill>
                      <a:schemeClr val="bg1"/>
                    </a:solidFill>
                  </a:tcPr>
                </a:tc>
                <a:tc>
                  <a:txBody>
                    <a:bodyPr/>
                    <a:lstStyle/>
                    <a:p>
                      <a:pPr algn="ctr"/>
                      <a:endParaRPr lang="en-GB" sz="3600" b="1" dirty="0">
                        <a:solidFill>
                          <a:srgbClr val="FF0000"/>
                        </a:solidFill>
                        <a:latin typeface="Century Gothic" panose="020B0502020202020204" pitchFamily="34" charset="0"/>
                      </a:endParaRPr>
                    </a:p>
                  </a:txBody>
                  <a:tcPr marL="45720" marR="45720" anchor="ctr">
                    <a:solidFill>
                      <a:schemeClr val="bg1"/>
                    </a:solidFill>
                  </a:tcPr>
                </a:tc>
                <a:tc>
                  <a:txBody>
                    <a:bodyPr/>
                    <a:lstStyle/>
                    <a:p>
                      <a:pPr algn="ctr"/>
                      <a:endParaRPr lang="en-GB" sz="3600" b="1" dirty="0">
                        <a:solidFill>
                          <a:srgbClr val="FF0000"/>
                        </a:solidFill>
                        <a:latin typeface="Century Gothic" panose="020B0502020202020204" pitchFamily="34" charset="0"/>
                      </a:endParaRPr>
                    </a:p>
                  </a:txBody>
                  <a:tcPr marL="45720" marR="45720" anchor="ctr">
                    <a:solidFill>
                      <a:schemeClr val="bg1"/>
                    </a:solidFill>
                  </a:tcPr>
                </a:tc>
                <a:extLst>
                  <a:ext uri="{0D108BD9-81ED-4DB2-BD59-A6C34878D82A}">
                    <a16:rowId xmlns:a16="http://schemas.microsoft.com/office/drawing/2014/main" val="987212961"/>
                  </a:ext>
                </a:extLst>
              </a:tr>
            </a:tbl>
          </a:graphicData>
        </a:graphic>
      </p:graphicFrame>
      <p:graphicFrame>
        <p:nvGraphicFramePr>
          <p:cNvPr id="14" name="Table 13">
            <a:extLst>
              <a:ext uri="{FF2B5EF4-FFF2-40B4-BE49-F238E27FC236}">
                <a16:creationId xmlns:a16="http://schemas.microsoft.com/office/drawing/2014/main" id="{F8D8C4BE-89C9-4183-8EB8-A09AB55908EE}"/>
              </a:ext>
            </a:extLst>
          </p:cNvPr>
          <p:cNvGraphicFramePr>
            <a:graphicFrameLocks noGrp="1"/>
          </p:cNvGraphicFramePr>
          <p:nvPr>
            <p:extLst/>
          </p:nvPr>
        </p:nvGraphicFramePr>
        <p:xfrm>
          <a:off x="750625" y="4304674"/>
          <a:ext cx="7642749" cy="1573502"/>
        </p:xfrm>
        <a:graphic>
          <a:graphicData uri="http://schemas.openxmlformats.org/drawingml/2006/table">
            <a:tbl>
              <a:tblPr firstRow="1" bandRow="1">
                <a:tableStyleId>{5940675A-B579-460E-94D1-54222C63F5DA}</a:tableStyleId>
              </a:tblPr>
              <a:tblGrid>
                <a:gridCol w="2547583">
                  <a:extLst>
                    <a:ext uri="{9D8B030D-6E8A-4147-A177-3AD203B41FA5}">
                      <a16:colId xmlns:a16="http://schemas.microsoft.com/office/drawing/2014/main" val="791375121"/>
                    </a:ext>
                  </a:extLst>
                </a:gridCol>
                <a:gridCol w="2547583">
                  <a:extLst>
                    <a:ext uri="{9D8B030D-6E8A-4147-A177-3AD203B41FA5}">
                      <a16:colId xmlns:a16="http://schemas.microsoft.com/office/drawing/2014/main" val="3891836682"/>
                    </a:ext>
                  </a:extLst>
                </a:gridCol>
                <a:gridCol w="2547583">
                  <a:extLst>
                    <a:ext uri="{9D8B030D-6E8A-4147-A177-3AD203B41FA5}">
                      <a16:colId xmlns:a16="http://schemas.microsoft.com/office/drawing/2014/main" val="940185507"/>
                    </a:ext>
                  </a:extLst>
                </a:gridCol>
              </a:tblGrid>
              <a:tr h="786751">
                <a:tc>
                  <a:txBody>
                    <a:bodyPr/>
                    <a:lstStyle/>
                    <a:p>
                      <a:pPr algn="ctr"/>
                      <a:r>
                        <a:rPr lang="en-GB" sz="3600" b="1" dirty="0">
                          <a:latin typeface="Century Gothic" panose="020B0502020202020204" pitchFamily="34" charset="0"/>
                        </a:rPr>
                        <a:t>Mark</a:t>
                      </a:r>
                    </a:p>
                  </a:txBody>
                  <a:tcPr anchor="ctr">
                    <a:lnL w="28575" cap="flat" cmpd="sng" algn="ctr">
                      <a:noFill/>
                      <a:prstDash val="solid"/>
                      <a:round/>
                      <a:headEnd type="none" w="med" len="med"/>
                      <a:tailEnd type="none" w="med" len="med"/>
                    </a:lnL>
                    <a:lnR w="12700" cmpd="sng">
                      <a:noFill/>
                    </a:lnR>
                    <a:lnT w="28575"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3600" b="1" dirty="0">
                          <a:latin typeface="Century Gothic" panose="020B0502020202020204" pitchFamily="34" charset="0"/>
                        </a:rPr>
                        <a:t>Tuesday</a:t>
                      </a:r>
                    </a:p>
                  </a:txBody>
                  <a:tcPr anchor="ctr">
                    <a:lnL w="12700" cmpd="sng">
                      <a:noFill/>
                    </a:lnL>
                    <a:lnR w="12700" cmpd="sng">
                      <a:noFill/>
                    </a:lnR>
                    <a:lnT w="28575"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3600" b="1" dirty="0">
                          <a:latin typeface="Century Gothic" panose="020B0502020202020204" pitchFamily="34" charset="0"/>
                        </a:rPr>
                        <a:t>October</a:t>
                      </a:r>
                    </a:p>
                  </a:txBody>
                  <a:tcPr anchor="ctr">
                    <a:lnL w="12700" cmpd="sng">
                      <a:noFill/>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973930046"/>
                  </a:ext>
                </a:extLst>
              </a:tr>
              <a:tr h="786751">
                <a:tc>
                  <a:txBody>
                    <a:bodyPr/>
                    <a:lstStyle/>
                    <a:p>
                      <a:pPr algn="ctr"/>
                      <a:r>
                        <a:rPr lang="en-GB" sz="3600" b="1" dirty="0">
                          <a:latin typeface="Century Gothic" panose="020B0502020202020204" pitchFamily="34" charset="0"/>
                        </a:rPr>
                        <a:t>Sally</a:t>
                      </a:r>
                    </a:p>
                  </a:txBody>
                  <a:tcPr anchor="ctr">
                    <a:lnL w="28575" cap="flat" cmpd="sng" algn="ctr">
                      <a:noFill/>
                      <a:prstDash val="solid"/>
                      <a:round/>
                      <a:headEnd type="none" w="med" len="med"/>
                      <a:tailEnd type="none" w="med" len="med"/>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600" b="1" dirty="0">
                          <a:latin typeface="Century Gothic" panose="020B0502020202020204" pitchFamily="34" charset="0"/>
                        </a:rPr>
                        <a:t>November</a:t>
                      </a:r>
                    </a:p>
                  </a:txBody>
                  <a:tcPr anchor="ctr">
                    <a:lnL w="12700" cmpd="sng">
                      <a:noFill/>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600" b="1" dirty="0">
                          <a:latin typeface="Century Gothic" panose="020B0502020202020204" pitchFamily="34" charset="0"/>
                        </a:rPr>
                        <a:t>Sunday</a:t>
                      </a:r>
                    </a:p>
                  </a:txBody>
                  <a:tcPr anchor="ctr">
                    <a:lnL w="12700" cmpd="sng">
                      <a:noFill/>
                    </a:lnL>
                    <a:lnR w="28575" cap="flat" cmpd="sng" algn="ctr">
                      <a:noFill/>
                      <a:prstDash val="solid"/>
                      <a:round/>
                      <a:headEnd type="none" w="med" len="med"/>
                      <a:tailEnd type="none" w="med" len="med"/>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49972130"/>
                  </a:ext>
                </a:extLst>
              </a:tr>
            </a:tbl>
          </a:graphicData>
        </a:graphic>
      </p:graphicFrame>
    </p:spTree>
    <p:extLst>
      <p:ext uri="{BB962C8B-B14F-4D97-AF65-F5344CB8AC3E}">
        <p14:creationId xmlns:p14="http://schemas.microsoft.com/office/powerpoint/2010/main" val="26562808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Sort the nouns into the table.</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13" name="Table 12">
            <a:extLst>
              <a:ext uri="{FF2B5EF4-FFF2-40B4-BE49-F238E27FC236}">
                <a16:creationId xmlns:a16="http://schemas.microsoft.com/office/drawing/2014/main" id="{47573BF6-B01C-4144-A25C-94E74DA86782}"/>
              </a:ext>
            </a:extLst>
          </p:cNvPr>
          <p:cNvGraphicFramePr>
            <a:graphicFrameLocks noGrp="1"/>
          </p:cNvGraphicFramePr>
          <p:nvPr>
            <p:extLst>
              <p:ext uri="{D42A27DB-BD31-4B8C-83A1-F6EECF244321}">
                <p14:modId xmlns:p14="http://schemas.microsoft.com/office/powerpoint/2010/main" val="2682196097"/>
              </p:ext>
            </p:extLst>
          </p:nvPr>
        </p:nvGraphicFramePr>
        <p:xfrm>
          <a:off x="812040" y="1325049"/>
          <a:ext cx="7519917" cy="2800080"/>
        </p:xfrm>
        <a:graphic>
          <a:graphicData uri="http://schemas.openxmlformats.org/drawingml/2006/table">
            <a:tbl>
              <a:tblPr firstRow="1" bandRow="1">
                <a:tableStyleId>{5940675A-B579-460E-94D1-54222C63F5DA}</a:tableStyleId>
              </a:tblPr>
              <a:tblGrid>
                <a:gridCol w="2506639">
                  <a:extLst>
                    <a:ext uri="{9D8B030D-6E8A-4147-A177-3AD203B41FA5}">
                      <a16:colId xmlns:a16="http://schemas.microsoft.com/office/drawing/2014/main" val="3581228812"/>
                    </a:ext>
                  </a:extLst>
                </a:gridCol>
                <a:gridCol w="2506639">
                  <a:extLst>
                    <a:ext uri="{9D8B030D-6E8A-4147-A177-3AD203B41FA5}">
                      <a16:colId xmlns:a16="http://schemas.microsoft.com/office/drawing/2014/main" val="220559424"/>
                    </a:ext>
                  </a:extLst>
                </a:gridCol>
                <a:gridCol w="2506639">
                  <a:extLst>
                    <a:ext uri="{9D8B030D-6E8A-4147-A177-3AD203B41FA5}">
                      <a16:colId xmlns:a16="http://schemas.microsoft.com/office/drawing/2014/main" val="3463543442"/>
                    </a:ext>
                  </a:extLst>
                </a:gridCol>
              </a:tblGrid>
              <a:tr h="612000">
                <a:tc>
                  <a:txBody>
                    <a:bodyPr/>
                    <a:lstStyle/>
                    <a:p>
                      <a:pPr algn="ctr"/>
                      <a:r>
                        <a:rPr lang="en-GB" sz="3600" b="1" dirty="0">
                          <a:latin typeface="Century Gothic" panose="020B0502020202020204" pitchFamily="34" charset="0"/>
                        </a:rPr>
                        <a:t>Day</a:t>
                      </a:r>
                    </a:p>
                  </a:txBody>
                  <a:tcPr anchor="ctr">
                    <a:solidFill>
                      <a:schemeClr val="accent6">
                        <a:lumMod val="20000"/>
                        <a:lumOff val="80000"/>
                      </a:schemeClr>
                    </a:solidFill>
                  </a:tcPr>
                </a:tc>
                <a:tc>
                  <a:txBody>
                    <a:bodyPr/>
                    <a:lstStyle/>
                    <a:p>
                      <a:pPr algn="ctr"/>
                      <a:r>
                        <a:rPr lang="en-GB" sz="3600" b="1" dirty="0">
                          <a:latin typeface="Century Gothic" panose="020B0502020202020204" pitchFamily="34" charset="0"/>
                        </a:rPr>
                        <a:t>Month</a:t>
                      </a:r>
                    </a:p>
                  </a:txBody>
                  <a:tcPr anchor="ctr">
                    <a:solidFill>
                      <a:schemeClr val="accent6">
                        <a:lumMod val="20000"/>
                        <a:lumOff val="80000"/>
                      </a:schemeClr>
                    </a:solidFill>
                  </a:tcPr>
                </a:tc>
                <a:tc>
                  <a:txBody>
                    <a:bodyPr/>
                    <a:lstStyle/>
                    <a:p>
                      <a:pPr algn="ctr"/>
                      <a:r>
                        <a:rPr lang="en-GB" sz="3600" b="1" dirty="0">
                          <a:latin typeface="Century Gothic" panose="020B0502020202020204" pitchFamily="34" charset="0"/>
                        </a:rPr>
                        <a:t>Name</a:t>
                      </a:r>
                    </a:p>
                  </a:txBody>
                  <a:tcPr anchor="ctr">
                    <a:solidFill>
                      <a:schemeClr val="accent6">
                        <a:lumMod val="20000"/>
                        <a:lumOff val="80000"/>
                      </a:schemeClr>
                    </a:solidFill>
                  </a:tcPr>
                </a:tc>
                <a:extLst>
                  <a:ext uri="{0D108BD9-81ED-4DB2-BD59-A6C34878D82A}">
                    <a16:rowId xmlns:a16="http://schemas.microsoft.com/office/drawing/2014/main" val="1525670500"/>
                  </a:ext>
                </a:extLst>
              </a:tr>
              <a:tr h="2160000">
                <a:tc>
                  <a:txBody>
                    <a:bodyPr/>
                    <a:lstStyle/>
                    <a:p>
                      <a:pPr algn="ctr"/>
                      <a:r>
                        <a:rPr lang="en-GB" sz="3600" b="1" dirty="0">
                          <a:solidFill>
                            <a:srgbClr val="FF0000"/>
                          </a:solidFill>
                          <a:latin typeface="Century Gothic" panose="020B0502020202020204" pitchFamily="34" charset="0"/>
                        </a:rPr>
                        <a:t>Tuesday</a:t>
                      </a:r>
                    </a:p>
                    <a:p>
                      <a:pPr algn="ctr"/>
                      <a:endParaRPr lang="en-GB" sz="3600" b="1" dirty="0">
                        <a:solidFill>
                          <a:srgbClr val="FF0000"/>
                        </a:solidFill>
                        <a:latin typeface="Century Gothic" panose="020B0502020202020204" pitchFamily="34" charset="0"/>
                      </a:endParaRPr>
                    </a:p>
                    <a:p>
                      <a:pPr algn="ctr"/>
                      <a:r>
                        <a:rPr lang="en-GB" sz="3600" b="1" dirty="0">
                          <a:solidFill>
                            <a:srgbClr val="FF0000"/>
                          </a:solidFill>
                          <a:latin typeface="Century Gothic" panose="020B0502020202020204" pitchFamily="34" charset="0"/>
                        </a:rPr>
                        <a:t>Sunday</a:t>
                      </a:r>
                    </a:p>
                  </a:txBody>
                  <a:tcPr marL="45720" marR="45720" anchor="ctr">
                    <a:solidFill>
                      <a:schemeClr val="bg1"/>
                    </a:solidFill>
                  </a:tcPr>
                </a:tc>
                <a:tc>
                  <a:txBody>
                    <a:bodyPr/>
                    <a:lstStyle/>
                    <a:p>
                      <a:pPr algn="ctr"/>
                      <a:r>
                        <a:rPr lang="en-GB" sz="3600" b="1" dirty="0">
                          <a:solidFill>
                            <a:srgbClr val="FF0000"/>
                          </a:solidFill>
                          <a:latin typeface="Century Gothic" panose="020B0502020202020204" pitchFamily="34" charset="0"/>
                        </a:rPr>
                        <a:t>October</a:t>
                      </a:r>
                    </a:p>
                    <a:p>
                      <a:pPr algn="ctr"/>
                      <a:endParaRPr lang="en-GB" sz="3600" b="1" dirty="0">
                        <a:solidFill>
                          <a:srgbClr val="FF0000"/>
                        </a:solidFill>
                        <a:latin typeface="Century Gothic" panose="020B0502020202020204" pitchFamily="34" charset="0"/>
                      </a:endParaRPr>
                    </a:p>
                    <a:p>
                      <a:pPr algn="ctr"/>
                      <a:r>
                        <a:rPr lang="en-GB" sz="3600" b="1" dirty="0">
                          <a:solidFill>
                            <a:srgbClr val="FF0000"/>
                          </a:solidFill>
                          <a:latin typeface="Century Gothic" panose="020B0502020202020204" pitchFamily="34" charset="0"/>
                        </a:rPr>
                        <a:t>November</a:t>
                      </a:r>
                    </a:p>
                  </a:txBody>
                  <a:tcPr marL="45720" marR="45720" anchor="ctr">
                    <a:solidFill>
                      <a:schemeClr val="bg1"/>
                    </a:solidFill>
                  </a:tcPr>
                </a:tc>
                <a:tc>
                  <a:txBody>
                    <a:bodyPr/>
                    <a:lstStyle/>
                    <a:p>
                      <a:pPr algn="ctr"/>
                      <a:r>
                        <a:rPr lang="en-GB" sz="3600" b="1" dirty="0">
                          <a:solidFill>
                            <a:srgbClr val="FF0000"/>
                          </a:solidFill>
                          <a:latin typeface="Century Gothic" panose="020B0502020202020204" pitchFamily="34" charset="0"/>
                        </a:rPr>
                        <a:t>Mark</a:t>
                      </a:r>
                    </a:p>
                    <a:p>
                      <a:pPr algn="ctr"/>
                      <a:endParaRPr lang="en-GB" sz="3600" b="1" dirty="0">
                        <a:solidFill>
                          <a:srgbClr val="FF0000"/>
                        </a:solidFill>
                        <a:latin typeface="Century Gothic" panose="020B0502020202020204" pitchFamily="34" charset="0"/>
                      </a:endParaRPr>
                    </a:p>
                    <a:p>
                      <a:pPr algn="ctr"/>
                      <a:r>
                        <a:rPr lang="en-GB" sz="3600" b="1" dirty="0">
                          <a:solidFill>
                            <a:srgbClr val="FF0000"/>
                          </a:solidFill>
                          <a:latin typeface="Century Gothic" panose="020B0502020202020204" pitchFamily="34" charset="0"/>
                        </a:rPr>
                        <a:t>Sally</a:t>
                      </a:r>
                    </a:p>
                  </a:txBody>
                  <a:tcPr marL="45720" marR="45720" anchor="ctr">
                    <a:solidFill>
                      <a:schemeClr val="bg1"/>
                    </a:solidFill>
                  </a:tcPr>
                </a:tc>
                <a:extLst>
                  <a:ext uri="{0D108BD9-81ED-4DB2-BD59-A6C34878D82A}">
                    <a16:rowId xmlns:a16="http://schemas.microsoft.com/office/drawing/2014/main" val="987212961"/>
                  </a:ext>
                </a:extLst>
              </a:tr>
            </a:tbl>
          </a:graphicData>
        </a:graphic>
      </p:graphicFrame>
      <p:graphicFrame>
        <p:nvGraphicFramePr>
          <p:cNvPr id="14" name="Table 13">
            <a:extLst>
              <a:ext uri="{FF2B5EF4-FFF2-40B4-BE49-F238E27FC236}">
                <a16:creationId xmlns:a16="http://schemas.microsoft.com/office/drawing/2014/main" id="{F8D8C4BE-89C9-4183-8EB8-A09AB55908EE}"/>
              </a:ext>
            </a:extLst>
          </p:cNvPr>
          <p:cNvGraphicFramePr>
            <a:graphicFrameLocks noGrp="1"/>
          </p:cNvGraphicFramePr>
          <p:nvPr>
            <p:extLst>
              <p:ext uri="{D42A27DB-BD31-4B8C-83A1-F6EECF244321}">
                <p14:modId xmlns:p14="http://schemas.microsoft.com/office/powerpoint/2010/main" val="2868495674"/>
              </p:ext>
            </p:extLst>
          </p:nvPr>
        </p:nvGraphicFramePr>
        <p:xfrm>
          <a:off x="750625" y="4304674"/>
          <a:ext cx="7642749" cy="1573502"/>
        </p:xfrm>
        <a:graphic>
          <a:graphicData uri="http://schemas.openxmlformats.org/drawingml/2006/table">
            <a:tbl>
              <a:tblPr firstRow="1" bandRow="1">
                <a:tableStyleId>{5940675A-B579-460E-94D1-54222C63F5DA}</a:tableStyleId>
              </a:tblPr>
              <a:tblGrid>
                <a:gridCol w="2547583">
                  <a:extLst>
                    <a:ext uri="{9D8B030D-6E8A-4147-A177-3AD203B41FA5}">
                      <a16:colId xmlns:a16="http://schemas.microsoft.com/office/drawing/2014/main" val="791375121"/>
                    </a:ext>
                  </a:extLst>
                </a:gridCol>
                <a:gridCol w="2547583">
                  <a:extLst>
                    <a:ext uri="{9D8B030D-6E8A-4147-A177-3AD203B41FA5}">
                      <a16:colId xmlns:a16="http://schemas.microsoft.com/office/drawing/2014/main" val="3891836682"/>
                    </a:ext>
                  </a:extLst>
                </a:gridCol>
                <a:gridCol w="2547583">
                  <a:extLst>
                    <a:ext uri="{9D8B030D-6E8A-4147-A177-3AD203B41FA5}">
                      <a16:colId xmlns:a16="http://schemas.microsoft.com/office/drawing/2014/main" val="940185507"/>
                    </a:ext>
                  </a:extLst>
                </a:gridCol>
              </a:tblGrid>
              <a:tr h="786751">
                <a:tc>
                  <a:txBody>
                    <a:bodyPr/>
                    <a:lstStyle/>
                    <a:p>
                      <a:pPr algn="ctr"/>
                      <a:r>
                        <a:rPr lang="en-GB" sz="3600" b="1" dirty="0">
                          <a:latin typeface="Century Gothic" panose="020B0502020202020204" pitchFamily="34" charset="0"/>
                        </a:rPr>
                        <a:t>Mark</a:t>
                      </a:r>
                    </a:p>
                  </a:txBody>
                  <a:tcPr anchor="ctr">
                    <a:lnL w="28575" cap="flat" cmpd="sng" algn="ctr">
                      <a:noFill/>
                      <a:prstDash val="solid"/>
                      <a:round/>
                      <a:headEnd type="none" w="med" len="med"/>
                      <a:tailEnd type="none" w="med" len="med"/>
                    </a:lnL>
                    <a:lnR w="12700" cmpd="sng">
                      <a:noFill/>
                    </a:lnR>
                    <a:lnT w="28575"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3600" b="1" dirty="0">
                          <a:latin typeface="Century Gothic" panose="020B0502020202020204" pitchFamily="34" charset="0"/>
                        </a:rPr>
                        <a:t>Tuesday</a:t>
                      </a:r>
                    </a:p>
                  </a:txBody>
                  <a:tcPr anchor="ctr">
                    <a:lnL w="12700" cmpd="sng">
                      <a:noFill/>
                    </a:lnL>
                    <a:lnR w="12700" cmpd="sng">
                      <a:noFill/>
                    </a:lnR>
                    <a:lnT w="28575"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r>
                        <a:rPr lang="en-GB" sz="3600" b="1" dirty="0">
                          <a:latin typeface="Century Gothic" panose="020B0502020202020204" pitchFamily="34" charset="0"/>
                        </a:rPr>
                        <a:t>October</a:t>
                      </a:r>
                    </a:p>
                  </a:txBody>
                  <a:tcPr anchor="ctr">
                    <a:lnL w="12700" cmpd="sng">
                      <a:noFill/>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973930046"/>
                  </a:ext>
                </a:extLst>
              </a:tr>
              <a:tr h="786751">
                <a:tc>
                  <a:txBody>
                    <a:bodyPr/>
                    <a:lstStyle/>
                    <a:p>
                      <a:pPr algn="ctr"/>
                      <a:r>
                        <a:rPr lang="en-GB" sz="3600" b="1" dirty="0">
                          <a:latin typeface="Century Gothic" panose="020B0502020202020204" pitchFamily="34" charset="0"/>
                        </a:rPr>
                        <a:t>Sally</a:t>
                      </a:r>
                    </a:p>
                  </a:txBody>
                  <a:tcPr anchor="ctr">
                    <a:lnL w="28575" cap="flat" cmpd="sng" algn="ctr">
                      <a:noFill/>
                      <a:prstDash val="solid"/>
                      <a:round/>
                      <a:headEnd type="none" w="med" len="med"/>
                      <a:tailEnd type="none" w="med" len="med"/>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600" b="1" dirty="0">
                          <a:latin typeface="Century Gothic" panose="020B0502020202020204" pitchFamily="34" charset="0"/>
                        </a:rPr>
                        <a:t>November</a:t>
                      </a:r>
                    </a:p>
                  </a:txBody>
                  <a:tcPr anchor="ctr">
                    <a:lnL w="12700" cmpd="sng">
                      <a:noFill/>
                    </a:lnL>
                    <a:lnR w="12700" cmpd="sng">
                      <a:noFill/>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600" b="1" dirty="0">
                          <a:latin typeface="Century Gothic" panose="020B0502020202020204" pitchFamily="34" charset="0"/>
                        </a:rPr>
                        <a:t>Sunday</a:t>
                      </a:r>
                    </a:p>
                  </a:txBody>
                  <a:tcPr anchor="ctr">
                    <a:lnL w="12700" cmpd="sng">
                      <a:noFill/>
                    </a:lnL>
                    <a:lnR w="28575" cap="flat" cmpd="sng" algn="ctr">
                      <a:noFill/>
                      <a:prstDash val="solid"/>
                      <a:round/>
                      <a:headEnd type="none" w="med" len="med"/>
                      <a:tailEnd type="none" w="med" len="med"/>
                    </a:lnR>
                    <a:lnT w="12700" cmpd="sng">
                      <a:noFill/>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49972130"/>
                  </a:ext>
                </a:extLst>
              </a:tr>
            </a:tbl>
          </a:graphicData>
        </a:graphic>
      </p:graphicFrame>
    </p:spTree>
    <p:extLst>
      <p:ext uri="{BB962C8B-B14F-4D97-AF65-F5344CB8AC3E}">
        <p14:creationId xmlns:p14="http://schemas.microsoft.com/office/powerpoint/2010/main" val="5648093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8" name="Picture 7">
            <a:extLst>
              <a:ext uri="{FF2B5EF4-FFF2-40B4-BE49-F238E27FC236}">
                <a16:creationId xmlns:a16="http://schemas.microsoft.com/office/drawing/2014/main" id="{7745F1FB-034C-4D07-8B81-308061372894}"/>
              </a:ext>
            </a:extLst>
          </p:cNvPr>
          <p:cNvPicPr>
            <a:picLocks noChangeAspect="1"/>
          </p:cNvPicPr>
          <p:nvPr/>
        </p:nvPicPr>
        <p:blipFill>
          <a:blip r:embed="rId3"/>
          <a:stretch>
            <a:fillRect/>
          </a:stretch>
        </p:blipFill>
        <p:spPr>
          <a:xfrm>
            <a:off x="115438" y="135870"/>
            <a:ext cx="8913124" cy="6322100"/>
          </a:xfrm>
          <a:prstGeom prst="rect">
            <a:avLst/>
          </a:prstGeom>
        </p:spPr>
      </p:pic>
      <p:sp>
        <p:nvSpPr>
          <p:cNvPr id="12" name="Rectangle 11">
            <a:extLst>
              <a:ext uri="{FF2B5EF4-FFF2-40B4-BE49-F238E27FC236}">
                <a16:creationId xmlns:a16="http://schemas.microsoft.com/office/drawing/2014/main" id="{2F4C67C3-4716-4409-AB36-0C18F059EFB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Write down 3 nouns that you can see in the picture.</a:t>
            </a:r>
          </a:p>
        </p:txBody>
      </p:sp>
    </p:spTree>
    <p:extLst>
      <p:ext uri="{BB962C8B-B14F-4D97-AF65-F5344CB8AC3E}">
        <p14:creationId xmlns:p14="http://schemas.microsoft.com/office/powerpoint/2010/main" val="37283195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8" name="Picture 7">
            <a:extLst>
              <a:ext uri="{FF2B5EF4-FFF2-40B4-BE49-F238E27FC236}">
                <a16:creationId xmlns:a16="http://schemas.microsoft.com/office/drawing/2014/main" id="{7745F1FB-034C-4D07-8B81-308061372894}"/>
              </a:ext>
            </a:extLst>
          </p:cNvPr>
          <p:cNvPicPr>
            <a:picLocks noChangeAspect="1"/>
          </p:cNvPicPr>
          <p:nvPr/>
        </p:nvPicPr>
        <p:blipFill>
          <a:blip r:embed="rId3"/>
          <a:stretch>
            <a:fillRect/>
          </a:stretch>
        </p:blipFill>
        <p:spPr>
          <a:xfrm>
            <a:off x="115438" y="135870"/>
            <a:ext cx="8913124" cy="6322100"/>
          </a:xfrm>
          <a:prstGeom prst="rect">
            <a:avLst/>
          </a:prstGeom>
        </p:spPr>
      </p:pic>
      <p:sp>
        <p:nvSpPr>
          <p:cNvPr id="12" name="Rectangle 11">
            <a:extLst>
              <a:ext uri="{FF2B5EF4-FFF2-40B4-BE49-F238E27FC236}">
                <a16:creationId xmlns:a16="http://schemas.microsoft.com/office/drawing/2014/main" id="{2F4C67C3-4716-4409-AB36-0C18F059EFB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Write down 3 nouns that you can see in the picture.</a:t>
            </a:r>
          </a:p>
        </p:txBody>
      </p:sp>
      <p:sp>
        <p:nvSpPr>
          <p:cNvPr id="7" name="TextBox 6">
            <a:extLst>
              <a:ext uri="{FF2B5EF4-FFF2-40B4-BE49-F238E27FC236}">
                <a16:creationId xmlns:a16="http://schemas.microsoft.com/office/drawing/2014/main" id="{7DE91DC5-605C-4B20-BD5D-D8739E3F5BA9}"/>
              </a:ext>
            </a:extLst>
          </p:cNvPr>
          <p:cNvSpPr txBox="1"/>
          <p:nvPr/>
        </p:nvSpPr>
        <p:spPr>
          <a:xfrm>
            <a:off x="3390294" y="1803006"/>
            <a:ext cx="2647666" cy="3477875"/>
          </a:xfrm>
          <a:prstGeom prst="rect">
            <a:avLst/>
          </a:prstGeom>
          <a:noFill/>
        </p:spPr>
        <p:txBody>
          <a:bodyPr wrap="square" rtlCol="0">
            <a:spAutoFit/>
          </a:bodyPr>
          <a:lstStyle/>
          <a:p>
            <a:r>
              <a:rPr lang="en-GB" sz="2000" b="1" dirty="0">
                <a:solidFill>
                  <a:srgbClr val="FF0000"/>
                </a:solidFill>
                <a:latin typeface="Century Gothic" panose="020B0502020202020204" pitchFamily="34" charset="0"/>
              </a:rPr>
              <a:t>Various answers, for example:</a:t>
            </a:r>
          </a:p>
          <a:p>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farmer</a:t>
            </a:r>
          </a:p>
          <a:p>
            <a:r>
              <a:rPr lang="en-GB" sz="2000" b="1" dirty="0">
                <a:solidFill>
                  <a:srgbClr val="FF0000"/>
                </a:solidFill>
                <a:latin typeface="Century Gothic" panose="020B0502020202020204" pitchFamily="34" charset="0"/>
              </a:rPr>
              <a:t>fork</a:t>
            </a:r>
          </a:p>
          <a:p>
            <a:r>
              <a:rPr lang="en-GB" sz="2000" b="1" dirty="0">
                <a:solidFill>
                  <a:srgbClr val="FF0000"/>
                </a:solidFill>
                <a:latin typeface="Century Gothic" panose="020B0502020202020204" pitchFamily="34" charset="0"/>
              </a:rPr>
              <a:t>corn</a:t>
            </a:r>
          </a:p>
          <a:p>
            <a:r>
              <a:rPr lang="en-GB" sz="2000" b="1" dirty="0">
                <a:solidFill>
                  <a:srgbClr val="FF0000"/>
                </a:solidFill>
                <a:latin typeface="Century Gothic" panose="020B0502020202020204" pitchFamily="34" charset="0"/>
              </a:rPr>
              <a:t>hat</a:t>
            </a:r>
          </a:p>
          <a:p>
            <a:r>
              <a:rPr lang="en-GB" sz="2000" b="1" dirty="0">
                <a:solidFill>
                  <a:srgbClr val="FF0000"/>
                </a:solidFill>
                <a:latin typeface="Century Gothic" panose="020B0502020202020204" pitchFamily="34" charset="0"/>
              </a:rPr>
              <a:t>cow</a:t>
            </a:r>
          </a:p>
          <a:p>
            <a:r>
              <a:rPr lang="en-GB" sz="2000" b="1" dirty="0">
                <a:solidFill>
                  <a:srgbClr val="FF0000"/>
                </a:solidFill>
                <a:latin typeface="Century Gothic" panose="020B0502020202020204" pitchFamily="34" charset="0"/>
              </a:rPr>
              <a:t>grass</a:t>
            </a:r>
          </a:p>
          <a:p>
            <a:r>
              <a:rPr lang="en-GB" sz="2000" b="1" dirty="0">
                <a:solidFill>
                  <a:srgbClr val="FF0000"/>
                </a:solidFill>
                <a:latin typeface="Century Gothic" panose="020B0502020202020204" pitchFamily="34" charset="0"/>
              </a:rPr>
              <a:t>sky</a:t>
            </a:r>
          </a:p>
          <a:p>
            <a:r>
              <a:rPr lang="en-GB" sz="2000" b="1" dirty="0">
                <a:solidFill>
                  <a:srgbClr val="FF0000"/>
                </a:solidFill>
                <a:latin typeface="Century Gothic" panose="020B0502020202020204" pitchFamily="34" charset="0"/>
              </a:rPr>
              <a:t>cloud</a:t>
            </a:r>
          </a:p>
        </p:txBody>
      </p:sp>
    </p:spTree>
    <p:extLst>
      <p:ext uri="{BB962C8B-B14F-4D97-AF65-F5344CB8AC3E}">
        <p14:creationId xmlns:p14="http://schemas.microsoft.com/office/powerpoint/2010/main" val="15726750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Add nouns to the sentence below.</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3600" b="1" dirty="0">
                <a:solidFill>
                  <a:schemeClr val="tx1"/>
                </a:solidFill>
                <a:latin typeface="Century Gothic" panose="020B0502020202020204" pitchFamily="34" charset="0"/>
                <a:sym typeface="Wingdings" panose="05000000000000000000" pitchFamily="2" charset="2"/>
              </a:rPr>
              <a:t>The </a:t>
            </a:r>
            <a:r>
              <a:rPr lang="en-GB" sz="3600" b="1" spc="-300" dirty="0">
                <a:solidFill>
                  <a:schemeClr val="tx1"/>
                </a:solidFill>
                <a:latin typeface="Century Gothic" panose="020B0502020202020204" pitchFamily="34" charset="0"/>
                <a:sym typeface="Wingdings" panose="05000000000000000000" pitchFamily="2" charset="2"/>
              </a:rPr>
              <a:t>______________</a:t>
            </a:r>
            <a:r>
              <a:rPr lang="en-GB" sz="3600" b="1" dirty="0">
                <a:solidFill>
                  <a:schemeClr val="tx1"/>
                </a:solidFill>
                <a:latin typeface="Century Gothic" panose="020B0502020202020204" pitchFamily="34" charset="0"/>
                <a:sym typeface="Wingdings" panose="05000000000000000000" pitchFamily="2" charset="2"/>
              </a:rPr>
              <a:t>  hopped across</a:t>
            </a:r>
          </a:p>
          <a:p>
            <a:endParaRPr lang="en-GB" sz="3600" b="1" dirty="0">
              <a:solidFill>
                <a:schemeClr val="tx1"/>
              </a:solidFill>
              <a:latin typeface="Century Gothic" panose="020B0502020202020204" pitchFamily="34" charset="0"/>
              <a:sym typeface="Wingdings" panose="05000000000000000000" pitchFamily="2" charset="2"/>
            </a:endParaRPr>
          </a:p>
          <a:p>
            <a:r>
              <a:rPr lang="en-GB" sz="3600" b="1" dirty="0">
                <a:solidFill>
                  <a:schemeClr val="tx1"/>
                </a:solidFill>
                <a:latin typeface="Century Gothic" panose="020B0502020202020204" pitchFamily="34" charset="0"/>
                <a:sym typeface="Wingdings" panose="05000000000000000000" pitchFamily="2" charset="2"/>
              </a:rPr>
              <a:t>the </a:t>
            </a:r>
            <a:r>
              <a:rPr lang="en-GB" sz="3600" b="1" spc="-300" dirty="0">
                <a:solidFill>
                  <a:schemeClr val="tx1"/>
                </a:solidFill>
                <a:latin typeface="Century Gothic" panose="020B0502020202020204" pitchFamily="34" charset="0"/>
                <a:sym typeface="Wingdings" panose="05000000000000000000" pitchFamily="2" charset="2"/>
              </a:rPr>
              <a:t>______________</a:t>
            </a:r>
            <a:r>
              <a:rPr lang="en-GB" sz="3600" b="1" dirty="0">
                <a:solidFill>
                  <a:schemeClr val="tx1"/>
                </a:solidFill>
                <a:latin typeface="Century Gothic" panose="020B0502020202020204" pitchFamily="34" charset="0"/>
                <a:sym typeface="Wingdings" panose="05000000000000000000" pitchFamily="2" charset="2"/>
              </a:rPr>
              <a:t> .</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8" name="Table 7">
            <a:extLst>
              <a:ext uri="{FF2B5EF4-FFF2-40B4-BE49-F238E27FC236}">
                <a16:creationId xmlns:a16="http://schemas.microsoft.com/office/drawing/2014/main" id="{291DE6FA-BAB6-41FE-848F-BBCBAC3286F2}"/>
              </a:ext>
            </a:extLst>
          </p:cNvPr>
          <p:cNvGraphicFramePr>
            <a:graphicFrameLocks noGrp="1"/>
          </p:cNvGraphicFramePr>
          <p:nvPr>
            <p:extLst>
              <p:ext uri="{D42A27DB-BD31-4B8C-83A1-F6EECF244321}">
                <p14:modId xmlns:p14="http://schemas.microsoft.com/office/powerpoint/2010/main" val="1552013525"/>
              </p:ext>
            </p:extLst>
          </p:nvPr>
        </p:nvGraphicFramePr>
        <p:xfrm>
          <a:off x="1890004" y="4572074"/>
          <a:ext cx="5363992" cy="640080"/>
        </p:xfrm>
        <a:graphic>
          <a:graphicData uri="http://schemas.openxmlformats.org/drawingml/2006/table">
            <a:tbl>
              <a:tblPr firstRow="1" bandRow="1">
                <a:tableStyleId>{5940675A-B579-460E-94D1-54222C63F5DA}</a:tableStyleId>
              </a:tblPr>
              <a:tblGrid>
                <a:gridCol w="1540434">
                  <a:extLst>
                    <a:ext uri="{9D8B030D-6E8A-4147-A177-3AD203B41FA5}">
                      <a16:colId xmlns:a16="http://schemas.microsoft.com/office/drawing/2014/main" val="3370537460"/>
                    </a:ext>
                  </a:extLst>
                </a:gridCol>
                <a:gridCol w="371345">
                  <a:extLst>
                    <a:ext uri="{9D8B030D-6E8A-4147-A177-3AD203B41FA5}">
                      <a16:colId xmlns:a16="http://schemas.microsoft.com/office/drawing/2014/main" val="3910138718"/>
                    </a:ext>
                  </a:extLst>
                </a:gridCol>
                <a:gridCol w="1540434">
                  <a:extLst>
                    <a:ext uri="{9D8B030D-6E8A-4147-A177-3AD203B41FA5}">
                      <a16:colId xmlns:a16="http://schemas.microsoft.com/office/drawing/2014/main" val="2444436525"/>
                    </a:ext>
                  </a:extLst>
                </a:gridCol>
                <a:gridCol w="371345">
                  <a:extLst>
                    <a:ext uri="{9D8B030D-6E8A-4147-A177-3AD203B41FA5}">
                      <a16:colId xmlns:a16="http://schemas.microsoft.com/office/drawing/2014/main" val="2937536056"/>
                    </a:ext>
                  </a:extLst>
                </a:gridCol>
                <a:gridCol w="1540434">
                  <a:extLst>
                    <a:ext uri="{9D8B030D-6E8A-4147-A177-3AD203B41FA5}">
                      <a16:colId xmlns:a16="http://schemas.microsoft.com/office/drawing/2014/main" val="1632837199"/>
                    </a:ext>
                  </a:extLst>
                </a:gridCol>
              </a:tblGrid>
              <a:tr h="628786">
                <a:tc>
                  <a:txBody>
                    <a:bodyPr/>
                    <a:lstStyle/>
                    <a:p>
                      <a:pPr algn="ctr"/>
                      <a:r>
                        <a:rPr lang="en-GB" sz="3600" b="1" dirty="0">
                          <a:latin typeface="Century Gothic" panose="020B0502020202020204" pitchFamily="34" charset="0"/>
                        </a:rPr>
                        <a:t>grass</a:t>
                      </a:r>
                    </a:p>
                  </a:txBody>
                  <a:tcPr anchor="ctr">
                    <a:lnL w="28575" cap="flat" cmpd="sng" algn="ctr">
                      <a:solidFill>
                        <a:srgbClr val="00B0F0"/>
                      </a:solidFill>
                      <a:prstDash val="solid"/>
                      <a:round/>
                      <a:headEnd type="none" w="med" len="med"/>
                      <a:tailEnd type="none" w="med" len="med"/>
                    </a:lnL>
                    <a:lnR w="28575" cap="flat" cmpd="sng" algn="ctr">
                      <a:solidFill>
                        <a:srgbClr val="00B0F0"/>
                      </a:solidFill>
                      <a:prstDash val="solid"/>
                      <a:round/>
                      <a:headEnd type="none" w="med" len="med"/>
                      <a:tailEnd type="none" w="med" len="med"/>
                    </a:lnR>
                    <a:lnT w="28575" cap="flat" cmpd="sng" algn="ctr">
                      <a:solidFill>
                        <a:srgbClr val="00B0F0"/>
                      </a:solidFill>
                      <a:prstDash val="solid"/>
                      <a:round/>
                      <a:headEnd type="none" w="med" len="med"/>
                      <a:tailEnd type="none" w="med" len="med"/>
                    </a:lnT>
                    <a:lnB w="28575"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600" b="1" dirty="0">
                        <a:latin typeface="Century Gothic" panose="020B0502020202020204" pitchFamily="34" charset="0"/>
                      </a:endParaRPr>
                    </a:p>
                  </a:txBody>
                  <a:tcPr anchor="ctr">
                    <a:lnL w="28575" cap="flat" cmpd="sng" algn="ctr">
                      <a:solidFill>
                        <a:srgbClr val="00B0F0"/>
                      </a:solidFill>
                      <a:prstDash val="solid"/>
                      <a:round/>
                      <a:headEnd type="none" w="med" len="med"/>
                      <a:tailEnd type="none" w="med" len="med"/>
                    </a:lnL>
                    <a:lnR w="28575" cap="flat" cmpd="sng" algn="ctr">
                      <a:solidFill>
                        <a:srgbClr val="92D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latin typeface="Century Gothic" panose="020B0502020202020204" pitchFamily="34" charset="0"/>
                        </a:rPr>
                        <a:t>train</a:t>
                      </a:r>
                    </a:p>
                  </a:txBody>
                  <a:tcPr anchor="ctr">
                    <a:lnL w="28575" cap="flat" cmpd="sng" algn="ctr">
                      <a:solidFill>
                        <a:srgbClr val="92D050"/>
                      </a:solidFill>
                      <a:prstDash val="solid"/>
                      <a:round/>
                      <a:headEnd type="none" w="med" len="med"/>
                      <a:tailEnd type="none" w="med" len="med"/>
                    </a:lnL>
                    <a:lnR w="28575" cap="flat" cmpd="sng" algn="ctr">
                      <a:solidFill>
                        <a:srgbClr val="92D050"/>
                      </a:solidFill>
                      <a:prstDash val="solid"/>
                      <a:round/>
                      <a:headEnd type="none" w="med" len="med"/>
                      <a:tailEnd type="none" w="med" len="med"/>
                    </a:lnR>
                    <a:lnT w="28575" cap="flat" cmpd="sng" algn="ctr">
                      <a:solidFill>
                        <a:srgbClr val="92D050"/>
                      </a:solidFill>
                      <a:prstDash val="solid"/>
                      <a:round/>
                      <a:headEnd type="none" w="med" len="med"/>
                      <a:tailEnd type="none" w="med" len="med"/>
                    </a:lnT>
                    <a:lnB w="28575" cap="flat" cmpd="sng" algn="ctr">
                      <a:solidFill>
                        <a:srgbClr val="92D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600" b="1" dirty="0">
                        <a:latin typeface="Century Gothic" panose="020B0502020202020204" pitchFamily="34" charset="0"/>
                      </a:endParaRPr>
                    </a:p>
                  </a:txBody>
                  <a:tcPr anchor="ctr">
                    <a:lnL w="28575" cap="flat" cmpd="sng" algn="ctr">
                      <a:solidFill>
                        <a:srgbClr val="92D050"/>
                      </a:solidFill>
                      <a:prstDash val="solid"/>
                      <a:round/>
                      <a:headEnd type="none" w="med" len="med"/>
                      <a:tailEnd type="none" w="med" len="med"/>
                    </a:lnL>
                    <a:lnR w="28575" cap="flat" cmpd="sng" algn="ctr">
                      <a:solidFill>
                        <a:srgbClr val="FF99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latin typeface="Century Gothic" panose="020B0502020202020204" pitchFamily="34" charset="0"/>
                        </a:rPr>
                        <a:t>rabbit</a:t>
                      </a:r>
                    </a:p>
                  </a:txBody>
                  <a:tcPr anchor="ctr">
                    <a:lnL w="28575" cap="flat" cmpd="sng" algn="ctr">
                      <a:solidFill>
                        <a:srgbClr val="FF9900"/>
                      </a:solidFill>
                      <a:prstDash val="solid"/>
                      <a:round/>
                      <a:headEnd type="none" w="med" len="med"/>
                      <a:tailEnd type="none" w="med" len="med"/>
                    </a:lnL>
                    <a:lnR w="28575" cap="flat" cmpd="sng" algn="ctr">
                      <a:solidFill>
                        <a:srgbClr val="FF9900"/>
                      </a:solidFill>
                      <a:prstDash val="solid"/>
                      <a:round/>
                      <a:headEnd type="none" w="med" len="med"/>
                      <a:tailEnd type="none" w="med" len="med"/>
                    </a:lnR>
                    <a:lnT w="28575" cap="flat" cmpd="sng" algn="ctr">
                      <a:solidFill>
                        <a:srgbClr val="FF9900"/>
                      </a:solidFill>
                      <a:prstDash val="solid"/>
                      <a:round/>
                      <a:headEnd type="none" w="med" len="med"/>
                      <a:tailEnd type="none" w="med" len="med"/>
                    </a:lnT>
                    <a:lnB w="28575" cap="flat" cmpd="sng" algn="ctr">
                      <a:solidFill>
                        <a:srgbClr val="FF99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56134199"/>
                  </a:ext>
                </a:extLst>
              </a:tr>
            </a:tbl>
          </a:graphicData>
        </a:graphic>
      </p:graphicFrame>
    </p:spTree>
    <p:extLst>
      <p:ext uri="{BB962C8B-B14F-4D97-AF65-F5344CB8AC3E}">
        <p14:creationId xmlns:p14="http://schemas.microsoft.com/office/powerpoint/2010/main" val="18393064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Add nouns to the sentence below.</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3600" b="1" dirty="0">
                <a:solidFill>
                  <a:schemeClr val="tx1"/>
                </a:solidFill>
                <a:latin typeface="Century Gothic" panose="020B0502020202020204" pitchFamily="34" charset="0"/>
                <a:sym typeface="Wingdings" panose="05000000000000000000" pitchFamily="2" charset="2"/>
              </a:rPr>
              <a:t>The </a:t>
            </a:r>
            <a:r>
              <a:rPr lang="en-GB" sz="3600" b="1" u="sng" dirty="0">
                <a:solidFill>
                  <a:srgbClr val="FF0000"/>
                </a:solidFill>
                <a:latin typeface="Century Gothic" panose="020B0502020202020204" pitchFamily="34" charset="0"/>
                <a:sym typeface="Wingdings" panose="05000000000000000000" pitchFamily="2" charset="2"/>
              </a:rPr>
              <a:t>rabbit</a:t>
            </a:r>
            <a:r>
              <a:rPr lang="en-GB" sz="3600" b="1" dirty="0">
                <a:solidFill>
                  <a:schemeClr val="tx1"/>
                </a:solidFill>
                <a:latin typeface="Century Gothic" panose="020B0502020202020204" pitchFamily="34" charset="0"/>
                <a:sym typeface="Wingdings" panose="05000000000000000000" pitchFamily="2" charset="2"/>
              </a:rPr>
              <a:t> hopped across the </a:t>
            </a:r>
            <a:r>
              <a:rPr lang="en-GB" sz="3600" b="1" u="sng" dirty="0">
                <a:solidFill>
                  <a:srgbClr val="FF0000"/>
                </a:solidFill>
                <a:latin typeface="Century Gothic" panose="020B0502020202020204" pitchFamily="34" charset="0"/>
                <a:sym typeface="Wingdings" panose="05000000000000000000" pitchFamily="2" charset="2"/>
              </a:rPr>
              <a:t>grass</a:t>
            </a:r>
            <a:r>
              <a:rPr lang="en-GB" sz="3600" b="1" dirty="0">
                <a:solidFill>
                  <a:schemeClr val="tx1"/>
                </a:solidFill>
                <a:latin typeface="Century Gothic" panose="020B0502020202020204" pitchFamily="34" charset="0"/>
                <a:sym typeface="Wingdings" panose="05000000000000000000" pitchFamily="2" charset="2"/>
              </a:rPr>
              <a:t>.</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8" name="Table 7">
            <a:extLst>
              <a:ext uri="{FF2B5EF4-FFF2-40B4-BE49-F238E27FC236}">
                <a16:creationId xmlns:a16="http://schemas.microsoft.com/office/drawing/2014/main" id="{291DE6FA-BAB6-41FE-848F-BBCBAC3286F2}"/>
              </a:ext>
            </a:extLst>
          </p:cNvPr>
          <p:cNvGraphicFramePr>
            <a:graphicFrameLocks noGrp="1"/>
          </p:cNvGraphicFramePr>
          <p:nvPr>
            <p:extLst/>
          </p:nvPr>
        </p:nvGraphicFramePr>
        <p:xfrm>
          <a:off x="1890004" y="4572074"/>
          <a:ext cx="5363992" cy="640080"/>
        </p:xfrm>
        <a:graphic>
          <a:graphicData uri="http://schemas.openxmlformats.org/drawingml/2006/table">
            <a:tbl>
              <a:tblPr firstRow="1" bandRow="1">
                <a:tableStyleId>{5940675A-B579-460E-94D1-54222C63F5DA}</a:tableStyleId>
              </a:tblPr>
              <a:tblGrid>
                <a:gridCol w="1540434">
                  <a:extLst>
                    <a:ext uri="{9D8B030D-6E8A-4147-A177-3AD203B41FA5}">
                      <a16:colId xmlns:a16="http://schemas.microsoft.com/office/drawing/2014/main" val="3370537460"/>
                    </a:ext>
                  </a:extLst>
                </a:gridCol>
                <a:gridCol w="371345">
                  <a:extLst>
                    <a:ext uri="{9D8B030D-6E8A-4147-A177-3AD203B41FA5}">
                      <a16:colId xmlns:a16="http://schemas.microsoft.com/office/drawing/2014/main" val="3910138718"/>
                    </a:ext>
                  </a:extLst>
                </a:gridCol>
                <a:gridCol w="1540434">
                  <a:extLst>
                    <a:ext uri="{9D8B030D-6E8A-4147-A177-3AD203B41FA5}">
                      <a16:colId xmlns:a16="http://schemas.microsoft.com/office/drawing/2014/main" val="2444436525"/>
                    </a:ext>
                  </a:extLst>
                </a:gridCol>
                <a:gridCol w="371345">
                  <a:extLst>
                    <a:ext uri="{9D8B030D-6E8A-4147-A177-3AD203B41FA5}">
                      <a16:colId xmlns:a16="http://schemas.microsoft.com/office/drawing/2014/main" val="2937536056"/>
                    </a:ext>
                  </a:extLst>
                </a:gridCol>
                <a:gridCol w="1540434">
                  <a:extLst>
                    <a:ext uri="{9D8B030D-6E8A-4147-A177-3AD203B41FA5}">
                      <a16:colId xmlns:a16="http://schemas.microsoft.com/office/drawing/2014/main" val="1632837199"/>
                    </a:ext>
                  </a:extLst>
                </a:gridCol>
              </a:tblGrid>
              <a:tr h="628786">
                <a:tc>
                  <a:txBody>
                    <a:bodyPr/>
                    <a:lstStyle/>
                    <a:p>
                      <a:pPr algn="ctr"/>
                      <a:r>
                        <a:rPr lang="en-GB" sz="3600" b="1" dirty="0">
                          <a:latin typeface="Century Gothic" panose="020B0502020202020204" pitchFamily="34" charset="0"/>
                        </a:rPr>
                        <a:t>grass</a:t>
                      </a:r>
                    </a:p>
                  </a:txBody>
                  <a:tcPr anchor="ctr">
                    <a:lnL w="28575" cap="flat" cmpd="sng" algn="ctr">
                      <a:solidFill>
                        <a:srgbClr val="00B0F0"/>
                      </a:solidFill>
                      <a:prstDash val="solid"/>
                      <a:round/>
                      <a:headEnd type="none" w="med" len="med"/>
                      <a:tailEnd type="none" w="med" len="med"/>
                    </a:lnL>
                    <a:lnR w="28575" cap="flat" cmpd="sng" algn="ctr">
                      <a:solidFill>
                        <a:srgbClr val="00B0F0"/>
                      </a:solidFill>
                      <a:prstDash val="solid"/>
                      <a:round/>
                      <a:headEnd type="none" w="med" len="med"/>
                      <a:tailEnd type="none" w="med" len="med"/>
                    </a:lnR>
                    <a:lnT w="28575" cap="flat" cmpd="sng" algn="ctr">
                      <a:solidFill>
                        <a:srgbClr val="00B0F0"/>
                      </a:solidFill>
                      <a:prstDash val="solid"/>
                      <a:round/>
                      <a:headEnd type="none" w="med" len="med"/>
                      <a:tailEnd type="none" w="med" len="med"/>
                    </a:lnT>
                    <a:lnB w="28575" cap="flat" cmpd="sng" algn="ctr">
                      <a:solidFill>
                        <a:srgbClr val="00B0F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600" b="1" dirty="0">
                        <a:latin typeface="Century Gothic" panose="020B0502020202020204" pitchFamily="34" charset="0"/>
                      </a:endParaRPr>
                    </a:p>
                  </a:txBody>
                  <a:tcPr anchor="ctr">
                    <a:lnL w="28575" cap="flat" cmpd="sng" algn="ctr">
                      <a:solidFill>
                        <a:srgbClr val="00B0F0"/>
                      </a:solidFill>
                      <a:prstDash val="solid"/>
                      <a:round/>
                      <a:headEnd type="none" w="med" len="med"/>
                      <a:tailEnd type="none" w="med" len="med"/>
                    </a:lnL>
                    <a:lnR w="28575" cap="flat" cmpd="sng" algn="ctr">
                      <a:solidFill>
                        <a:srgbClr val="92D05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latin typeface="Century Gothic" panose="020B0502020202020204" pitchFamily="34" charset="0"/>
                        </a:rPr>
                        <a:t>train</a:t>
                      </a:r>
                    </a:p>
                  </a:txBody>
                  <a:tcPr anchor="ctr">
                    <a:lnL w="28575" cap="flat" cmpd="sng" algn="ctr">
                      <a:solidFill>
                        <a:srgbClr val="92D050"/>
                      </a:solidFill>
                      <a:prstDash val="solid"/>
                      <a:round/>
                      <a:headEnd type="none" w="med" len="med"/>
                      <a:tailEnd type="none" w="med" len="med"/>
                    </a:lnL>
                    <a:lnR w="28575" cap="flat" cmpd="sng" algn="ctr">
                      <a:solidFill>
                        <a:srgbClr val="92D050"/>
                      </a:solidFill>
                      <a:prstDash val="solid"/>
                      <a:round/>
                      <a:headEnd type="none" w="med" len="med"/>
                      <a:tailEnd type="none" w="med" len="med"/>
                    </a:lnR>
                    <a:lnT w="28575" cap="flat" cmpd="sng" algn="ctr">
                      <a:solidFill>
                        <a:srgbClr val="92D050"/>
                      </a:solidFill>
                      <a:prstDash val="solid"/>
                      <a:round/>
                      <a:headEnd type="none" w="med" len="med"/>
                      <a:tailEnd type="none" w="med" len="med"/>
                    </a:lnT>
                    <a:lnB w="28575" cap="flat" cmpd="sng" algn="ctr">
                      <a:solidFill>
                        <a:srgbClr val="92D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600" b="1" dirty="0">
                        <a:latin typeface="Century Gothic" panose="020B0502020202020204" pitchFamily="34" charset="0"/>
                      </a:endParaRPr>
                    </a:p>
                  </a:txBody>
                  <a:tcPr anchor="ctr">
                    <a:lnL w="28575" cap="flat" cmpd="sng" algn="ctr">
                      <a:solidFill>
                        <a:srgbClr val="92D050"/>
                      </a:solidFill>
                      <a:prstDash val="solid"/>
                      <a:round/>
                      <a:headEnd type="none" w="med" len="med"/>
                      <a:tailEnd type="none" w="med" len="med"/>
                    </a:lnL>
                    <a:lnR w="28575" cap="flat" cmpd="sng" algn="ctr">
                      <a:solidFill>
                        <a:srgbClr val="FF99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600" b="1" dirty="0">
                          <a:latin typeface="Century Gothic" panose="020B0502020202020204" pitchFamily="34" charset="0"/>
                        </a:rPr>
                        <a:t>rabbit</a:t>
                      </a:r>
                    </a:p>
                  </a:txBody>
                  <a:tcPr anchor="ctr">
                    <a:lnL w="28575" cap="flat" cmpd="sng" algn="ctr">
                      <a:solidFill>
                        <a:srgbClr val="FF9900"/>
                      </a:solidFill>
                      <a:prstDash val="solid"/>
                      <a:round/>
                      <a:headEnd type="none" w="med" len="med"/>
                      <a:tailEnd type="none" w="med" len="med"/>
                    </a:lnL>
                    <a:lnR w="28575" cap="flat" cmpd="sng" algn="ctr">
                      <a:solidFill>
                        <a:srgbClr val="FF9900"/>
                      </a:solidFill>
                      <a:prstDash val="solid"/>
                      <a:round/>
                      <a:headEnd type="none" w="med" len="med"/>
                      <a:tailEnd type="none" w="med" len="med"/>
                    </a:lnR>
                    <a:lnT w="28575" cap="flat" cmpd="sng" algn="ctr">
                      <a:solidFill>
                        <a:srgbClr val="FF9900"/>
                      </a:solidFill>
                      <a:prstDash val="solid"/>
                      <a:round/>
                      <a:headEnd type="none" w="med" len="med"/>
                      <a:tailEnd type="none" w="med" len="med"/>
                    </a:lnT>
                    <a:lnB w="28575" cap="flat" cmpd="sng" algn="ctr">
                      <a:solidFill>
                        <a:srgbClr val="FF99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56134199"/>
                  </a:ext>
                </a:extLst>
              </a:tr>
            </a:tbl>
          </a:graphicData>
        </a:graphic>
      </p:graphicFrame>
    </p:spTree>
    <p:extLst>
      <p:ext uri="{BB962C8B-B14F-4D97-AF65-F5344CB8AC3E}">
        <p14:creationId xmlns:p14="http://schemas.microsoft.com/office/powerpoint/2010/main" val="34728538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9" name="Picture 8">
            <a:extLst>
              <a:ext uri="{FF2B5EF4-FFF2-40B4-BE49-F238E27FC236}">
                <a16:creationId xmlns:a16="http://schemas.microsoft.com/office/drawing/2014/main" id="{2E9FB9E1-B95C-4C13-BF67-186BC9D197D0}"/>
              </a:ext>
            </a:extLst>
          </p:cNvPr>
          <p:cNvPicPr>
            <a:picLocks noChangeAspect="1"/>
          </p:cNvPicPr>
          <p:nvPr/>
        </p:nvPicPr>
        <p:blipFill>
          <a:blip r:embed="rId3"/>
          <a:stretch>
            <a:fillRect/>
          </a:stretch>
        </p:blipFill>
        <p:spPr>
          <a:xfrm>
            <a:off x="115438" y="135870"/>
            <a:ext cx="8913124" cy="6322100"/>
          </a:xfrm>
          <a:prstGeom prst="rect">
            <a:avLst/>
          </a:prstGeom>
        </p:spPr>
      </p:pic>
      <p:sp>
        <p:nvSpPr>
          <p:cNvPr id="13" name="Rectangle 12">
            <a:extLst>
              <a:ext uri="{FF2B5EF4-FFF2-40B4-BE49-F238E27FC236}">
                <a16:creationId xmlns:a16="http://schemas.microsoft.com/office/drawing/2014/main" id="{888539DB-56E4-4C81-84B3-4C22F23CAE2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What is wrong with the noun under the picture?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answer. </a:t>
            </a:r>
            <a:endParaRPr lang="en-GB" sz="32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aphicFrame>
        <p:nvGraphicFramePr>
          <p:cNvPr id="14" name="Table 13">
            <a:extLst>
              <a:ext uri="{FF2B5EF4-FFF2-40B4-BE49-F238E27FC236}">
                <a16:creationId xmlns:a16="http://schemas.microsoft.com/office/drawing/2014/main" id="{35E1FEC5-9FBE-406C-A132-78FCA4630969}"/>
              </a:ext>
            </a:extLst>
          </p:cNvPr>
          <p:cNvGraphicFramePr>
            <a:graphicFrameLocks noGrp="1"/>
          </p:cNvGraphicFramePr>
          <p:nvPr>
            <p:extLst>
              <p:ext uri="{D42A27DB-BD31-4B8C-83A1-F6EECF244321}">
                <p14:modId xmlns:p14="http://schemas.microsoft.com/office/powerpoint/2010/main" val="1330476311"/>
              </p:ext>
            </p:extLst>
          </p:nvPr>
        </p:nvGraphicFramePr>
        <p:xfrm>
          <a:off x="3673505" y="3718913"/>
          <a:ext cx="1796987" cy="640080"/>
        </p:xfrm>
        <a:graphic>
          <a:graphicData uri="http://schemas.openxmlformats.org/drawingml/2006/table">
            <a:tbl>
              <a:tblPr firstRow="1" bandRow="1">
                <a:tableStyleId>{5940675A-B579-460E-94D1-54222C63F5DA}</a:tableStyleId>
              </a:tblPr>
              <a:tblGrid>
                <a:gridCol w="1796987">
                  <a:extLst>
                    <a:ext uri="{9D8B030D-6E8A-4147-A177-3AD203B41FA5}">
                      <a16:colId xmlns:a16="http://schemas.microsoft.com/office/drawing/2014/main" val="2444436525"/>
                    </a:ext>
                  </a:extLst>
                </a:gridCol>
              </a:tblGrid>
              <a:tr h="370840">
                <a:tc>
                  <a:txBody>
                    <a:bodyPr/>
                    <a:lstStyle/>
                    <a:p>
                      <a:pPr algn="ctr"/>
                      <a:r>
                        <a:rPr lang="en-GB" sz="3600" b="1" dirty="0">
                          <a:latin typeface="Century Gothic" panose="020B0502020202020204" pitchFamily="34" charset="0"/>
                        </a:rPr>
                        <a:t>chicks</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56134199"/>
                  </a:ext>
                </a:extLst>
              </a:tr>
            </a:tbl>
          </a:graphicData>
        </a:graphic>
      </p:graphicFrame>
    </p:spTree>
    <p:extLst>
      <p:ext uri="{BB962C8B-B14F-4D97-AF65-F5344CB8AC3E}">
        <p14:creationId xmlns:p14="http://schemas.microsoft.com/office/powerpoint/2010/main" val="6254435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9" name="Picture 8">
            <a:extLst>
              <a:ext uri="{FF2B5EF4-FFF2-40B4-BE49-F238E27FC236}">
                <a16:creationId xmlns:a16="http://schemas.microsoft.com/office/drawing/2014/main" id="{2E9FB9E1-B95C-4C13-BF67-186BC9D197D0}"/>
              </a:ext>
            </a:extLst>
          </p:cNvPr>
          <p:cNvPicPr>
            <a:picLocks noChangeAspect="1"/>
          </p:cNvPicPr>
          <p:nvPr/>
        </p:nvPicPr>
        <p:blipFill>
          <a:blip r:embed="rId3"/>
          <a:stretch>
            <a:fillRect/>
          </a:stretch>
        </p:blipFill>
        <p:spPr>
          <a:xfrm>
            <a:off x="115438" y="135870"/>
            <a:ext cx="8913124" cy="6322100"/>
          </a:xfrm>
          <a:prstGeom prst="rect">
            <a:avLst/>
          </a:prstGeom>
        </p:spPr>
      </p:pic>
      <p:sp>
        <p:nvSpPr>
          <p:cNvPr id="13" name="Rectangle 12">
            <a:extLst>
              <a:ext uri="{FF2B5EF4-FFF2-40B4-BE49-F238E27FC236}">
                <a16:creationId xmlns:a16="http://schemas.microsoft.com/office/drawing/2014/main" id="{888539DB-56E4-4C81-84B3-4C22F23CAE2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What is wrong with the noun under the picture?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answer. </a:t>
            </a:r>
          </a:p>
          <a:p>
            <a:r>
              <a:rPr lang="en-GB" sz="2000" b="1" dirty="0">
                <a:solidFill>
                  <a:schemeClr val="tx1"/>
                </a:solidFill>
                <a:latin typeface="Century Gothic" panose="020B0502020202020204" pitchFamily="34" charset="0"/>
              </a:rPr>
              <a:t>The noun is wrong because...</a:t>
            </a:r>
            <a:endParaRPr lang="en-GB" sz="32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aphicFrame>
        <p:nvGraphicFramePr>
          <p:cNvPr id="14" name="Table 13">
            <a:extLst>
              <a:ext uri="{FF2B5EF4-FFF2-40B4-BE49-F238E27FC236}">
                <a16:creationId xmlns:a16="http://schemas.microsoft.com/office/drawing/2014/main" id="{35E1FEC5-9FBE-406C-A132-78FCA4630969}"/>
              </a:ext>
            </a:extLst>
          </p:cNvPr>
          <p:cNvGraphicFramePr>
            <a:graphicFrameLocks noGrp="1"/>
          </p:cNvGraphicFramePr>
          <p:nvPr>
            <p:extLst/>
          </p:nvPr>
        </p:nvGraphicFramePr>
        <p:xfrm>
          <a:off x="3673505" y="3718913"/>
          <a:ext cx="1796987" cy="640080"/>
        </p:xfrm>
        <a:graphic>
          <a:graphicData uri="http://schemas.openxmlformats.org/drawingml/2006/table">
            <a:tbl>
              <a:tblPr firstRow="1" bandRow="1">
                <a:tableStyleId>{5940675A-B579-460E-94D1-54222C63F5DA}</a:tableStyleId>
              </a:tblPr>
              <a:tblGrid>
                <a:gridCol w="1796987">
                  <a:extLst>
                    <a:ext uri="{9D8B030D-6E8A-4147-A177-3AD203B41FA5}">
                      <a16:colId xmlns:a16="http://schemas.microsoft.com/office/drawing/2014/main" val="2444436525"/>
                    </a:ext>
                  </a:extLst>
                </a:gridCol>
              </a:tblGrid>
              <a:tr h="370840">
                <a:tc>
                  <a:txBody>
                    <a:bodyPr/>
                    <a:lstStyle/>
                    <a:p>
                      <a:pPr algn="ctr"/>
                      <a:r>
                        <a:rPr lang="en-GB" sz="3600" b="1" dirty="0">
                          <a:latin typeface="Century Gothic" panose="020B0502020202020204" pitchFamily="34" charset="0"/>
                        </a:rPr>
                        <a:t>chicks</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56134199"/>
                  </a:ext>
                </a:extLst>
              </a:tr>
            </a:tbl>
          </a:graphicData>
        </a:graphic>
      </p:graphicFrame>
    </p:spTree>
    <p:extLst>
      <p:ext uri="{BB962C8B-B14F-4D97-AF65-F5344CB8AC3E}">
        <p14:creationId xmlns:p14="http://schemas.microsoft.com/office/powerpoint/2010/main" val="34749479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9" name="Picture 8">
            <a:extLst>
              <a:ext uri="{FF2B5EF4-FFF2-40B4-BE49-F238E27FC236}">
                <a16:creationId xmlns:a16="http://schemas.microsoft.com/office/drawing/2014/main" id="{2E9FB9E1-B95C-4C13-BF67-186BC9D197D0}"/>
              </a:ext>
            </a:extLst>
          </p:cNvPr>
          <p:cNvPicPr>
            <a:picLocks noChangeAspect="1"/>
          </p:cNvPicPr>
          <p:nvPr/>
        </p:nvPicPr>
        <p:blipFill>
          <a:blip r:embed="rId3"/>
          <a:stretch>
            <a:fillRect/>
          </a:stretch>
        </p:blipFill>
        <p:spPr>
          <a:xfrm>
            <a:off x="115438" y="135870"/>
            <a:ext cx="8913124" cy="6322100"/>
          </a:xfrm>
          <a:prstGeom prst="rect">
            <a:avLst/>
          </a:prstGeom>
        </p:spPr>
      </p:pic>
      <p:sp>
        <p:nvSpPr>
          <p:cNvPr id="13" name="Rectangle 12">
            <a:extLst>
              <a:ext uri="{FF2B5EF4-FFF2-40B4-BE49-F238E27FC236}">
                <a16:creationId xmlns:a16="http://schemas.microsoft.com/office/drawing/2014/main" id="{888539DB-56E4-4C81-84B3-4C22F23CAE2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What is wrong with the noun under the picture?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answer. </a:t>
            </a:r>
          </a:p>
          <a:p>
            <a:r>
              <a:rPr lang="en-GB" sz="2000" b="1" dirty="0">
                <a:solidFill>
                  <a:srgbClr val="FF0000"/>
                </a:solidFill>
                <a:latin typeface="Century Gothic" panose="020B0502020202020204" pitchFamily="34" charset="0"/>
              </a:rPr>
              <a:t>The noun is wrong because there is only one chick. </a:t>
            </a:r>
            <a:endParaRPr lang="en-GB" sz="3200" b="1" dirty="0">
              <a:solidFill>
                <a:srgbClr val="FF0000"/>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aphicFrame>
        <p:nvGraphicFramePr>
          <p:cNvPr id="14" name="Table 13">
            <a:extLst>
              <a:ext uri="{FF2B5EF4-FFF2-40B4-BE49-F238E27FC236}">
                <a16:creationId xmlns:a16="http://schemas.microsoft.com/office/drawing/2014/main" id="{35E1FEC5-9FBE-406C-A132-78FCA4630969}"/>
              </a:ext>
            </a:extLst>
          </p:cNvPr>
          <p:cNvGraphicFramePr>
            <a:graphicFrameLocks noGrp="1"/>
          </p:cNvGraphicFramePr>
          <p:nvPr>
            <p:extLst/>
          </p:nvPr>
        </p:nvGraphicFramePr>
        <p:xfrm>
          <a:off x="3673505" y="3718913"/>
          <a:ext cx="1796987" cy="640080"/>
        </p:xfrm>
        <a:graphic>
          <a:graphicData uri="http://schemas.openxmlformats.org/drawingml/2006/table">
            <a:tbl>
              <a:tblPr firstRow="1" bandRow="1">
                <a:tableStyleId>{5940675A-B579-460E-94D1-54222C63F5DA}</a:tableStyleId>
              </a:tblPr>
              <a:tblGrid>
                <a:gridCol w="1796987">
                  <a:extLst>
                    <a:ext uri="{9D8B030D-6E8A-4147-A177-3AD203B41FA5}">
                      <a16:colId xmlns:a16="http://schemas.microsoft.com/office/drawing/2014/main" val="2444436525"/>
                    </a:ext>
                  </a:extLst>
                </a:gridCol>
              </a:tblGrid>
              <a:tr h="370840">
                <a:tc>
                  <a:txBody>
                    <a:bodyPr/>
                    <a:lstStyle/>
                    <a:p>
                      <a:pPr algn="ctr"/>
                      <a:r>
                        <a:rPr lang="en-GB" sz="3600" b="1" dirty="0">
                          <a:latin typeface="Century Gothic" panose="020B0502020202020204" pitchFamily="34" charset="0"/>
                        </a:rPr>
                        <a:t>chicks</a:t>
                      </a:r>
                    </a:p>
                  </a:txBody>
                  <a:tcPr anchor="ctr">
                    <a:lnL w="28575" cap="flat" cmpd="sng" algn="ctr">
                      <a:solidFill>
                        <a:srgbClr val="00B050"/>
                      </a:solidFill>
                      <a:prstDash val="solid"/>
                      <a:round/>
                      <a:headEnd type="none" w="med" len="med"/>
                      <a:tailEnd type="none" w="med" len="med"/>
                    </a:lnL>
                    <a:lnR w="28575" cap="flat" cmpd="sng" algn="ctr">
                      <a:solidFill>
                        <a:srgbClr val="00B050"/>
                      </a:solidFill>
                      <a:prstDash val="solid"/>
                      <a:round/>
                      <a:headEnd type="none" w="med" len="med"/>
                      <a:tailEnd type="none" w="med" len="med"/>
                    </a:lnR>
                    <a:lnT w="28575" cap="flat" cmpd="sng" algn="ctr">
                      <a:solidFill>
                        <a:srgbClr val="00B050"/>
                      </a:solidFill>
                      <a:prstDash val="solid"/>
                      <a:round/>
                      <a:headEnd type="none" w="med" len="med"/>
                      <a:tailEnd type="none" w="med" len="med"/>
                    </a:lnT>
                    <a:lnB w="28575" cap="flat" cmpd="sng" algn="ctr">
                      <a:solidFill>
                        <a:srgbClr val="00B05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56134199"/>
                  </a:ext>
                </a:extLst>
              </a:tr>
            </a:tbl>
          </a:graphicData>
        </a:graphic>
      </p:graphicFrame>
    </p:spTree>
    <p:extLst>
      <p:ext uri="{BB962C8B-B14F-4D97-AF65-F5344CB8AC3E}">
        <p14:creationId xmlns:p14="http://schemas.microsoft.com/office/powerpoint/2010/main" val="113761927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Props1.xml><?xml version="1.0" encoding="utf-8"?>
<ds:datastoreItem xmlns:ds="http://schemas.openxmlformats.org/officeDocument/2006/customXml" ds:itemID="{96140ADB-708A-4D6F-B855-0D072FA57F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http://purl.org/dc/dcmitype/"/>
    <ds:schemaRef ds:uri="http://schemas.microsoft.com/sharepoint/v3"/>
    <ds:schemaRef ds:uri="http://purl.org/dc/terms/"/>
    <ds:schemaRef ds:uri="http://www.w3.org/XML/1998/namespace"/>
    <ds:schemaRef ds:uri="http://schemas.microsoft.com/office/2006/documentManagement/types"/>
    <ds:schemaRef ds:uri="86144f90-c7b6-48d0-aae5-f5e9e48cc3df"/>
    <ds:schemaRef ds:uri="http://schemas.microsoft.com/office/infopath/2007/PartnerControls"/>
    <ds:schemaRef ds:uri="http://purl.org/dc/elements/1.1/"/>
    <ds:schemaRef ds:uri="http://schemas.openxmlformats.org/package/2006/metadata/core-properties"/>
    <ds:schemaRef ds:uri="0f0ae0ff-29c4-4766-b250-c1a9bee8d430"/>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Office Theme</Template>
  <TotalTime>90</TotalTime>
  <Words>632</Words>
  <Application>Microsoft Office PowerPoint</Application>
  <PresentationFormat>On-screen Show (4:3)</PresentationFormat>
  <Paragraphs>278</Paragraphs>
  <Slides>19</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Jan Fitzpatrick</cp:lastModifiedBy>
  <cp:revision>3</cp:revision>
  <dcterms:created xsi:type="dcterms:W3CDTF">2018-03-17T10:08:43Z</dcterms:created>
  <dcterms:modified xsi:type="dcterms:W3CDTF">2019-03-25T13:23:02Z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1024">
    <vt:lpwstr>176</vt:lpwstr>
  </property>
  <property fmtid="{D5CDD505-2E9C-101B-9397-08002B2CF9AE}" pid="5" name="AuthorIds_UIVersion_1536">
    <vt:lpwstr>43</vt:lpwstr>
  </property>
</Properties>
</file>