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906000" cy="6858000" type="A4"/>
  <p:notesSz cx="6797675" cy="98567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269D01E-BC32-4049-B463-5C60D7B0CCD2}" styleName="Themed Style 2 –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–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–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Medium Style 2 –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71" autoAdjust="0"/>
    <p:restoredTop sz="94660"/>
  </p:normalViewPr>
  <p:slideViewPr>
    <p:cSldViewPr snapToGrid="0">
      <p:cViewPr varScale="1">
        <p:scale>
          <a:sx n="73" d="100"/>
          <a:sy n="73" d="100"/>
        </p:scale>
        <p:origin x="270" y="8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22/10/2021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2418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22/10/2021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9532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22/10/2021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4861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22/10/2021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0583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22/10/2021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9900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22/10/2021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772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22/10/2021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5159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22/10/2021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5853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22/10/2021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5866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22/10/2021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3888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3A11F-637D-4E87-8D06-E0CA8BCDD22F}" type="datetimeFigureOut">
              <a:rPr lang="en-GB" smtClean="0"/>
              <a:t>22/10/2021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5556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3A11F-637D-4E87-8D06-E0CA8BCDD22F}" type="datetimeFigureOut">
              <a:rPr lang="en-GB" smtClean="0"/>
              <a:t>22/10/2021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87592-5DC2-4C9F-8142-D67C394535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570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490D510-460A-4FCC-824C-5391997C44D1}"/>
              </a:ext>
            </a:extLst>
          </p:cNvPr>
          <p:cNvSpPr/>
          <p:nvPr/>
        </p:nvSpPr>
        <p:spPr>
          <a:xfrm>
            <a:off x="134766" y="293609"/>
            <a:ext cx="11128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Key Terms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21E2E73-498A-478B-954F-881091BF9E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883994"/>
              </p:ext>
            </p:extLst>
          </p:nvPr>
        </p:nvGraphicFramePr>
        <p:xfrm>
          <a:off x="112875" y="674293"/>
          <a:ext cx="4041484" cy="584189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1329364">
                  <a:extLst>
                    <a:ext uri="{9D8B030D-6E8A-4147-A177-3AD203B41FA5}">
                      <a16:colId xmlns:a16="http://schemas.microsoft.com/office/drawing/2014/main" val="877075995"/>
                    </a:ext>
                  </a:extLst>
                </a:gridCol>
                <a:gridCol w="2712120">
                  <a:extLst>
                    <a:ext uri="{9D8B030D-6E8A-4147-A177-3AD203B41FA5}">
                      <a16:colId xmlns:a16="http://schemas.microsoft.com/office/drawing/2014/main" val="2826107381"/>
                    </a:ext>
                  </a:extLst>
                </a:gridCol>
              </a:tblGrid>
              <a:tr h="349336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 smtClean="0">
                          <a:latin typeface="Ink Free" panose="03080402000500000000" pitchFamily="66" charset="0"/>
                        </a:rPr>
                        <a:t>Word</a:t>
                      </a:r>
                      <a:endParaRPr lang="en-GB" sz="1400" b="1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i="0" kern="1200" dirty="0" smtClean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Definition</a:t>
                      </a:r>
                      <a:endParaRPr lang="en-GB" sz="1600" b="1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178028"/>
                  </a:ext>
                </a:extLst>
              </a:tr>
              <a:tr h="6598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Ink Free" panose="03080402000500000000" pitchFamily="66" charset="0"/>
                        </a:rPr>
                        <a:t>Trench</a:t>
                      </a:r>
                    </a:p>
                    <a:p>
                      <a:endParaRPr lang="en-GB" sz="140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A long, narrow ditch.</a:t>
                      </a:r>
                      <a:endParaRPr lang="en-GB" sz="1600" dirty="0" smtClean="0">
                        <a:latin typeface="Ink Free" panose="03080402000500000000" pitchFamily="66" charset="0"/>
                      </a:endParaRPr>
                    </a:p>
                    <a:p>
                      <a:endParaRPr lang="en-GB" sz="160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847091"/>
                  </a:ext>
                </a:extLst>
              </a:tr>
              <a:tr h="883778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Ink Free" panose="03080402000500000000" pitchFamily="66" charset="0"/>
                        </a:rPr>
                        <a:t>Warfare</a:t>
                      </a:r>
                      <a:endParaRPr lang="en-GB" sz="140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Engagement in or the activities involved in war or conflict.</a:t>
                      </a:r>
                      <a:endParaRPr lang="en-GB" sz="1600" b="0" i="0" kern="1200" dirty="0">
                        <a:solidFill>
                          <a:schemeClr val="lt1"/>
                        </a:solidFill>
                        <a:effectLst/>
                        <a:latin typeface="Ink Free" panose="03080402000500000000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5659408"/>
                  </a:ext>
                </a:extLst>
              </a:tr>
              <a:tr h="859845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Ink Free" panose="03080402000500000000" pitchFamily="66" charset="0"/>
                        </a:rPr>
                        <a:t>No Man’s Land</a:t>
                      </a:r>
                      <a:endParaRPr lang="en-GB" sz="140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Ground between the front lines or trenches of two opposing armies.</a:t>
                      </a:r>
                      <a:endParaRPr lang="en-GB" sz="160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4614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Ink Free" panose="03080402000500000000" pitchFamily="66" charset="0"/>
                        </a:rPr>
                        <a:t>Armistice</a:t>
                      </a:r>
                      <a:endParaRPr lang="en-GB" sz="140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An agreement made by opposing sides in a war to stop fighting for a certain time; a truce</a:t>
                      </a:r>
                      <a:endParaRPr lang="en-GB" sz="1600" b="1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0008911"/>
                  </a:ext>
                </a:extLst>
              </a:tr>
              <a:tr h="1114614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Ink Free" panose="03080402000500000000" pitchFamily="66" charset="0"/>
                        </a:rPr>
                        <a:t>Propaganda</a:t>
                      </a:r>
                      <a:endParaRPr lang="en-GB" sz="140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Biased or misleading information used to promote a political cause or point of view.</a:t>
                      </a:r>
                      <a:endParaRPr lang="en-GB" sz="160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9613648"/>
                  </a:ext>
                </a:extLst>
              </a:tr>
              <a:tr h="859845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Ink Free" panose="03080402000500000000" pitchFamily="66" charset="0"/>
                        </a:rPr>
                        <a:t>Triple entente</a:t>
                      </a:r>
                      <a:endParaRPr lang="en-GB" sz="140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Great Britain, France and Russia.</a:t>
                      </a:r>
                      <a:endParaRPr lang="en-GB" sz="1600" dirty="0" smtClean="0">
                        <a:latin typeface="Ink Free" panose="03080402000500000000" pitchFamily="66" charset="0"/>
                      </a:endParaRPr>
                    </a:p>
                    <a:p>
                      <a:endParaRPr lang="en-GB" sz="1600" u="none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2644898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824" t="29966" r="61695" b="6331"/>
          <a:stretch/>
        </p:blipFill>
        <p:spPr>
          <a:xfrm>
            <a:off x="6619658" y="447498"/>
            <a:ext cx="3175638" cy="4053457"/>
          </a:xfrm>
          <a:prstGeom prst="rect">
            <a:avLst/>
          </a:prstGeom>
        </p:spPr>
      </p:pic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752273"/>
              </p:ext>
            </p:extLst>
          </p:nvPr>
        </p:nvGraphicFramePr>
        <p:xfrm>
          <a:off x="4292619" y="448855"/>
          <a:ext cx="2188779" cy="3840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8877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6379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Background Information 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704182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i="1" dirty="0" smtClean="0">
                          <a:effectLst/>
                        </a:rPr>
                        <a:t>World War I began in</a:t>
                      </a:r>
                      <a:r>
                        <a:rPr lang="en-GB" sz="1200" b="1" i="1" dirty="0" smtClean="0">
                          <a:effectLst/>
                        </a:rPr>
                        <a:t> 1914</a:t>
                      </a:r>
                      <a:r>
                        <a:rPr lang="en-GB" sz="1200" i="1" dirty="0" smtClean="0">
                          <a:effectLst/>
                        </a:rPr>
                        <a:t>, after the assassination of Archduke Franz Ferdinand, and lasted until 1918. During the conflict, Germany, Austria-Hungary, Bulgaria and the Ottoman Empire fought against Great Britain, France, Russia, Italy, Romania, Japan and the United States.</a:t>
                      </a:r>
                      <a:r>
                        <a:rPr lang="en-GB" sz="1200" i="1" baseline="0" dirty="0" smtClean="0">
                          <a:effectLst/>
                        </a:rPr>
                        <a:t> </a:t>
                      </a:r>
                      <a:r>
                        <a:rPr lang="en-GB" sz="1200" i="1" dirty="0" smtClean="0">
                          <a:effectLst/>
                        </a:rPr>
                        <a:t>Thanks to new military technologies and the horrors of trench warfare, World War I saw unprecedented levels of carnage and destruction. By the time the war was over, more than 16 million people</a:t>
                      </a:r>
                      <a:r>
                        <a:rPr lang="en-GB" sz="1200" i="1" baseline="0" dirty="0" smtClean="0">
                          <a:effectLst/>
                        </a:rPr>
                        <a:t> (</a:t>
                      </a:r>
                      <a:r>
                        <a:rPr lang="en-GB" sz="1200" i="1" dirty="0" smtClean="0">
                          <a:effectLst/>
                        </a:rPr>
                        <a:t>soldiers and civilians)</a:t>
                      </a:r>
                      <a:r>
                        <a:rPr lang="en-GB" sz="1200" i="1" baseline="0" dirty="0" smtClean="0">
                          <a:effectLst/>
                        </a:rPr>
                        <a:t> </a:t>
                      </a:r>
                      <a:r>
                        <a:rPr lang="en-GB" sz="1200" i="1" dirty="0" smtClean="0">
                          <a:effectLst/>
                        </a:rPr>
                        <a:t>were dead.</a:t>
                      </a:r>
                      <a:endParaRPr lang="en-GB" sz="1200" i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7105446"/>
              </p:ext>
            </p:extLst>
          </p:nvPr>
        </p:nvGraphicFramePr>
        <p:xfrm>
          <a:off x="6528429" y="4718782"/>
          <a:ext cx="3254786" cy="18525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374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31039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5840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7103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Winston Churchill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Prime Minister of the United Kingdom from 1940 to 1945. </a:t>
                      </a:r>
                      <a:endParaRPr lang="en-GB" sz="1200" dirty="0" smtClean="0">
                        <a:latin typeface="+mn-lt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/>
                        <a:t>Advocated that the UK adopt a strong stance against Germany.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480941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Woodrow Wilson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/>
                        <a:t>President of the United States during the war.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</a:tbl>
          </a:graphicData>
        </a:graphic>
      </p:graphicFrame>
      <p:pic>
        <p:nvPicPr>
          <p:cNvPr id="1026" name="Picture 2" descr="Franz Ferdinand - Assassination, WW1 &amp;amp; Death - Biograph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563" y="4332495"/>
            <a:ext cx="1956893" cy="1956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50053" y="6254573"/>
            <a:ext cx="1819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Archduke Franz Ferdinand</a:t>
            </a:r>
            <a:endParaRPr lang="en-GB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1385831" y="-19255"/>
            <a:ext cx="7158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Ink Free" panose="03080402000500000000" pitchFamily="66" charset="0"/>
              </a:rPr>
              <a:t>Does Conflict Always Result in Sacrifice?</a:t>
            </a:r>
            <a:endParaRPr lang="en-GB" sz="2400" b="1" dirty="0">
              <a:latin typeface="Ink Free" panose="030804020005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925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2C088DE-949A-44E3-94AB-6F80D892A94A}"/>
              </a:ext>
            </a:extLst>
          </p:cNvPr>
          <p:cNvSpPr txBox="1">
            <a:spLocks/>
          </p:cNvSpPr>
          <p:nvPr/>
        </p:nvSpPr>
        <p:spPr>
          <a:xfrm>
            <a:off x="91822" y="306164"/>
            <a:ext cx="8543925" cy="76609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en-US" sz="3200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endParaRPr lang="en-GB" sz="3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90D510-460A-4FCC-824C-5391997C44D1}"/>
              </a:ext>
            </a:extLst>
          </p:cNvPr>
          <p:cNvSpPr/>
          <p:nvPr/>
        </p:nvSpPr>
        <p:spPr>
          <a:xfrm>
            <a:off x="0" y="177496"/>
            <a:ext cx="11128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Key Terms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21E2E73-498A-478B-954F-881091BF9E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37872"/>
              </p:ext>
            </p:extLst>
          </p:nvPr>
        </p:nvGraphicFramePr>
        <p:xfrm>
          <a:off x="91822" y="485273"/>
          <a:ext cx="4117107" cy="6275311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1252634">
                  <a:extLst>
                    <a:ext uri="{9D8B030D-6E8A-4147-A177-3AD203B41FA5}">
                      <a16:colId xmlns:a16="http://schemas.microsoft.com/office/drawing/2014/main" val="877075995"/>
                    </a:ext>
                  </a:extLst>
                </a:gridCol>
                <a:gridCol w="2864473">
                  <a:extLst>
                    <a:ext uri="{9D8B030D-6E8A-4147-A177-3AD203B41FA5}">
                      <a16:colId xmlns:a16="http://schemas.microsoft.com/office/drawing/2014/main" val="2826107381"/>
                    </a:ext>
                  </a:extLst>
                </a:gridCol>
              </a:tblGrid>
              <a:tr h="34863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Segoe Print" panose="02000800000000000000" pitchFamily="2" charset="0"/>
                        </a:rPr>
                        <a:t>Word</a:t>
                      </a:r>
                      <a:endParaRPr lang="en-GB" sz="1200" dirty="0">
                        <a:latin typeface="Segoe Print" panose="020008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Segoe Print" panose="02000800000000000000" pitchFamily="2" charset="0"/>
                        </a:rPr>
                        <a:t>Definition</a:t>
                      </a:r>
                      <a:endParaRPr lang="en-GB" sz="1200" dirty="0">
                        <a:latin typeface="Segoe Print" panose="020008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3457700"/>
                  </a:ext>
                </a:extLst>
              </a:tr>
              <a:tr h="559933">
                <a:tc>
                  <a:txBody>
                    <a:bodyPr/>
                    <a:lstStyle/>
                    <a:p>
                      <a:r>
                        <a:rPr lang="en-GB" sz="1600" b="0" dirty="0" smtClean="0">
                          <a:latin typeface="Ink Free" panose="03080402000500000000" pitchFamily="66" charset="0"/>
                        </a:rPr>
                        <a:t>Front line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The military line or part of an army that is closest to the enemy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7571659"/>
                  </a:ext>
                </a:extLst>
              </a:tr>
              <a:tr h="618565">
                <a:tc>
                  <a:txBody>
                    <a:bodyPr/>
                    <a:lstStyle/>
                    <a:p>
                      <a:r>
                        <a:rPr lang="en-GB" sz="1600" b="0" dirty="0" smtClean="0">
                          <a:latin typeface="Ink Free" panose="03080402000500000000" pitchFamily="66" charset="0"/>
                        </a:rPr>
                        <a:t>Victoria</a:t>
                      </a:r>
                      <a:r>
                        <a:rPr lang="en-GB" sz="1600" b="0" baseline="0" dirty="0" smtClean="0">
                          <a:latin typeface="Ink Free" panose="03080402000500000000" pitchFamily="66" charset="0"/>
                        </a:rPr>
                        <a:t> Cross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dirty="0" smtClean="0">
                          <a:latin typeface="Ink Free" panose="03080402000500000000" pitchFamily="66" charset="0"/>
                        </a:rPr>
                        <a:t>An award given for bravery 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205674"/>
                  </a:ext>
                </a:extLst>
              </a:tr>
              <a:tr h="705628">
                <a:tc>
                  <a:txBody>
                    <a:bodyPr/>
                    <a:lstStyle/>
                    <a:p>
                      <a:r>
                        <a:rPr lang="en-GB" sz="1400" b="0" dirty="0" smtClean="0">
                          <a:latin typeface="Ink Free" panose="03080402000500000000" pitchFamily="66" charset="0"/>
                        </a:rPr>
                        <a:t>Remembrance</a:t>
                      </a:r>
                      <a:endParaRPr lang="en-GB" sz="14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the action of remembering something.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0008911"/>
                  </a:ext>
                </a:extLst>
              </a:tr>
              <a:tr h="705628">
                <a:tc>
                  <a:txBody>
                    <a:bodyPr/>
                    <a:lstStyle/>
                    <a:p>
                      <a:r>
                        <a:rPr lang="en-GB" sz="1600" b="0" dirty="0" smtClean="0">
                          <a:latin typeface="Ink Free" panose="03080402000500000000" pitchFamily="66" charset="0"/>
                        </a:rPr>
                        <a:t>Flanders</a:t>
                      </a:r>
                      <a:r>
                        <a:rPr lang="en-GB" sz="1600" b="0" baseline="0" dirty="0" smtClean="0">
                          <a:latin typeface="Ink Free" panose="03080402000500000000" pitchFamily="66" charset="0"/>
                        </a:rPr>
                        <a:t> Field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a phrase used to refer to the areas of north-east France and Belgium where many soldiers died and were buried in the First World War.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2748255"/>
                  </a:ext>
                </a:extLst>
              </a:tr>
              <a:tr h="7056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 smtClean="0">
                          <a:latin typeface="Ink Free" panose="03080402000500000000" pitchFamily="66" charset="0"/>
                        </a:rPr>
                        <a:t>Alliance</a:t>
                      </a:r>
                    </a:p>
                    <a:p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a relationship based on similarity of interests, nature, or qualities.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5628">
                <a:tc>
                  <a:txBody>
                    <a:bodyPr/>
                    <a:lstStyle/>
                    <a:p>
                      <a:r>
                        <a:rPr lang="en-GB" sz="1600" b="0" smtClean="0">
                          <a:latin typeface="Ink Free" panose="03080402000500000000" pitchFamily="66" charset="0"/>
                        </a:rPr>
                        <a:t>Trench</a:t>
                      </a:r>
                      <a:r>
                        <a:rPr lang="en-GB" sz="1600" b="0" baseline="0" smtClean="0">
                          <a:latin typeface="Ink Free" panose="03080402000500000000" pitchFamily="66" charset="0"/>
                        </a:rPr>
                        <a:t> </a:t>
                      </a:r>
                      <a:r>
                        <a:rPr lang="en-GB" sz="1600" b="0" baseline="0" smtClean="0">
                          <a:latin typeface="Ink Free" panose="03080402000500000000" pitchFamily="66" charset="0"/>
                        </a:rPr>
                        <a:t>Warfare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A type of combat in which opposing troops fight from trenches facing each other.</a:t>
                      </a:r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3173584"/>
                  </a:ext>
                </a:extLst>
              </a:tr>
              <a:tr h="5655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Ink Free" panose="03080402000500000000" pitchFamily="66" charset="0"/>
                        </a:rPr>
                        <a:t>Triple </a:t>
                      </a:r>
                      <a:r>
                        <a:rPr lang="en-GB" sz="1600" dirty="0" smtClean="0">
                          <a:latin typeface="Ink Free" panose="03080402000500000000" pitchFamily="66" charset="0"/>
                        </a:rPr>
                        <a:t>Alliance</a:t>
                      </a:r>
                      <a:endParaRPr lang="en-GB" sz="1600" dirty="0" smtClean="0">
                        <a:latin typeface="Ink Free" panose="03080402000500000000" pitchFamily="66" charset="0"/>
                      </a:endParaRPr>
                    </a:p>
                    <a:p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kern="1200" dirty="0" smtClean="0">
                          <a:solidFill>
                            <a:schemeClr val="lt1"/>
                          </a:solidFill>
                          <a:effectLst/>
                          <a:latin typeface="Ink Free" panose="03080402000500000000" pitchFamily="66" charset="0"/>
                          <a:ea typeface="+mn-ea"/>
                          <a:cs typeface="+mn-cs"/>
                        </a:rPr>
                        <a:t>Germany, Austria-Hungary and their allies.</a:t>
                      </a:r>
                      <a:endParaRPr lang="en-GB" sz="1600" dirty="0" smtClean="0">
                        <a:latin typeface="Ink Free" panose="03080402000500000000" pitchFamily="66" charset="0"/>
                      </a:endParaRPr>
                    </a:p>
                    <a:p>
                      <a:endParaRPr lang="en-GB" sz="1600" b="0" dirty="0">
                        <a:latin typeface="Ink Free" panose="030804020005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8810251"/>
                  </a:ext>
                </a:extLst>
              </a:tr>
            </a:tbl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6674608"/>
              </p:ext>
            </p:extLst>
          </p:nvPr>
        </p:nvGraphicFramePr>
        <p:xfrm>
          <a:off x="6472709" y="320708"/>
          <a:ext cx="3303472" cy="52044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906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64411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7563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350" b="1" dirty="0" smtClean="0">
                          <a:solidFill>
                            <a:schemeClr val="tx1"/>
                          </a:solidFill>
                        </a:rPr>
                        <a:t>When?</a:t>
                      </a:r>
                      <a:r>
                        <a:rPr lang="en-GB" sz="1350" b="1" baseline="0" dirty="0" smtClean="0">
                          <a:solidFill>
                            <a:schemeClr val="tx1"/>
                          </a:solidFill>
                        </a:rPr>
                        <a:t> (Key Knowledge)</a:t>
                      </a:r>
                      <a:endParaRPr lang="en-GB" sz="135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678861">
                <a:tc rowSpan="2"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June 1914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Archduke Franz Ferdinand of Austria is assassinated by a Serbian terrorist.</a:t>
                      </a:r>
                      <a:endParaRPr lang="en-GB" sz="13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63606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>
                          <a:solidFill>
                            <a:schemeClr val="tx1"/>
                          </a:solidFill>
                        </a:rPr>
                        <a:t>Following a number of threats, Austria-Hungary declares war on Serbia. </a:t>
                      </a:r>
                      <a:endParaRPr lang="en-GB" sz="13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1371082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/>
                        <a:t>August 1914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/>
                        <a:t>Germany declares war on Russia in support of Austria-Hungary</a:t>
                      </a:r>
                      <a:r>
                        <a:rPr lang="en-GB" sz="1300" baseline="0" dirty="0" smtClean="0"/>
                        <a:t> before declaring war on France. Following a German invasion of Belgium, Britain declares war on Germany.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819822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/>
                        <a:t>September</a:t>
                      </a:r>
                      <a:r>
                        <a:rPr lang="en-GB" sz="1300" baseline="0" dirty="0" smtClean="0"/>
                        <a:t> 1914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The German army is stopped short of Paris by British</a:t>
                      </a:r>
                      <a:r>
                        <a:rPr lang="en-GB" sz="1300" baseline="0" dirty="0" smtClean="0"/>
                        <a:t> and French soldiers. Trench warfare begins.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452316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/>
                        <a:t>April 1917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America declares war on Germany.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736532"/>
                  </a:ext>
                </a:extLst>
              </a:tr>
              <a:tr h="636069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/>
                        <a:t>November</a:t>
                      </a:r>
                      <a:r>
                        <a:rPr lang="en-GB" sz="1300" baseline="0" dirty="0" smtClean="0"/>
                        <a:t> 1918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Armistice agrees that sees Germany admit defeat. Guns fall</a:t>
                      </a:r>
                      <a:r>
                        <a:rPr lang="en-GB" sz="1300" baseline="0" dirty="0" smtClean="0"/>
                        <a:t> silent at 11am.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</a:tbl>
          </a:graphicData>
        </a:graphic>
      </p:graphicFrame>
      <p:pic>
        <p:nvPicPr>
          <p:cNvPr id="1026" name="Picture 2" descr="Image result for trenches ww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357" y="929533"/>
            <a:ext cx="1842037" cy="1417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trenches ww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024" y="2545434"/>
            <a:ext cx="1888595" cy="1300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ee the source image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784" y="4052164"/>
            <a:ext cx="1973830" cy="1345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106042" y="599892"/>
            <a:ext cx="1994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Trench Life</a:t>
            </a:r>
            <a:endParaRPr lang="en-GB" dirty="0"/>
          </a:p>
        </p:txBody>
      </p:sp>
      <p:pic>
        <p:nvPicPr>
          <p:cNvPr id="1032" name="Picture 8" descr="See the source image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698" y="5575051"/>
            <a:ext cx="847318" cy="1244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irst World War Recruitment Posters | Imperial War Museums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837" y="5546616"/>
            <a:ext cx="1853500" cy="1244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Propaganda Posters of WW1 – Cemetery Club"/>
          <p:cNvPicPr>
            <a:picLocks noChangeAspect="1" noChangeArrowheads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52" t="2479" r="5605" b="3961"/>
          <a:stretch/>
        </p:blipFill>
        <p:spPr bwMode="auto">
          <a:xfrm>
            <a:off x="5798763" y="5575051"/>
            <a:ext cx="823261" cy="126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112805" y="-67618"/>
            <a:ext cx="7158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Ink Free" panose="03080402000500000000" pitchFamily="66" charset="0"/>
              </a:rPr>
              <a:t>Does Conflict Always Result in Sacrifice?</a:t>
            </a:r>
            <a:endParaRPr lang="en-GB" sz="2400" b="1" dirty="0">
              <a:latin typeface="Ink Free" panose="03080402000500000000" pitchFamily="66" charset="0"/>
            </a:endParaRPr>
          </a:p>
        </p:txBody>
      </p:sp>
      <p:pic>
        <p:nvPicPr>
          <p:cNvPr id="2050" name="Picture 2" descr="Vintage WW1 Recruitment propaganda Poster &amp;#39;Who&amp;#39;s Absent - Is It You?&amp;#39; -  British Recruiting Poster using the John Bull character 1914 Stock Photo -  Alamy"/>
          <p:cNvPicPr>
            <a:picLocks noChangeAspect="1" noChangeArrowheads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98"/>
          <a:stretch/>
        </p:blipFill>
        <p:spPr bwMode="auto">
          <a:xfrm>
            <a:off x="4581546" y="5525168"/>
            <a:ext cx="944447" cy="138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7820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1599</TotalTime>
  <Words>448</Words>
  <Application>Microsoft Office PowerPoint</Application>
  <PresentationFormat>A4 Paper (210x297 mm)</PresentationFormat>
  <Paragraphs>57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Ink Free</vt:lpstr>
      <vt:lpstr>Segoe Print</vt:lpstr>
      <vt:lpstr>Segoe UI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Davies</dc:creator>
  <cp:lastModifiedBy>Harriett Fletcher</cp:lastModifiedBy>
  <cp:revision>59</cp:revision>
  <cp:lastPrinted>2021-10-22T07:31:21Z</cp:lastPrinted>
  <dcterms:created xsi:type="dcterms:W3CDTF">2019-08-19T15:14:48Z</dcterms:created>
  <dcterms:modified xsi:type="dcterms:W3CDTF">2021-10-22T07:36:31Z</dcterms:modified>
</cp:coreProperties>
</file>