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9" r:id="rId4"/>
    <p:sldId id="260" r:id="rId5"/>
    <p:sldId id="261" r:id="rId6"/>
    <p:sldId id="262" r:id="rId7"/>
    <p:sldId id="263" r:id="rId8"/>
    <p:sldId id="264"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3496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0757AC6-7E51-4A2D-A3CF-5E169CA95224}" v="2154" dt="2020-05-03T18:00:02.6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56" y="3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3A5DB38-C515-4549-B40D-9F9B0830C6E3}" type="datetimeFigureOut">
              <a:rPr lang="en-GB" smtClean="0"/>
              <a:t>04/05/2020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E70108A-203A-4D18-9619-DD4E58970E5E}" type="slidenum">
              <a:rPr lang="en-GB" smtClean="0"/>
              <a:t>‹#›</a:t>
            </a:fld>
            <a:endParaRPr lang="en-GB" dirty="0"/>
          </a:p>
        </p:txBody>
      </p:sp>
    </p:spTree>
    <p:extLst>
      <p:ext uri="{BB962C8B-B14F-4D97-AF65-F5344CB8AC3E}">
        <p14:creationId xmlns:p14="http://schemas.microsoft.com/office/powerpoint/2010/main" val="22301560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3A5DB38-C515-4549-B40D-9F9B0830C6E3}" type="datetimeFigureOut">
              <a:rPr lang="en-GB" smtClean="0"/>
              <a:t>04/05/2020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E70108A-203A-4D18-9619-DD4E58970E5E}" type="slidenum">
              <a:rPr lang="en-GB" smtClean="0"/>
              <a:t>‹#›</a:t>
            </a:fld>
            <a:endParaRPr lang="en-GB" dirty="0"/>
          </a:p>
        </p:txBody>
      </p:sp>
    </p:spTree>
    <p:extLst>
      <p:ext uri="{BB962C8B-B14F-4D97-AF65-F5344CB8AC3E}">
        <p14:creationId xmlns:p14="http://schemas.microsoft.com/office/powerpoint/2010/main" val="2050016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A5DB38-C515-4549-B40D-9F9B0830C6E3}" type="datetimeFigureOut">
              <a:rPr lang="en-GB" smtClean="0"/>
              <a:t>04/05/2020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E70108A-203A-4D18-9619-DD4E58970E5E}" type="slidenum">
              <a:rPr lang="en-GB" smtClean="0"/>
              <a:t>‹#›</a:t>
            </a:fld>
            <a:endParaRPr lang="en-GB" dirty="0"/>
          </a:p>
        </p:txBody>
      </p:sp>
    </p:spTree>
    <p:extLst>
      <p:ext uri="{BB962C8B-B14F-4D97-AF65-F5344CB8AC3E}">
        <p14:creationId xmlns:p14="http://schemas.microsoft.com/office/powerpoint/2010/main" val="40682277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3A5DB38-C515-4549-B40D-9F9B0830C6E3}" type="datetimeFigureOut">
              <a:rPr lang="en-GB" smtClean="0"/>
              <a:t>04/05/2020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E70108A-203A-4D18-9619-DD4E58970E5E}" type="slidenum">
              <a:rPr lang="en-GB" smtClean="0"/>
              <a:t>‹#›</a:t>
            </a:fld>
            <a:endParaRPr lang="en-GB" dirty="0"/>
          </a:p>
        </p:txBody>
      </p:sp>
    </p:spTree>
    <p:extLst>
      <p:ext uri="{BB962C8B-B14F-4D97-AF65-F5344CB8AC3E}">
        <p14:creationId xmlns:p14="http://schemas.microsoft.com/office/powerpoint/2010/main" val="9674028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3A5DB38-C515-4549-B40D-9F9B0830C6E3}" type="datetimeFigureOut">
              <a:rPr lang="en-GB" smtClean="0"/>
              <a:t>04/05/2020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DE70108A-203A-4D18-9619-DD4E58970E5E}" type="slidenum">
              <a:rPr lang="en-GB" smtClean="0"/>
              <a:t>‹#›</a:t>
            </a:fld>
            <a:endParaRPr lang="en-GB" dirty="0"/>
          </a:p>
        </p:txBody>
      </p:sp>
    </p:spTree>
    <p:extLst>
      <p:ext uri="{BB962C8B-B14F-4D97-AF65-F5344CB8AC3E}">
        <p14:creationId xmlns:p14="http://schemas.microsoft.com/office/powerpoint/2010/main" val="3573735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3A5DB38-C515-4549-B40D-9F9B0830C6E3}" type="datetimeFigureOut">
              <a:rPr lang="en-GB" smtClean="0"/>
              <a:t>04/05/2020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DE70108A-203A-4D18-9619-DD4E58970E5E}" type="slidenum">
              <a:rPr lang="en-GB" smtClean="0"/>
              <a:t>‹#›</a:t>
            </a:fld>
            <a:endParaRPr lang="en-GB" dirty="0"/>
          </a:p>
        </p:txBody>
      </p:sp>
    </p:spTree>
    <p:extLst>
      <p:ext uri="{BB962C8B-B14F-4D97-AF65-F5344CB8AC3E}">
        <p14:creationId xmlns:p14="http://schemas.microsoft.com/office/powerpoint/2010/main" val="13499247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A5DB38-C515-4549-B40D-9F9B0830C6E3}" type="datetimeFigureOut">
              <a:rPr lang="en-GB" smtClean="0"/>
              <a:t>04/05/2020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DE70108A-203A-4D18-9619-DD4E58970E5E}" type="slidenum">
              <a:rPr lang="en-GB" smtClean="0"/>
              <a:t>‹#›</a:t>
            </a:fld>
            <a:endParaRPr lang="en-GB" dirty="0"/>
          </a:p>
        </p:txBody>
      </p:sp>
    </p:spTree>
    <p:extLst>
      <p:ext uri="{BB962C8B-B14F-4D97-AF65-F5344CB8AC3E}">
        <p14:creationId xmlns:p14="http://schemas.microsoft.com/office/powerpoint/2010/main" val="2651453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3A5DB38-C515-4549-B40D-9F9B0830C6E3}" type="datetimeFigureOut">
              <a:rPr lang="en-GB" smtClean="0"/>
              <a:t>04/05/2020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E70108A-203A-4D18-9619-DD4E58970E5E}" type="slidenum">
              <a:rPr lang="en-GB" smtClean="0"/>
              <a:t>‹#›</a:t>
            </a:fld>
            <a:endParaRPr lang="en-GB" dirty="0"/>
          </a:p>
        </p:txBody>
      </p:sp>
    </p:spTree>
    <p:extLst>
      <p:ext uri="{BB962C8B-B14F-4D97-AF65-F5344CB8AC3E}">
        <p14:creationId xmlns:p14="http://schemas.microsoft.com/office/powerpoint/2010/main" val="19693154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3A5DB38-C515-4549-B40D-9F9B0830C6E3}" type="datetimeFigureOut">
              <a:rPr lang="en-GB" smtClean="0"/>
              <a:t>04/05/2020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E70108A-203A-4D18-9619-DD4E58970E5E}" type="slidenum">
              <a:rPr lang="en-GB" smtClean="0"/>
              <a:t>‹#›</a:t>
            </a:fld>
            <a:endParaRPr lang="en-GB" dirty="0"/>
          </a:p>
        </p:txBody>
      </p:sp>
    </p:spTree>
    <p:extLst>
      <p:ext uri="{BB962C8B-B14F-4D97-AF65-F5344CB8AC3E}">
        <p14:creationId xmlns:p14="http://schemas.microsoft.com/office/powerpoint/2010/main" val="42817681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3A5DB38-C515-4549-B40D-9F9B0830C6E3}" type="datetimeFigureOut">
              <a:rPr lang="en-GB" smtClean="0"/>
              <a:t>04/05/2020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E70108A-203A-4D18-9619-DD4E58970E5E}" type="slidenum">
              <a:rPr lang="en-GB" smtClean="0"/>
              <a:t>‹#›</a:t>
            </a:fld>
            <a:endParaRPr lang="en-GB" dirty="0"/>
          </a:p>
        </p:txBody>
      </p:sp>
    </p:spTree>
    <p:extLst>
      <p:ext uri="{BB962C8B-B14F-4D97-AF65-F5344CB8AC3E}">
        <p14:creationId xmlns:p14="http://schemas.microsoft.com/office/powerpoint/2010/main" val="21272432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3A5DB38-C515-4549-B40D-9F9B0830C6E3}" type="datetimeFigureOut">
              <a:rPr lang="en-GB" smtClean="0"/>
              <a:t>04/05/2020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E70108A-203A-4D18-9619-DD4E58970E5E}" type="slidenum">
              <a:rPr lang="en-GB" smtClean="0"/>
              <a:t>‹#›</a:t>
            </a:fld>
            <a:endParaRPr lang="en-GB" dirty="0"/>
          </a:p>
        </p:txBody>
      </p:sp>
    </p:spTree>
    <p:extLst>
      <p:ext uri="{BB962C8B-B14F-4D97-AF65-F5344CB8AC3E}">
        <p14:creationId xmlns:p14="http://schemas.microsoft.com/office/powerpoint/2010/main" val="35132242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3A5DB38-C515-4549-B40D-9F9B0830C6E3}" type="datetimeFigureOut">
              <a:rPr lang="en-GB" smtClean="0"/>
              <a:t>04/05/2020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E70108A-203A-4D18-9619-DD4E58970E5E}" type="slidenum">
              <a:rPr lang="en-GB" smtClean="0"/>
              <a:t>‹#›</a:t>
            </a:fld>
            <a:endParaRPr lang="en-GB" dirty="0"/>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247912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3A5DB38-C515-4549-B40D-9F9B0830C6E3}" type="datetimeFigureOut">
              <a:rPr lang="en-GB" smtClean="0"/>
              <a:t>04/05/2020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E70108A-203A-4D18-9619-DD4E58970E5E}" type="slidenum">
              <a:rPr lang="en-GB" smtClean="0"/>
              <a:t>‹#›</a:t>
            </a:fld>
            <a:endParaRPr lang="en-GB" dirty="0"/>
          </a:p>
        </p:txBody>
      </p:sp>
    </p:spTree>
    <p:extLst>
      <p:ext uri="{BB962C8B-B14F-4D97-AF65-F5344CB8AC3E}">
        <p14:creationId xmlns:p14="http://schemas.microsoft.com/office/powerpoint/2010/main" val="9697338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F3A5DB38-C515-4549-B40D-9F9B0830C6E3}" type="datetimeFigureOut">
              <a:rPr lang="en-GB" smtClean="0"/>
              <a:t>04/05/2020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DE70108A-203A-4D18-9619-DD4E58970E5E}" type="slidenum">
              <a:rPr lang="en-GB" smtClean="0"/>
              <a:t>‹#›</a:t>
            </a:fld>
            <a:endParaRPr lang="en-GB" dirty="0"/>
          </a:p>
        </p:txBody>
      </p:sp>
    </p:spTree>
    <p:extLst>
      <p:ext uri="{BB962C8B-B14F-4D97-AF65-F5344CB8AC3E}">
        <p14:creationId xmlns:p14="http://schemas.microsoft.com/office/powerpoint/2010/main" val="436163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F3A5DB38-C515-4549-B40D-9F9B0830C6E3}" type="datetimeFigureOut">
              <a:rPr lang="en-GB" smtClean="0"/>
              <a:t>04/05/2020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DE70108A-203A-4D18-9619-DD4E58970E5E}" type="slidenum">
              <a:rPr lang="en-GB" smtClean="0"/>
              <a:t>‹#›</a:t>
            </a:fld>
            <a:endParaRPr lang="en-GB" dirty="0"/>
          </a:p>
        </p:txBody>
      </p:sp>
    </p:spTree>
    <p:extLst>
      <p:ext uri="{BB962C8B-B14F-4D97-AF65-F5344CB8AC3E}">
        <p14:creationId xmlns:p14="http://schemas.microsoft.com/office/powerpoint/2010/main" val="2267591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3A5DB38-C515-4549-B40D-9F9B0830C6E3}" type="datetimeFigureOut">
              <a:rPr lang="en-GB" smtClean="0"/>
              <a:t>04/05/2020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E70108A-203A-4D18-9619-DD4E58970E5E}" type="slidenum">
              <a:rPr lang="en-GB" smtClean="0"/>
              <a:t>‹#›</a:t>
            </a:fld>
            <a:endParaRPr lang="en-GB" dirty="0"/>
          </a:p>
        </p:txBody>
      </p:sp>
    </p:spTree>
    <p:extLst>
      <p:ext uri="{BB962C8B-B14F-4D97-AF65-F5344CB8AC3E}">
        <p14:creationId xmlns:p14="http://schemas.microsoft.com/office/powerpoint/2010/main" val="19989782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3A5DB38-C515-4549-B40D-9F9B0830C6E3}" type="datetimeFigureOut">
              <a:rPr lang="en-GB" smtClean="0"/>
              <a:t>04/05/2020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E70108A-203A-4D18-9619-DD4E58970E5E}" type="slidenum">
              <a:rPr lang="en-GB" smtClean="0"/>
              <a:t>‹#›</a:t>
            </a:fld>
            <a:endParaRPr lang="en-GB" dirty="0"/>
          </a:p>
        </p:txBody>
      </p:sp>
    </p:spTree>
    <p:extLst>
      <p:ext uri="{BB962C8B-B14F-4D97-AF65-F5344CB8AC3E}">
        <p14:creationId xmlns:p14="http://schemas.microsoft.com/office/powerpoint/2010/main" val="4062584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F3A5DB38-C515-4549-B40D-9F9B0830C6E3}" type="datetimeFigureOut">
              <a:rPr lang="en-GB" smtClean="0"/>
              <a:t>04/05/2020</a:t>
            </a:fld>
            <a:endParaRPr lang="en-GB" dirty="0"/>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DE70108A-203A-4D18-9619-DD4E58970E5E}" type="slidenum">
              <a:rPr lang="en-GB" smtClean="0"/>
              <a:t>‹#›</a:t>
            </a:fld>
            <a:endParaRPr lang="en-GB" dirty="0"/>
          </a:p>
        </p:txBody>
      </p:sp>
    </p:spTree>
    <p:extLst>
      <p:ext uri="{BB962C8B-B14F-4D97-AF65-F5344CB8AC3E}">
        <p14:creationId xmlns:p14="http://schemas.microsoft.com/office/powerpoint/2010/main" val="1770920540"/>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BAA2B51-23A5-4A9A-A6DD-9D3521A567CE}"/>
              </a:ext>
            </a:extLst>
          </p:cNvPr>
          <p:cNvSpPr>
            <a:spLocks noGrp="1"/>
          </p:cNvSpPr>
          <p:nvPr>
            <p:ph type="ctrTitle"/>
          </p:nvPr>
        </p:nvSpPr>
        <p:spPr/>
        <p:txBody>
          <a:bodyPr/>
          <a:lstStyle/>
          <a:p>
            <a:r>
              <a:rPr lang="en-GB" dirty="0"/>
              <a:t>The industrial Revolution</a:t>
            </a:r>
          </a:p>
        </p:txBody>
      </p:sp>
      <p:sp>
        <p:nvSpPr>
          <p:cNvPr id="3" name="Subtitle 2">
            <a:extLst>
              <a:ext uri="{FF2B5EF4-FFF2-40B4-BE49-F238E27FC236}">
                <a16:creationId xmlns:a16="http://schemas.microsoft.com/office/drawing/2014/main" xmlns="" id="{3C8BDF86-31B6-4C29-9D0B-6DC4AF100779}"/>
              </a:ext>
            </a:extLst>
          </p:cNvPr>
          <p:cNvSpPr>
            <a:spLocks noGrp="1"/>
          </p:cNvSpPr>
          <p:nvPr>
            <p:ph type="subTitle" idx="1"/>
          </p:nvPr>
        </p:nvSpPr>
        <p:spPr/>
        <p:txBody>
          <a:bodyPr/>
          <a:lstStyle/>
          <a:p>
            <a:r>
              <a:rPr lang="en-GB" dirty="0"/>
              <a:t>By William Smith </a:t>
            </a:r>
          </a:p>
        </p:txBody>
      </p:sp>
      <p:pic>
        <p:nvPicPr>
          <p:cNvPr id="5" name="Picture 4" descr="A group of people standing in front of a building&#10;&#10;Description automatically generated">
            <a:extLst>
              <a:ext uri="{FF2B5EF4-FFF2-40B4-BE49-F238E27FC236}">
                <a16:creationId xmlns:a16="http://schemas.microsoft.com/office/drawing/2014/main" xmlns="" id="{3F878855-BD34-40C9-88FA-F0DADCBE48F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6022" y="3553859"/>
            <a:ext cx="4190261" cy="3142696"/>
          </a:xfrm>
          <a:prstGeom prst="rect">
            <a:avLst/>
          </a:prstGeom>
        </p:spPr>
      </p:pic>
    </p:spTree>
    <p:extLst>
      <p:ext uri="{BB962C8B-B14F-4D97-AF65-F5344CB8AC3E}">
        <p14:creationId xmlns:p14="http://schemas.microsoft.com/office/powerpoint/2010/main" val="113550785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wheel(1)">
                                      <p:cBhvr>
                                        <p:cTn id="14" dur="2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heel(1)">
                                      <p:cBhvr>
                                        <p:cTn id="1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05C138C-0DA8-4218-A85C-34455A6618EB}"/>
              </a:ext>
            </a:extLst>
          </p:cNvPr>
          <p:cNvSpPr>
            <a:spLocks noGrp="1"/>
          </p:cNvSpPr>
          <p:nvPr>
            <p:ph type="title"/>
          </p:nvPr>
        </p:nvSpPr>
        <p:spPr/>
        <p:txBody>
          <a:bodyPr/>
          <a:lstStyle/>
          <a:p>
            <a:r>
              <a:rPr lang="en-GB" dirty="0"/>
              <a:t>What was the industrial Revolution? </a:t>
            </a:r>
          </a:p>
        </p:txBody>
      </p:sp>
      <p:sp>
        <p:nvSpPr>
          <p:cNvPr id="3" name="Content Placeholder 2">
            <a:extLst>
              <a:ext uri="{FF2B5EF4-FFF2-40B4-BE49-F238E27FC236}">
                <a16:creationId xmlns:a16="http://schemas.microsoft.com/office/drawing/2014/main" xmlns="" id="{EEA3690E-E14E-4F54-A721-95C1C403B7ED}"/>
              </a:ext>
            </a:extLst>
          </p:cNvPr>
          <p:cNvSpPr>
            <a:spLocks noGrp="1"/>
          </p:cNvSpPr>
          <p:nvPr>
            <p:ph idx="1"/>
          </p:nvPr>
        </p:nvSpPr>
        <p:spPr/>
        <p:txBody>
          <a:bodyPr>
            <a:normAutofit/>
          </a:bodyPr>
          <a:lstStyle/>
          <a:p>
            <a:r>
              <a:rPr lang="en-GB" sz="2800" dirty="0"/>
              <a:t>The Industrial Revolution was a tremendous change in Britain that started  in 1750 and ended in 1900. </a:t>
            </a:r>
          </a:p>
          <a:p>
            <a:r>
              <a:rPr lang="en-GB" sz="2800" dirty="0"/>
              <a:t>The Industrial Revolution introduced many new inventions that would change the world forever, such as the Spinning Jenny and the steam engine</a:t>
            </a:r>
          </a:p>
        </p:txBody>
      </p:sp>
      <p:pic>
        <p:nvPicPr>
          <p:cNvPr id="5" name="Picture 4" descr="A black and white photo of a person&#10;&#10;Description automatically generated">
            <a:extLst>
              <a:ext uri="{FF2B5EF4-FFF2-40B4-BE49-F238E27FC236}">
                <a16:creationId xmlns:a16="http://schemas.microsoft.com/office/drawing/2014/main" xmlns="" id="{DAB144F9-0C46-42B2-98F6-12E67248C7B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23069" y="4922080"/>
            <a:ext cx="3379118" cy="1875403"/>
          </a:xfrm>
          <a:prstGeom prst="rect">
            <a:avLst/>
          </a:prstGeom>
        </p:spPr>
      </p:pic>
      <p:pic>
        <p:nvPicPr>
          <p:cNvPr id="7" name="Picture 6" descr="A large long train on a steel track&#10;&#10;Description automatically generated">
            <a:extLst>
              <a:ext uri="{FF2B5EF4-FFF2-40B4-BE49-F238E27FC236}">
                <a16:creationId xmlns:a16="http://schemas.microsoft.com/office/drawing/2014/main" xmlns="" id="{B4E87731-03A8-4DB8-ABD2-D3B46C84C2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87311" y="4991273"/>
            <a:ext cx="3603964" cy="1737016"/>
          </a:xfrm>
          <a:prstGeom prst="rect">
            <a:avLst/>
          </a:prstGeom>
        </p:spPr>
      </p:pic>
    </p:spTree>
    <p:extLst>
      <p:ext uri="{BB962C8B-B14F-4D97-AF65-F5344CB8AC3E}">
        <p14:creationId xmlns:p14="http://schemas.microsoft.com/office/powerpoint/2010/main" val="2825481923"/>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B68A5DA-9627-4B4F-A8E7-6C214736622E}"/>
              </a:ext>
            </a:extLst>
          </p:cNvPr>
          <p:cNvSpPr>
            <a:spLocks noGrp="1"/>
          </p:cNvSpPr>
          <p:nvPr>
            <p:ph type="title"/>
          </p:nvPr>
        </p:nvSpPr>
        <p:spPr/>
        <p:txBody>
          <a:bodyPr/>
          <a:lstStyle/>
          <a:p>
            <a:r>
              <a:rPr lang="en-GB" dirty="0"/>
              <a:t>What was life like before the industrial revolution?</a:t>
            </a:r>
          </a:p>
        </p:txBody>
      </p:sp>
      <p:sp>
        <p:nvSpPr>
          <p:cNvPr id="3" name="Content Placeholder 2">
            <a:extLst>
              <a:ext uri="{FF2B5EF4-FFF2-40B4-BE49-F238E27FC236}">
                <a16:creationId xmlns:a16="http://schemas.microsoft.com/office/drawing/2014/main" xmlns="" id="{1D36CABB-C836-45BA-8E3E-5460C73081BD}"/>
              </a:ext>
            </a:extLst>
          </p:cNvPr>
          <p:cNvSpPr>
            <a:spLocks noGrp="1"/>
          </p:cNvSpPr>
          <p:nvPr>
            <p:ph idx="1"/>
          </p:nvPr>
        </p:nvSpPr>
        <p:spPr>
          <a:xfrm>
            <a:off x="780630" y="2131575"/>
            <a:ext cx="10353762" cy="3695136"/>
          </a:xfrm>
        </p:spPr>
        <p:txBody>
          <a:bodyPr/>
          <a:lstStyle/>
          <a:p>
            <a:r>
              <a:rPr lang="en-GB" dirty="0"/>
              <a:t>Before the Industrial Revolution there wasn’t that much housing built and they were made of wood, people’s main mode of transport were horses and there were no real roads, mainly dirt tracks.    </a:t>
            </a:r>
          </a:p>
          <a:p>
            <a:r>
              <a:rPr lang="en-GB" dirty="0"/>
              <a:t>Before the Industrial revolution, Britain’s main industry was farming and agriculture and there were no big factories, just cottage industries that made things by hand.</a:t>
            </a:r>
          </a:p>
        </p:txBody>
      </p:sp>
      <p:pic>
        <p:nvPicPr>
          <p:cNvPr id="5" name="Picture 4" descr="A picture containing grass, outdoor, hay, cart&#10;&#10;Description automatically generated">
            <a:extLst>
              <a:ext uri="{FF2B5EF4-FFF2-40B4-BE49-F238E27FC236}">
                <a16:creationId xmlns:a16="http://schemas.microsoft.com/office/drawing/2014/main" xmlns="" id="{E884AB15-3A6F-4F5E-B262-A0071DFC29ED}"/>
              </a:ext>
            </a:extLst>
          </p:cNvPr>
          <p:cNvPicPr>
            <a:picLocks noChangeAspect="1"/>
          </p:cNvPicPr>
          <p:nvPr/>
        </p:nvPicPr>
        <p:blipFill rotWithShape="1">
          <a:blip r:embed="rId2">
            <a:extLst>
              <a:ext uri="{28A0092B-C50C-407E-A947-70E740481C1C}">
                <a14:useLocalDpi xmlns:a14="http://schemas.microsoft.com/office/drawing/2010/main" val="0"/>
              </a:ext>
            </a:extLst>
          </a:blip>
          <a:srcRect l="32665"/>
          <a:stretch/>
        </p:blipFill>
        <p:spPr>
          <a:xfrm>
            <a:off x="7296151" y="4229100"/>
            <a:ext cx="4610100" cy="2514600"/>
          </a:xfrm>
          <a:prstGeom prst="rect">
            <a:avLst/>
          </a:prstGeom>
        </p:spPr>
      </p:pic>
      <p:pic>
        <p:nvPicPr>
          <p:cNvPr id="7" name="Picture 6" descr="A group of people in a field&#10;&#10;Description automatically generated">
            <a:extLst>
              <a:ext uri="{FF2B5EF4-FFF2-40B4-BE49-F238E27FC236}">
                <a16:creationId xmlns:a16="http://schemas.microsoft.com/office/drawing/2014/main" xmlns="" id="{61C3F71C-C6BB-400C-98BF-D97A88E0CC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416" y="4205718"/>
            <a:ext cx="4324559" cy="2592825"/>
          </a:xfrm>
          <a:prstGeom prst="rect">
            <a:avLst/>
          </a:prstGeom>
        </p:spPr>
      </p:pic>
    </p:spTree>
    <p:extLst>
      <p:ext uri="{BB962C8B-B14F-4D97-AF65-F5344CB8AC3E}">
        <p14:creationId xmlns:p14="http://schemas.microsoft.com/office/powerpoint/2010/main" val="108156576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wheel(1)">
                                      <p:cBhvr>
                                        <p:cTn id="25" dur="2000"/>
                                        <p:tgtEl>
                                          <p:spTgt spid="3">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1" presetClass="entr" presetSubtype="1" fill="hold" nodeType="clickEffect">
                                  <p:stCondLst>
                                    <p:cond delay="0"/>
                                  </p:stCondLst>
                                  <p:childTnLst>
                                    <p:set>
                                      <p:cBhvr>
                                        <p:cTn id="29" dur="1" fill="hold">
                                          <p:stCondLst>
                                            <p:cond delay="0"/>
                                          </p:stCondLst>
                                        </p:cTn>
                                        <p:tgtEl>
                                          <p:spTgt spid="3">
                                            <p:txEl>
                                              <p:pRg st="1" end="1"/>
                                            </p:txEl>
                                          </p:spTgt>
                                        </p:tgtEl>
                                        <p:attrNameLst>
                                          <p:attrName>style.visibility</p:attrName>
                                        </p:attrNameLst>
                                      </p:cBhvr>
                                      <p:to>
                                        <p:strVal val="visible"/>
                                      </p:to>
                                    </p:set>
                                    <p:animEffect transition="in" filter="wheel(1)">
                                      <p:cBhvr>
                                        <p:cTn id="30" dur="2000"/>
                                        <p:tgtEl>
                                          <p:spTgt spid="3">
                                            <p:txEl>
                                              <p:pRg st="1" end="1"/>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500" fill="hold"/>
                                        <p:tgtEl>
                                          <p:spTgt spid="7"/>
                                        </p:tgtEl>
                                        <p:attrNameLst>
                                          <p:attrName>ppt_w</p:attrName>
                                        </p:attrNameLst>
                                      </p:cBhvr>
                                      <p:tavLst>
                                        <p:tav tm="0">
                                          <p:val>
                                            <p:fltVal val="0"/>
                                          </p:val>
                                        </p:tav>
                                        <p:tav tm="100000">
                                          <p:val>
                                            <p:strVal val="#ppt_w"/>
                                          </p:val>
                                        </p:tav>
                                      </p:tavLst>
                                    </p:anim>
                                    <p:anim calcmode="lin" valueType="num">
                                      <p:cBhvr>
                                        <p:cTn id="36" dur="500" fill="hold"/>
                                        <p:tgtEl>
                                          <p:spTgt spid="7"/>
                                        </p:tgtEl>
                                        <p:attrNameLst>
                                          <p:attrName>ppt_h</p:attrName>
                                        </p:attrNameLst>
                                      </p:cBhvr>
                                      <p:tavLst>
                                        <p:tav tm="0">
                                          <p:val>
                                            <p:fltVal val="0"/>
                                          </p:val>
                                        </p:tav>
                                        <p:tav tm="100000">
                                          <p:val>
                                            <p:strVal val="#ppt_h"/>
                                          </p:val>
                                        </p:tav>
                                      </p:tavLst>
                                    </p:anim>
                                    <p:animEffect transition="in" filter="fade">
                                      <p:cBhvr>
                                        <p:cTn id="37" dur="500"/>
                                        <p:tgtEl>
                                          <p:spTgt spid="7"/>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fade">
                                      <p:cBhvr>
                                        <p:cTn id="4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DCA86D9-AF95-49B0-A428-9C89B08B5A7E}"/>
              </a:ext>
            </a:extLst>
          </p:cNvPr>
          <p:cNvSpPr>
            <a:spLocks noGrp="1"/>
          </p:cNvSpPr>
          <p:nvPr>
            <p:ph type="title"/>
          </p:nvPr>
        </p:nvSpPr>
        <p:spPr/>
        <p:txBody>
          <a:bodyPr/>
          <a:lstStyle/>
          <a:p>
            <a:r>
              <a:rPr lang="en-GB" dirty="0"/>
              <a:t>What was life like for adults and children?</a:t>
            </a:r>
          </a:p>
        </p:txBody>
      </p:sp>
      <p:sp>
        <p:nvSpPr>
          <p:cNvPr id="3" name="Content Placeholder 2">
            <a:extLst>
              <a:ext uri="{FF2B5EF4-FFF2-40B4-BE49-F238E27FC236}">
                <a16:creationId xmlns:a16="http://schemas.microsoft.com/office/drawing/2014/main" xmlns="" id="{C9DDC3C5-0FDC-4F25-8D45-3C9E5336341A}"/>
              </a:ext>
            </a:extLst>
          </p:cNvPr>
          <p:cNvSpPr>
            <a:spLocks noGrp="1"/>
          </p:cNvSpPr>
          <p:nvPr>
            <p:ph idx="1"/>
          </p:nvPr>
        </p:nvSpPr>
        <p:spPr/>
        <p:txBody>
          <a:bodyPr/>
          <a:lstStyle/>
          <a:p>
            <a:r>
              <a:rPr lang="en-GB" dirty="0"/>
              <a:t>Adults worked in things such as in huge factories spinning cotton and wool, their houses were now in large built up towns and cities and were very close together. They had to work long hours for low pay and conditions were terrible.</a:t>
            </a:r>
          </a:p>
          <a:p>
            <a:r>
              <a:rPr lang="en-GB" dirty="0"/>
              <a:t>Children had to work as cleaners, chimney sweeps or servants but it made poor family's some money to buy some food.</a:t>
            </a:r>
          </a:p>
        </p:txBody>
      </p:sp>
      <p:pic>
        <p:nvPicPr>
          <p:cNvPr id="5" name="Picture 4" descr="A black and white photo of a building&#10;&#10;Description automatically generated">
            <a:extLst>
              <a:ext uri="{FF2B5EF4-FFF2-40B4-BE49-F238E27FC236}">
                <a16:creationId xmlns:a16="http://schemas.microsoft.com/office/drawing/2014/main" xmlns="" id="{62186100-B0D7-4A91-847F-0BD4E60151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21407" y="3943632"/>
            <a:ext cx="4536488" cy="2507941"/>
          </a:xfrm>
          <a:prstGeom prst="rect">
            <a:avLst/>
          </a:prstGeom>
        </p:spPr>
      </p:pic>
    </p:spTree>
    <p:extLst>
      <p:ext uri="{BB962C8B-B14F-4D97-AF65-F5344CB8AC3E}">
        <p14:creationId xmlns:p14="http://schemas.microsoft.com/office/powerpoint/2010/main" val="1957225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2807BBC-6131-47F4-8E50-2B84FFC43A82}"/>
              </a:ext>
            </a:extLst>
          </p:cNvPr>
          <p:cNvSpPr>
            <a:spLocks noGrp="1"/>
          </p:cNvSpPr>
          <p:nvPr>
            <p:ph type="title"/>
          </p:nvPr>
        </p:nvSpPr>
        <p:spPr/>
        <p:txBody>
          <a:bodyPr/>
          <a:lstStyle/>
          <a:p>
            <a:r>
              <a:rPr lang="en-GB" dirty="0"/>
              <a:t>How transport was effected?</a:t>
            </a:r>
          </a:p>
        </p:txBody>
      </p:sp>
      <p:sp>
        <p:nvSpPr>
          <p:cNvPr id="3" name="Content Placeholder 2">
            <a:extLst>
              <a:ext uri="{FF2B5EF4-FFF2-40B4-BE49-F238E27FC236}">
                <a16:creationId xmlns:a16="http://schemas.microsoft.com/office/drawing/2014/main" xmlns="" id="{C45C53AB-97DF-4310-A44C-EFA12C6C5079}"/>
              </a:ext>
            </a:extLst>
          </p:cNvPr>
          <p:cNvSpPr>
            <a:spLocks noGrp="1"/>
          </p:cNvSpPr>
          <p:nvPr>
            <p:ph idx="1"/>
          </p:nvPr>
        </p:nvSpPr>
        <p:spPr/>
        <p:txBody>
          <a:bodyPr/>
          <a:lstStyle/>
          <a:p>
            <a:r>
              <a:rPr lang="en-GB" dirty="0"/>
              <a:t>The transport had changed A LOT!!! They were using horses for their transport before but because of the invention of steam powered locomotive, people could travel on the rail ways and trains.</a:t>
            </a:r>
          </a:p>
          <a:p>
            <a:r>
              <a:rPr lang="en-GB" dirty="0"/>
              <a:t>Also the trains would make it faster and easier to get to cities like Manchester. Before the Industrial Revolution it  used to take days to travel long distances, but travelling by train meant journey’s of hours instead. The canals were an important mode of transport for transporting goods around the country. Factories were often built at the side of canals so that they could load the goods straight on and off the barges.</a:t>
            </a:r>
          </a:p>
        </p:txBody>
      </p:sp>
    </p:spTree>
    <p:extLst>
      <p:ext uri="{BB962C8B-B14F-4D97-AF65-F5344CB8AC3E}">
        <p14:creationId xmlns:p14="http://schemas.microsoft.com/office/powerpoint/2010/main" val="2303105148"/>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circle(in)">
                                      <p:cBhvr>
                                        <p:cTn id="25" dur="2000"/>
                                        <p:tgtEl>
                                          <p:spTgt spid="3">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5" presetClass="entr" presetSubtype="0" fill="hold" nodeType="clickEffect">
                                  <p:stCondLst>
                                    <p:cond delay="0"/>
                                  </p:stCondLst>
                                  <p:childTnLst>
                                    <p:set>
                                      <p:cBhvr>
                                        <p:cTn id="29" dur="1" fill="hold">
                                          <p:stCondLst>
                                            <p:cond delay="0"/>
                                          </p:stCondLst>
                                        </p:cTn>
                                        <p:tgtEl>
                                          <p:spTgt spid="3">
                                            <p:txEl>
                                              <p:pRg st="1" end="1"/>
                                            </p:txEl>
                                          </p:spTgt>
                                        </p:tgtEl>
                                        <p:attrNameLst>
                                          <p:attrName>style.visibility</p:attrName>
                                        </p:attrNameLst>
                                      </p:cBhvr>
                                      <p:to>
                                        <p:strVal val="visible"/>
                                      </p:to>
                                    </p:set>
                                    <p:animEffect transition="in" filter="fade">
                                      <p:cBhvr>
                                        <p:cTn id="30" dur="2000"/>
                                        <p:tgtEl>
                                          <p:spTgt spid="3">
                                            <p:txEl>
                                              <p:pRg st="1" end="1"/>
                                            </p:txEl>
                                          </p:spTgt>
                                        </p:tgtEl>
                                      </p:cBhvr>
                                    </p:animEffect>
                                    <p:anim calcmode="lin" valueType="num">
                                      <p:cBhvr>
                                        <p:cTn id="31"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32"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0AD51E8-2660-42A2-8B3A-4634A5313B56}"/>
              </a:ext>
            </a:extLst>
          </p:cNvPr>
          <p:cNvSpPr>
            <a:spLocks noGrp="1"/>
          </p:cNvSpPr>
          <p:nvPr>
            <p:ph type="title"/>
          </p:nvPr>
        </p:nvSpPr>
        <p:spPr/>
        <p:txBody>
          <a:bodyPr/>
          <a:lstStyle/>
          <a:p>
            <a:r>
              <a:rPr lang="en-GB" dirty="0"/>
              <a:t>How Britain was effected by the industrial revolution</a:t>
            </a:r>
          </a:p>
        </p:txBody>
      </p:sp>
      <p:sp>
        <p:nvSpPr>
          <p:cNvPr id="4" name="Text Placeholder 3">
            <a:extLst>
              <a:ext uri="{FF2B5EF4-FFF2-40B4-BE49-F238E27FC236}">
                <a16:creationId xmlns:a16="http://schemas.microsoft.com/office/drawing/2014/main" xmlns="" id="{5CF49A55-62D9-4C64-AAF5-153EF0CAE34B}"/>
              </a:ext>
            </a:extLst>
          </p:cNvPr>
          <p:cNvSpPr>
            <a:spLocks noGrp="1"/>
          </p:cNvSpPr>
          <p:nvPr>
            <p:ph type="body" sz="half" idx="2"/>
          </p:nvPr>
        </p:nvSpPr>
        <p:spPr>
          <a:xfrm>
            <a:off x="917227" y="3042822"/>
            <a:ext cx="5934950" cy="3205578"/>
          </a:xfrm>
        </p:spPr>
        <p:txBody>
          <a:bodyPr>
            <a:noAutofit/>
          </a:bodyPr>
          <a:lstStyle/>
          <a:p>
            <a:pPr algn="l"/>
            <a:r>
              <a:rPr lang="en-GB" sz="2800" dirty="0"/>
              <a:t>Britain was unrecognisable after the revolution. The inventions made life so much easier and meant that products could be mass produced. There were many more jobs created too.</a:t>
            </a:r>
          </a:p>
        </p:txBody>
      </p:sp>
      <p:pic>
        <p:nvPicPr>
          <p:cNvPr id="9" name="Picture 8">
            <a:extLst>
              <a:ext uri="{FF2B5EF4-FFF2-40B4-BE49-F238E27FC236}">
                <a16:creationId xmlns:a16="http://schemas.microsoft.com/office/drawing/2014/main" xmlns="" id="{4C0204C3-970C-4BE5-8C21-0A352CAAF465}"/>
              </a:ext>
            </a:extLst>
          </p:cNvPr>
          <p:cNvPicPr>
            <a:picLocks noChangeAspect="1"/>
          </p:cNvPicPr>
          <p:nvPr/>
        </p:nvPicPr>
        <p:blipFill>
          <a:blip r:embed="rId2"/>
          <a:stretch>
            <a:fillRect/>
          </a:stretch>
        </p:blipFill>
        <p:spPr>
          <a:xfrm>
            <a:off x="7048500" y="1555442"/>
            <a:ext cx="4819650" cy="3626157"/>
          </a:xfrm>
          <a:prstGeom prst="rect">
            <a:avLst/>
          </a:prstGeom>
        </p:spPr>
      </p:pic>
    </p:spTree>
    <p:extLst>
      <p:ext uri="{BB962C8B-B14F-4D97-AF65-F5344CB8AC3E}">
        <p14:creationId xmlns:p14="http://schemas.microsoft.com/office/powerpoint/2010/main" val="63222707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 calcmode="lin" valueType="num">
                                      <p:cBhvr additive="base">
                                        <p:cTn id="12"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672D914-E536-4BDB-A0E9-B85C6AFFCD36}"/>
              </a:ext>
            </a:extLst>
          </p:cNvPr>
          <p:cNvSpPr>
            <a:spLocks noGrp="1"/>
          </p:cNvSpPr>
          <p:nvPr>
            <p:ph type="title"/>
          </p:nvPr>
        </p:nvSpPr>
        <p:spPr/>
        <p:txBody>
          <a:bodyPr/>
          <a:lstStyle/>
          <a:p>
            <a:r>
              <a:rPr lang="en-GB" dirty="0"/>
              <a:t>Was the industrial revolution a good thing fir Britain?</a:t>
            </a:r>
          </a:p>
        </p:txBody>
      </p:sp>
      <p:sp>
        <p:nvSpPr>
          <p:cNvPr id="3" name="Text Placeholder 2">
            <a:extLst>
              <a:ext uri="{FF2B5EF4-FFF2-40B4-BE49-F238E27FC236}">
                <a16:creationId xmlns:a16="http://schemas.microsoft.com/office/drawing/2014/main" xmlns="" id="{A552F4D4-4D85-47E9-99A7-917C60AC7852}"/>
              </a:ext>
            </a:extLst>
          </p:cNvPr>
          <p:cNvSpPr>
            <a:spLocks noGrp="1"/>
          </p:cNvSpPr>
          <p:nvPr>
            <p:ph type="body" idx="1"/>
          </p:nvPr>
        </p:nvSpPr>
        <p:spPr>
          <a:xfrm>
            <a:off x="950692" y="2011741"/>
            <a:ext cx="4839306" cy="823912"/>
          </a:xfrm>
        </p:spPr>
        <p:txBody>
          <a:bodyPr/>
          <a:lstStyle/>
          <a:p>
            <a:r>
              <a:rPr lang="en-GB" dirty="0"/>
              <a:t>Positives </a:t>
            </a:r>
          </a:p>
        </p:txBody>
      </p:sp>
      <p:sp>
        <p:nvSpPr>
          <p:cNvPr id="4" name="Content Placeholder 3">
            <a:extLst>
              <a:ext uri="{FF2B5EF4-FFF2-40B4-BE49-F238E27FC236}">
                <a16:creationId xmlns:a16="http://schemas.microsoft.com/office/drawing/2014/main" xmlns="" id="{BC6775CA-5D5D-457B-A14E-9BEAEBACFF08}"/>
              </a:ext>
            </a:extLst>
          </p:cNvPr>
          <p:cNvSpPr>
            <a:spLocks noGrp="1"/>
          </p:cNvSpPr>
          <p:nvPr>
            <p:ph sz="half" idx="2"/>
          </p:nvPr>
        </p:nvSpPr>
        <p:spPr>
          <a:xfrm>
            <a:off x="913795" y="2912232"/>
            <a:ext cx="4839305" cy="2878968"/>
          </a:xfrm>
        </p:spPr>
        <p:txBody>
          <a:bodyPr/>
          <a:lstStyle/>
          <a:p>
            <a:r>
              <a:rPr lang="en-GB" dirty="0"/>
              <a:t>There were more jobs</a:t>
            </a:r>
          </a:p>
          <a:p>
            <a:r>
              <a:rPr lang="en-GB" dirty="0"/>
              <a:t>More houses</a:t>
            </a:r>
          </a:p>
          <a:p>
            <a:r>
              <a:rPr lang="en-GB" dirty="0"/>
              <a:t>Better transport</a:t>
            </a:r>
          </a:p>
        </p:txBody>
      </p:sp>
      <p:sp>
        <p:nvSpPr>
          <p:cNvPr id="5" name="Text Placeholder 4">
            <a:extLst>
              <a:ext uri="{FF2B5EF4-FFF2-40B4-BE49-F238E27FC236}">
                <a16:creationId xmlns:a16="http://schemas.microsoft.com/office/drawing/2014/main" xmlns="" id="{08BDE2F9-762D-4480-A03C-78B8BDBF8FE1}"/>
              </a:ext>
            </a:extLst>
          </p:cNvPr>
          <p:cNvSpPr>
            <a:spLocks noGrp="1"/>
          </p:cNvSpPr>
          <p:nvPr>
            <p:ph type="body" sz="quarter" idx="3"/>
          </p:nvPr>
        </p:nvSpPr>
        <p:spPr/>
        <p:txBody>
          <a:bodyPr/>
          <a:lstStyle/>
          <a:p>
            <a:r>
              <a:rPr lang="en-GB" dirty="0"/>
              <a:t>Negatives? </a:t>
            </a:r>
          </a:p>
        </p:txBody>
      </p:sp>
      <p:sp>
        <p:nvSpPr>
          <p:cNvPr id="6" name="Content Placeholder 5">
            <a:extLst>
              <a:ext uri="{FF2B5EF4-FFF2-40B4-BE49-F238E27FC236}">
                <a16:creationId xmlns:a16="http://schemas.microsoft.com/office/drawing/2014/main" xmlns="" id="{E89D3C62-6A8C-46DD-BFFD-D5C985FFE447}"/>
              </a:ext>
            </a:extLst>
          </p:cNvPr>
          <p:cNvSpPr>
            <a:spLocks noGrp="1"/>
          </p:cNvSpPr>
          <p:nvPr>
            <p:ph sz="quarter" idx="4"/>
          </p:nvPr>
        </p:nvSpPr>
        <p:spPr>
          <a:xfrm>
            <a:off x="6402003" y="2912232"/>
            <a:ext cx="4865554" cy="2878968"/>
          </a:xfrm>
        </p:spPr>
        <p:txBody>
          <a:bodyPr/>
          <a:lstStyle/>
          <a:p>
            <a:r>
              <a:rPr lang="en-GB" dirty="0"/>
              <a:t>Children had to work </a:t>
            </a:r>
          </a:p>
          <a:p>
            <a:r>
              <a:rPr lang="en-GB" dirty="0"/>
              <a:t>Long work hours</a:t>
            </a:r>
          </a:p>
          <a:p>
            <a:r>
              <a:rPr lang="en-GB" dirty="0"/>
              <a:t>Low pay </a:t>
            </a:r>
          </a:p>
          <a:p>
            <a:r>
              <a:rPr lang="en-GB" dirty="0"/>
              <a:t>Dangerous working conditions</a:t>
            </a:r>
          </a:p>
        </p:txBody>
      </p:sp>
    </p:spTree>
    <p:extLst>
      <p:ext uri="{BB962C8B-B14F-4D97-AF65-F5344CB8AC3E}">
        <p14:creationId xmlns:p14="http://schemas.microsoft.com/office/powerpoint/2010/main" val="2027596280"/>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5">
                                            <p:txEl>
                                              <p:pRg st="0" end="0"/>
                                            </p:txEl>
                                          </p:spTgt>
                                        </p:tgtEl>
                                        <p:attrNameLst>
                                          <p:attrName>style.visibility</p:attrName>
                                        </p:attrNameLst>
                                      </p:cBhvr>
                                      <p:to>
                                        <p:strVal val="visible"/>
                                      </p:to>
                                    </p:set>
                                    <p:animEffect transition="in" filter="randombar(horizontal)">
                                      <p:cBhvr>
                                        <p:cTn id="20" dur="500"/>
                                        <p:tgtEl>
                                          <p:spTgt spid="5">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4">
                                            <p:txEl>
                                              <p:pRg st="0" end="0"/>
                                            </p:txEl>
                                          </p:spTgt>
                                        </p:tgtEl>
                                        <p:attrNameLst>
                                          <p:attrName>style.visibility</p:attrName>
                                        </p:attrNameLst>
                                      </p:cBhvr>
                                      <p:to>
                                        <p:strVal val="visible"/>
                                      </p:to>
                                    </p:set>
                                    <p:animEffect transition="in" filter="wipe(down)">
                                      <p:cBhvr>
                                        <p:cTn id="25" dur="500"/>
                                        <p:tgtEl>
                                          <p:spTgt spid="4">
                                            <p:txEl>
                                              <p:pRg st="0" end="0"/>
                                            </p:txEl>
                                          </p:spTgt>
                                        </p:tgtEl>
                                      </p:cBhvr>
                                    </p:animEffect>
                                  </p:childTnLst>
                                </p:cTn>
                              </p:par>
                              <p:par>
                                <p:cTn id="26" presetID="22" presetClass="entr" presetSubtype="4" fill="hold" nodeType="withEffect">
                                  <p:stCondLst>
                                    <p:cond delay="0"/>
                                  </p:stCondLst>
                                  <p:childTnLst>
                                    <p:set>
                                      <p:cBhvr>
                                        <p:cTn id="27" dur="1" fill="hold">
                                          <p:stCondLst>
                                            <p:cond delay="0"/>
                                          </p:stCondLst>
                                        </p:cTn>
                                        <p:tgtEl>
                                          <p:spTgt spid="4">
                                            <p:txEl>
                                              <p:pRg st="1" end="1"/>
                                            </p:txEl>
                                          </p:spTgt>
                                        </p:tgtEl>
                                        <p:attrNameLst>
                                          <p:attrName>style.visibility</p:attrName>
                                        </p:attrNameLst>
                                      </p:cBhvr>
                                      <p:to>
                                        <p:strVal val="visible"/>
                                      </p:to>
                                    </p:set>
                                    <p:animEffect transition="in" filter="wipe(down)">
                                      <p:cBhvr>
                                        <p:cTn id="28" dur="500"/>
                                        <p:tgtEl>
                                          <p:spTgt spid="4">
                                            <p:txEl>
                                              <p:pRg st="1" end="1"/>
                                            </p:txEl>
                                          </p:spTgt>
                                        </p:tgtEl>
                                      </p:cBhvr>
                                    </p:animEffect>
                                  </p:childTnLst>
                                </p:cTn>
                              </p:par>
                              <p:par>
                                <p:cTn id="29" presetID="22" presetClass="entr" presetSubtype="4" fill="hold" nodeType="withEffect">
                                  <p:stCondLst>
                                    <p:cond delay="0"/>
                                  </p:stCondLst>
                                  <p:childTnLst>
                                    <p:set>
                                      <p:cBhvr>
                                        <p:cTn id="30" dur="1" fill="hold">
                                          <p:stCondLst>
                                            <p:cond delay="0"/>
                                          </p:stCondLst>
                                        </p:cTn>
                                        <p:tgtEl>
                                          <p:spTgt spid="4">
                                            <p:txEl>
                                              <p:pRg st="2" end="2"/>
                                            </p:txEl>
                                          </p:spTgt>
                                        </p:tgtEl>
                                        <p:attrNameLst>
                                          <p:attrName>style.visibility</p:attrName>
                                        </p:attrNameLst>
                                      </p:cBhvr>
                                      <p:to>
                                        <p:strVal val="visible"/>
                                      </p:to>
                                    </p:set>
                                    <p:animEffect transition="in" filter="wipe(down)">
                                      <p:cBhvr>
                                        <p:cTn id="31" dur="500"/>
                                        <p:tgtEl>
                                          <p:spTgt spid="4">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1" presetClass="entr" presetSubtype="1" fill="hold" nodeType="clickEffect">
                                  <p:stCondLst>
                                    <p:cond delay="0"/>
                                  </p:stCondLst>
                                  <p:childTnLst>
                                    <p:set>
                                      <p:cBhvr>
                                        <p:cTn id="35" dur="1" fill="hold">
                                          <p:stCondLst>
                                            <p:cond delay="0"/>
                                          </p:stCondLst>
                                        </p:cTn>
                                        <p:tgtEl>
                                          <p:spTgt spid="6">
                                            <p:txEl>
                                              <p:pRg st="0" end="0"/>
                                            </p:txEl>
                                          </p:spTgt>
                                        </p:tgtEl>
                                        <p:attrNameLst>
                                          <p:attrName>style.visibility</p:attrName>
                                        </p:attrNameLst>
                                      </p:cBhvr>
                                      <p:to>
                                        <p:strVal val="visible"/>
                                      </p:to>
                                    </p:set>
                                    <p:animEffect transition="in" filter="wheel(1)">
                                      <p:cBhvr>
                                        <p:cTn id="36" dur="2000"/>
                                        <p:tgtEl>
                                          <p:spTgt spid="6">
                                            <p:txEl>
                                              <p:pRg st="0" end="0"/>
                                            </p:txEl>
                                          </p:spTgt>
                                        </p:tgtEl>
                                      </p:cBhvr>
                                    </p:animEffect>
                                  </p:childTnLst>
                                </p:cTn>
                              </p:par>
                              <p:par>
                                <p:cTn id="37" presetID="21" presetClass="entr" presetSubtype="1" fill="hold" nodeType="withEffect">
                                  <p:stCondLst>
                                    <p:cond delay="0"/>
                                  </p:stCondLst>
                                  <p:childTnLst>
                                    <p:set>
                                      <p:cBhvr>
                                        <p:cTn id="38" dur="1" fill="hold">
                                          <p:stCondLst>
                                            <p:cond delay="0"/>
                                          </p:stCondLst>
                                        </p:cTn>
                                        <p:tgtEl>
                                          <p:spTgt spid="6">
                                            <p:txEl>
                                              <p:pRg st="1" end="1"/>
                                            </p:txEl>
                                          </p:spTgt>
                                        </p:tgtEl>
                                        <p:attrNameLst>
                                          <p:attrName>style.visibility</p:attrName>
                                        </p:attrNameLst>
                                      </p:cBhvr>
                                      <p:to>
                                        <p:strVal val="visible"/>
                                      </p:to>
                                    </p:set>
                                    <p:animEffect transition="in" filter="wheel(1)">
                                      <p:cBhvr>
                                        <p:cTn id="39" dur="2000"/>
                                        <p:tgtEl>
                                          <p:spTgt spid="6">
                                            <p:txEl>
                                              <p:pRg st="1" end="1"/>
                                            </p:txEl>
                                          </p:spTgt>
                                        </p:tgtEl>
                                      </p:cBhvr>
                                    </p:animEffect>
                                  </p:childTnLst>
                                </p:cTn>
                              </p:par>
                              <p:par>
                                <p:cTn id="40" presetID="21" presetClass="entr" presetSubtype="1" fill="hold" nodeType="withEffect">
                                  <p:stCondLst>
                                    <p:cond delay="0"/>
                                  </p:stCondLst>
                                  <p:childTnLst>
                                    <p:set>
                                      <p:cBhvr>
                                        <p:cTn id="41" dur="1" fill="hold">
                                          <p:stCondLst>
                                            <p:cond delay="0"/>
                                          </p:stCondLst>
                                        </p:cTn>
                                        <p:tgtEl>
                                          <p:spTgt spid="6">
                                            <p:txEl>
                                              <p:pRg st="2" end="2"/>
                                            </p:txEl>
                                          </p:spTgt>
                                        </p:tgtEl>
                                        <p:attrNameLst>
                                          <p:attrName>style.visibility</p:attrName>
                                        </p:attrNameLst>
                                      </p:cBhvr>
                                      <p:to>
                                        <p:strVal val="visible"/>
                                      </p:to>
                                    </p:set>
                                    <p:animEffect transition="in" filter="wheel(1)">
                                      <p:cBhvr>
                                        <p:cTn id="42" dur="2000"/>
                                        <p:tgtEl>
                                          <p:spTgt spid="6">
                                            <p:txEl>
                                              <p:pRg st="2" end="2"/>
                                            </p:txEl>
                                          </p:spTgt>
                                        </p:tgtEl>
                                      </p:cBhvr>
                                    </p:animEffect>
                                  </p:childTnLst>
                                </p:cTn>
                              </p:par>
                              <p:par>
                                <p:cTn id="43" presetID="21" presetClass="entr" presetSubtype="1" fill="hold" nodeType="withEffect">
                                  <p:stCondLst>
                                    <p:cond delay="0"/>
                                  </p:stCondLst>
                                  <p:childTnLst>
                                    <p:set>
                                      <p:cBhvr>
                                        <p:cTn id="44" dur="1" fill="hold">
                                          <p:stCondLst>
                                            <p:cond delay="0"/>
                                          </p:stCondLst>
                                        </p:cTn>
                                        <p:tgtEl>
                                          <p:spTgt spid="6">
                                            <p:txEl>
                                              <p:pRg st="3" end="3"/>
                                            </p:txEl>
                                          </p:spTgt>
                                        </p:tgtEl>
                                        <p:attrNameLst>
                                          <p:attrName>style.visibility</p:attrName>
                                        </p:attrNameLst>
                                      </p:cBhvr>
                                      <p:to>
                                        <p:strVal val="visible"/>
                                      </p:to>
                                    </p:set>
                                    <p:animEffect transition="in" filter="wheel(1)">
                                      <p:cBhvr>
                                        <p:cTn id="45" dur="20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7C2B550-B4A3-43F8-9715-89699024A64A}"/>
              </a:ext>
            </a:extLst>
          </p:cNvPr>
          <p:cNvSpPr>
            <a:spLocks noGrp="1"/>
          </p:cNvSpPr>
          <p:nvPr>
            <p:ph type="ctrTitle"/>
          </p:nvPr>
        </p:nvSpPr>
        <p:spPr/>
        <p:txBody>
          <a:bodyPr/>
          <a:lstStyle/>
          <a:p>
            <a:r>
              <a:rPr lang="en-GB" dirty="0">
                <a:solidFill>
                  <a:srgbClr val="FF0000"/>
                </a:solidFill>
              </a:rPr>
              <a:t>T</a:t>
            </a:r>
            <a:r>
              <a:rPr lang="en-GB" dirty="0">
                <a:solidFill>
                  <a:schemeClr val="bg2"/>
                </a:solidFill>
              </a:rPr>
              <a:t>h</a:t>
            </a:r>
            <a:r>
              <a:rPr lang="en-GB" dirty="0">
                <a:solidFill>
                  <a:schemeClr val="accent4"/>
                </a:solidFill>
              </a:rPr>
              <a:t>e </a:t>
            </a:r>
            <a:r>
              <a:rPr lang="en-GB" dirty="0">
                <a:solidFill>
                  <a:schemeClr val="accent2">
                    <a:lumMod val="40000"/>
                    <a:lumOff val="60000"/>
                  </a:schemeClr>
                </a:solidFill>
              </a:rPr>
              <a:t>e</a:t>
            </a:r>
            <a:r>
              <a:rPr lang="en-GB" dirty="0">
                <a:solidFill>
                  <a:schemeClr val="bg1"/>
                </a:solidFill>
              </a:rPr>
              <a:t>n</a:t>
            </a:r>
            <a:r>
              <a:rPr lang="en-GB" dirty="0">
                <a:solidFill>
                  <a:srgbClr val="C00000"/>
                </a:solidFill>
              </a:rPr>
              <a:t>d</a:t>
            </a:r>
            <a:endParaRPr lang="en-GB" dirty="0">
              <a:solidFill>
                <a:srgbClr val="FF0000"/>
              </a:solidFill>
            </a:endParaRPr>
          </a:p>
        </p:txBody>
      </p:sp>
      <p:sp>
        <p:nvSpPr>
          <p:cNvPr id="3" name="Subtitle 2">
            <a:extLst>
              <a:ext uri="{FF2B5EF4-FFF2-40B4-BE49-F238E27FC236}">
                <a16:creationId xmlns:a16="http://schemas.microsoft.com/office/drawing/2014/main" xmlns="" id="{AFDC089F-0684-48A4-B307-733C4BCDEE0E}"/>
              </a:ext>
            </a:extLst>
          </p:cNvPr>
          <p:cNvSpPr>
            <a:spLocks noGrp="1"/>
          </p:cNvSpPr>
          <p:nvPr>
            <p:ph type="subTitle" idx="1"/>
          </p:nvPr>
        </p:nvSpPr>
        <p:spPr/>
        <p:txBody>
          <a:bodyPr/>
          <a:lstStyle/>
          <a:p>
            <a:r>
              <a:rPr lang="en-GB" dirty="0"/>
              <a:t>Now you know a bit about the industrial Revolution. </a:t>
            </a:r>
          </a:p>
        </p:txBody>
      </p:sp>
    </p:spTree>
    <p:extLst>
      <p:ext uri="{BB962C8B-B14F-4D97-AF65-F5344CB8AC3E}">
        <p14:creationId xmlns:p14="http://schemas.microsoft.com/office/powerpoint/2010/main" val="2105615576"/>
      </p:ext>
    </p:extLst>
  </p:cSld>
  <p:clrMapOvr>
    <a:masterClrMapping/>
  </p:clrMapOvr>
  <p:transition spd="med">
    <p:pull/>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TM04033921[[fn=Damask]]</Template>
  <TotalTime>183</TotalTime>
  <Words>404</Words>
  <Application>Microsoft Office PowerPoint</Application>
  <PresentationFormat>Widescreen</PresentationFormat>
  <Paragraphs>28</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Bookman Old Style</vt:lpstr>
      <vt:lpstr>Rockwell</vt:lpstr>
      <vt:lpstr>Damask</vt:lpstr>
      <vt:lpstr>The industrial Revolution</vt:lpstr>
      <vt:lpstr>What was the industrial Revolution? </vt:lpstr>
      <vt:lpstr>What was life like before the industrial revolution?</vt:lpstr>
      <vt:lpstr>What was life like for adults and children?</vt:lpstr>
      <vt:lpstr>How transport was effected?</vt:lpstr>
      <vt:lpstr>How Britain was effected by the industrial revolution</vt:lpstr>
      <vt:lpstr>Was the industrial revolution a good thing fir Britain?</vt:lpstr>
      <vt:lpstr>The end</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industrial Revolution</dc:title>
  <dc:creator>Henry Smith</dc:creator>
  <cp:lastModifiedBy>antonia harrison</cp:lastModifiedBy>
  <cp:revision>3</cp:revision>
  <dcterms:created xsi:type="dcterms:W3CDTF">2020-05-02T16:11:01Z</dcterms:created>
  <dcterms:modified xsi:type="dcterms:W3CDTF">2020-05-04T12:22:13Z</dcterms:modified>
</cp:coreProperties>
</file>