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428" r:id="rId2"/>
    <p:sldId id="429" r:id="rId3"/>
    <p:sldId id="430" r:id="rId4"/>
    <p:sldId id="488" r:id="rId5"/>
    <p:sldId id="463" r:id="rId6"/>
    <p:sldId id="464" r:id="rId7"/>
    <p:sldId id="453" r:id="rId8"/>
    <p:sldId id="489" r:id="rId9"/>
    <p:sldId id="490" r:id="rId10"/>
    <p:sldId id="491" r:id="rId11"/>
    <p:sldId id="492" r:id="rId12"/>
    <p:sldId id="439" r:id="rId13"/>
    <p:sldId id="440" r:id="rId14"/>
    <p:sldId id="441" r:id="rId15"/>
    <p:sldId id="442" r:id="rId16"/>
    <p:sldId id="445" r:id="rId17"/>
    <p:sldId id="478" r:id="rId18"/>
    <p:sldId id="494" r:id="rId19"/>
    <p:sldId id="493" r:id="rId20"/>
    <p:sldId id="379" r:id="rId21"/>
    <p:sldId id="495" r:id="rId22"/>
    <p:sldId id="496" r:id="rId23"/>
    <p:sldId id="354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80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4BA741-139B-4774-9DFD-E8951DDBD1E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2F0D904-5C43-4643-BA47-3CB99B518ED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0B854E-828A-40C7-9AAE-57D99BA096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FBB8A-FD03-4CCF-94C1-3CE9A9DB4B3E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8AC6B3-CECD-4D32-AA90-1828B0404B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049C8F-7192-4ADC-B180-8CEC9DD5D8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2747ED-82B0-43BF-91A6-8308D8ACFC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95563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6D53CB-A684-4FD1-806F-2D31CC512C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1889D5-C1AF-47D3-B981-D72AE5B346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0EA67E-EE9D-4EE6-B825-43B52D7397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FBB8A-FD03-4CCF-94C1-3CE9A9DB4B3E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B84E86-8E8E-47BB-935C-E677D10320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03CEAE-A350-4AD4-9A88-F6E8A337D0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2747ED-82B0-43BF-91A6-8308D8ACFC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8720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35C10A-3942-4B03-9E1F-A910D1E898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0ACAD65-6367-4421-837A-61E6A8D188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A45067-F107-4B35-A5E2-239FCEEF48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FBB8A-FD03-4CCF-94C1-3CE9A9DB4B3E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6AA753-671B-450B-B570-AB859B7A69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C50CDF-8674-4D45-9B8A-ED7B56A8ED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2747ED-82B0-43BF-91A6-8308D8ACFC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23160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602C5F-F3BA-4E91-B7C1-F5D64CF253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0EC1AD-C910-412E-A4EA-59306F620CE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2876647-B4CA-4B3B-A67D-920EA99DFB3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8098C8D-34F8-4A36-A740-A8CCAC1994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FBB8A-FD03-4CCF-94C1-3CE9A9DB4B3E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805607D-1994-45A5-A3FA-E983E689F6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DC7D142-0F52-4741-8CF6-CA7D7DB753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2747ED-82B0-43BF-91A6-8308D8ACFC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29743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39DD9D-7F1F-4C92-8BDA-4D4166ADB3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9E0BFC1-C96B-4364-94CE-19B1D04856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D11CE29-D9EA-4A49-92DC-753493EDA25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D8CE1A6-12F5-4D22-AB5E-F2A255B5FC5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D99E78F-C4D1-4C06-8E55-3D19C73CC49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0D9A661-4091-4965-92FA-E00F2D955A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FBB8A-FD03-4CCF-94C1-3CE9A9DB4B3E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10D291E-C388-4053-992D-0D6D8F7D82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FB037A4-2C44-4BBA-BD19-D251B84C70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2747ED-82B0-43BF-91A6-8308D8ACFC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03536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101A50-D334-42E4-8691-6FBA52D6E6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491CC6D-A453-4393-A167-E090899C79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FBB8A-FD03-4CCF-94C1-3CE9A9DB4B3E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4884738-5B2E-4690-B1E0-464DC74968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65502EE-D8B6-4C21-936A-BA8333395B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2747ED-82B0-43BF-91A6-8308D8ACFC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41490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BE03698-CDC4-42B9-9AF9-64BC8AB665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FBB8A-FD03-4CCF-94C1-3CE9A9DB4B3E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6613CEC-0BEC-4B81-966E-6262C00228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9C8256B-6DEC-4579-B566-14A9F916A1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2747ED-82B0-43BF-91A6-8308D8ACFC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39608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6A6AF3-DEED-43EE-B5EB-59CE98498B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A0329E-ACC1-43C3-8E42-F2EA4F345B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670547B-4914-479E-9B74-9EA021E1537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F3DD331-228E-4FD8-B886-2C671419BE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FBB8A-FD03-4CCF-94C1-3CE9A9DB4B3E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E1E9715-B36E-4E38-AFAD-54A492DC79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836F32D-BD27-4839-B467-E2C63D695B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2747ED-82B0-43BF-91A6-8308D8ACFC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8917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839304-5E21-4719-B87A-DEDDBC664E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E9E5DF7-5E49-4464-BC03-224F5B6045F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DCFCC4-BF94-4F74-A1E4-EB4C1989D1D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E052883-BEFB-4729-ABEA-020E9E79B9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FBB8A-FD03-4CCF-94C1-3CE9A9DB4B3E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D67C0BE-9411-4293-B891-3E2FF14E6B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6E86E79-FE0A-42FB-A062-386EA1C19A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2747ED-82B0-43BF-91A6-8308D8ACFC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38098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CA2D5B-F874-4E20-AAA6-6FAFA7D1A5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8FA2B3C-9FC4-47F4-9BB3-CD3028573DA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B2A4DF-3F15-435A-A059-25CD629022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FBB8A-FD03-4CCF-94C1-3CE9A9DB4B3E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4A67E4-E729-4BAB-80DA-C2520C39F4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9B1452-51BD-4DC7-A83A-1EBAD57429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2747ED-82B0-43BF-91A6-8308D8ACFC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16826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35308FD-7749-4D99-AA6F-35A4697831F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FB221EE-8D33-4D09-8275-1518EFE457C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095B3F-3620-4F26-B308-4B7839849F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FBB8A-FD03-4CCF-94C1-3CE9A9DB4B3E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B37B3B-656C-48BC-B248-80A37B1146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86FEC3-D463-4F47-A62F-F549B8EDA9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2747ED-82B0-43BF-91A6-8308D8ACFC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51320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95E283E-A607-4671-A10C-B36A251CD1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65BC5F-0541-40DD-8295-DBE45FCCE5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C11A30-5C8B-4179-A213-D258BA2EEC4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DFBB8A-FD03-4CCF-94C1-3CE9A9DB4B3E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97D24C-1325-444E-963F-67CBB46E9E2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350685-D38B-4BCE-BA3B-DF0245FB7A0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2747ED-82B0-43BF-91A6-8308D8ACFC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09543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calloped Frame Purple 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81704" y="-1116750"/>
            <a:ext cx="6828595" cy="914400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8433" y="2132442"/>
            <a:ext cx="8229600" cy="2010099"/>
          </a:xfrm>
        </p:spPr>
        <p:txBody>
          <a:bodyPr>
            <a:noAutofit/>
          </a:bodyPr>
          <a:lstStyle/>
          <a:p>
            <a:pPr algn="ctr"/>
            <a:r>
              <a:rPr lang="en-US" sz="8800" b="1" dirty="0">
                <a:latin typeface="Comic Sans MS"/>
                <a:cs typeface="Comic Sans MS"/>
              </a:rPr>
              <a:t>Day 4</a:t>
            </a:r>
            <a:br>
              <a:rPr lang="en-US" sz="8800" b="1" dirty="0">
                <a:latin typeface="Comic Sans MS"/>
                <a:cs typeface="Comic Sans MS"/>
              </a:rPr>
            </a:br>
            <a:r>
              <a:rPr lang="en-US" sz="8800" b="1" dirty="0" err="1">
                <a:latin typeface="Comic Sans MS"/>
                <a:cs typeface="Comic Sans MS"/>
              </a:rPr>
              <a:t>igh</a:t>
            </a:r>
            <a:endParaRPr lang="en-US" sz="8800" b="1" dirty="0">
              <a:latin typeface="Comic Sans MS"/>
              <a:cs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5282435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Scalloped Frame Purple 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81704" y="-1116750"/>
            <a:ext cx="6828595" cy="9144002"/>
          </a:xfrm>
          <a:prstGeom prst="rect">
            <a:avLst/>
          </a:prstGeom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1865009" y="780600"/>
            <a:ext cx="8313528" cy="1495946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8000" b="1" dirty="0">
                <a:solidFill>
                  <a:srgbClr val="000000"/>
                </a:solidFill>
                <a:latin typeface="Comic Sans MS"/>
                <a:cs typeface="Comic Sans MS"/>
              </a:rPr>
              <a:t>s a t p </a:t>
            </a:r>
            <a:r>
              <a:rPr lang="en-US" sz="8000" b="1" dirty="0" err="1">
                <a:solidFill>
                  <a:srgbClr val="000000"/>
                </a:solidFill>
                <a:latin typeface="Comic Sans MS"/>
                <a:cs typeface="Comic Sans MS"/>
              </a:rPr>
              <a:t>i</a:t>
            </a:r>
            <a:r>
              <a:rPr lang="en-US" sz="8000" b="1" dirty="0">
                <a:solidFill>
                  <a:srgbClr val="000000"/>
                </a:solidFill>
                <a:latin typeface="Comic Sans MS"/>
                <a:cs typeface="Comic Sans MS"/>
              </a:rPr>
              <a:t> n m d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1524000" y="1"/>
            <a:ext cx="1846144" cy="1528572"/>
            <a:chOff x="0" y="1"/>
            <a:chExt cx="1846144" cy="1528572"/>
          </a:xfrm>
        </p:grpSpPr>
        <p:sp>
          <p:nvSpPr>
            <p:cNvPr id="2" name="Diagonal Stripe 1"/>
            <p:cNvSpPr/>
            <p:nvPr/>
          </p:nvSpPr>
          <p:spPr>
            <a:xfrm>
              <a:off x="0" y="1"/>
              <a:ext cx="1846144" cy="1528572"/>
            </a:xfrm>
            <a:prstGeom prst="diagStripe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" name="TextBox 2"/>
            <p:cNvSpPr txBox="1"/>
            <p:nvPr/>
          </p:nvSpPr>
          <p:spPr>
            <a:xfrm rot="19295136">
              <a:off x="211880" y="292989"/>
              <a:ext cx="100484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dirty="0">
                  <a:latin typeface="Comic Sans MS"/>
                  <a:cs typeface="Comic Sans MS"/>
                </a:rPr>
                <a:t>revisit</a:t>
              </a:r>
            </a:p>
          </p:txBody>
        </p:sp>
      </p:grpSp>
      <p:sp>
        <p:nvSpPr>
          <p:cNvPr id="7" name="Title 1"/>
          <p:cNvSpPr txBox="1">
            <a:spLocks/>
          </p:cNvSpPr>
          <p:nvPr/>
        </p:nvSpPr>
        <p:spPr>
          <a:xfrm>
            <a:off x="1865009" y="2085955"/>
            <a:ext cx="8313528" cy="1519399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8000" b="1" dirty="0">
                <a:solidFill>
                  <a:srgbClr val="000000"/>
                </a:solidFill>
                <a:latin typeface="Comic Sans MS"/>
                <a:cs typeface="Comic Sans MS"/>
              </a:rPr>
              <a:t>g o c k e u r b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2179053" y="3404827"/>
            <a:ext cx="7854808" cy="1519399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8000" b="1" dirty="0">
                <a:solidFill>
                  <a:srgbClr val="000000"/>
                </a:solidFill>
                <a:latin typeface="Comic Sans MS"/>
                <a:cs typeface="Comic Sans MS"/>
              </a:rPr>
              <a:t>f l </a:t>
            </a:r>
            <a:r>
              <a:rPr lang="en-US" sz="8000" b="1" dirty="0" err="1">
                <a:solidFill>
                  <a:srgbClr val="000000"/>
                </a:solidFill>
                <a:latin typeface="Comic Sans MS"/>
                <a:cs typeface="Comic Sans MS"/>
              </a:rPr>
              <a:t>ff</a:t>
            </a:r>
            <a:r>
              <a:rPr lang="en-US" sz="8000" b="1" dirty="0">
                <a:solidFill>
                  <a:srgbClr val="000000"/>
                </a:solidFill>
                <a:latin typeface="Comic Sans MS"/>
                <a:cs typeface="Comic Sans MS"/>
              </a:rPr>
              <a:t> </a:t>
            </a:r>
            <a:r>
              <a:rPr lang="en-US" sz="8000" b="1" dirty="0" err="1">
                <a:solidFill>
                  <a:srgbClr val="000000"/>
                </a:solidFill>
                <a:latin typeface="Comic Sans MS"/>
                <a:cs typeface="Comic Sans MS"/>
              </a:rPr>
              <a:t>ll</a:t>
            </a:r>
            <a:r>
              <a:rPr lang="en-US" sz="8000" b="1" dirty="0">
                <a:solidFill>
                  <a:srgbClr val="000000"/>
                </a:solidFill>
                <a:latin typeface="Comic Sans MS"/>
                <a:cs typeface="Comic Sans MS"/>
              </a:rPr>
              <a:t> </a:t>
            </a:r>
            <a:r>
              <a:rPr lang="en-US" sz="8000" b="1" dirty="0" err="1">
                <a:solidFill>
                  <a:srgbClr val="000000"/>
                </a:solidFill>
                <a:latin typeface="Comic Sans MS"/>
                <a:cs typeface="Comic Sans MS"/>
              </a:rPr>
              <a:t>ss</a:t>
            </a:r>
            <a:r>
              <a:rPr lang="en-US" sz="8000" b="1" dirty="0">
                <a:solidFill>
                  <a:srgbClr val="000000"/>
                </a:solidFill>
                <a:latin typeface="Comic Sans MS"/>
                <a:cs typeface="Comic Sans MS"/>
              </a:rPr>
              <a:t> </a:t>
            </a:r>
            <a:r>
              <a:rPr lang="en-US" sz="8000" b="1" dirty="0" err="1">
                <a:solidFill>
                  <a:srgbClr val="000000"/>
                </a:solidFill>
                <a:latin typeface="Comic Sans MS"/>
                <a:cs typeface="Comic Sans MS"/>
              </a:rPr>
              <a:t>ck</a:t>
            </a:r>
            <a:endParaRPr lang="en-US" sz="8000" b="1" dirty="0">
              <a:solidFill>
                <a:srgbClr val="000000"/>
              </a:solidFill>
              <a:latin typeface="Comic Sans MS"/>
              <a:cs typeface="Comic Sans MS"/>
            </a:endParaRP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1872733" y="4536542"/>
            <a:ext cx="8313528" cy="1519399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8000" b="1" dirty="0">
                <a:solidFill>
                  <a:srgbClr val="000000"/>
                </a:solidFill>
                <a:latin typeface="Comic Sans MS"/>
                <a:cs typeface="Comic Sans MS"/>
              </a:rPr>
              <a:t>j v w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3728168" y="610485"/>
            <a:ext cx="551832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latin typeface="Comic Sans MS"/>
                <a:cs typeface="Comic Sans MS"/>
              </a:rPr>
              <a:t>Can you remember these sounds from Phase 2?</a:t>
            </a:r>
          </a:p>
        </p:txBody>
      </p:sp>
    </p:spTree>
    <p:extLst>
      <p:ext uri="{BB962C8B-B14F-4D97-AF65-F5344CB8AC3E}">
        <p14:creationId xmlns:p14="http://schemas.microsoft.com/office/powerpoint/2010/main" val="28158693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Scalloped Frame Purple 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81704" y="-1116750"/>
            <a:ext cx="6828595" cy="9144002"/>
          </a:xfrm>
          <a:prstGeom prst="rect">
            <a:avLst/>
          </a:prstGeom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1720333" y="1498253"/>
            <a:ext cx="4652512" cy="1495946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0000" b="1" dirty="0">
                <a:solidFill>
                  <a:srgbClr val="000000"/>
                </a:solidFill>
                <a:latin typeface="Comic Sans MS"/>
                <a:cs typeface="Comic Sans MS"/>
              </a:rPr>
              <a:t>the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1524000" y="1"/>
            <a:ext cx="1846144" cy="1528572"/>
            <a:chOff x="0" y="1"/>
            <a:chExt cx="1846144" cy="1528572"/>
          </a:xfrm>
        </p:grpSpPr>
        <p:sp>
          <p:nvSpPr>
            <p:cNvPr id="2" name="Diagonal Stripe 1"/>
            <p:cNvSpPr/>
            <p:nvPr/>
          </p:nvSpPr>
          <p:spPr>
            <a:xfrm>
              <a:off x="0" y="1"/>
              <a:ext cx="1846144" cy="1528572"/>
            </a:xfrm>
            <a:prstGeom prst="diagStripe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" name="TextBox 2"/>
            <p:cNvSpPr txBox="1"/>
            <p:nvPr/>
          </p:nvSpPr>
          <p:spPr>
            <a:xfrm rot="19295136">
              <a:off x="211880" y="292989"/>
              <a:ext cx="100484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dirty="0">
                  <a:latin typeface="Comic Sans MS"/>
                  <a:cs typeface="Comic Sans MS"/>
                </a:rPr>
                <a:t>revisit</a:t>
              </a:r>
            </a:p>
          </p:txBody>
        </p:sp>
      </p:grpSp>
      <p:sp>
        <p:nvSpPr>
          <p:cNvPr id="8" name="Rectangle 7"/>
          <p:cNvSpPr/>
          <p:nvPr/>
        </p:nvSpPr>
        <p:spPr>
          <a:xfrm>
            <a:off x="3728168" y="610486"/>
            <a:ext cx="601973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latin typeface="Comic Sans MS"/>
                <a:cs typeface="Comic Sans MS"/>
              </a:rPr>
              <a:t>Can you remember these tricky words?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6307916" y="3214791"/>
            <a:ext cx="3771983" cy="1519399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0000" b="1" dirty="0">
                <a:solidFill>
                  <a:srgbClr val="000000"/>
                </a:solidFill>
                <a:latin typeface="Comic Sans MS"/>
                <a:cs typeface="Comic Sans MS"/>
              </a:rPr>
              <a:t>to</a:t>
            </a: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1524000" y="3238243"/>
            <a:ext cx="4652512" cy="1495946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0000" b="1" dirty="0">
                <a:solidFill>
                  <a:srgbClr val="000000"/>
                </a:solidFill>
                <a:latin typeface="Comic Sans MS"/>
                <a:cs typeface="Comic Sans MS"/>
              </a:rPr>
              <a:t>I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3370144" y="4605849"/>
            <a:ext cx="4652512" cy="1495946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0000" b="1" dirty="0">
                <a:solidFill>
                  <a:srgbClr val="000000"/>
                </a:solidFill>
                <a:latin typeface="Comic Sans MS"/>
                <a:cs typeface="Comic Sans MS"/>
              </a:rPr>
              <a:t>go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5696400" y="1498253"/>
            <a:ext cx="4652512" cy="1495946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0000" b="1" dirty="0">
                <a:solidFill>
                  <a:srgbClr val="000000"/>
                </a:solidFill>
                <a:latin typeface="Comic Sans MS"/>
                <a:cs typeface="Comic Sans MS"/>
              </a:rPr>
              <a:t>no</a:t>
            </a:r>
          </a:p>
        </p:txBody>
      </p:sp>
    </p:spTree>
    <p:extLst>
      <p:ext uri="{BB962C8B-B14F-4D97-AF65-F5344CB8AC3E}">
        <p14:creationId xmlns:p14="http://schemas.microsoft.com/office/powerpoint/2010/main" val="29797028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Scalloped Frame Purple 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81703" y="-1157703"/>
            <a:ext cx="6828595" cy="9144002"/>
          </a:xfrm>
          <a:prstGeom prst="rect">
            <a:avLst/>
          </a:prstGeom>
        </p:spPr>
      </p:pic>
      <p:pic>
        <p:nvPicPr>
          <p:cNvPr id="7" name="Picture 6" descr="teach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7710" y="-91032"/>
            <a:ext cx="1956816" cy="1639824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648069" y="1854106"/>
            <a:ext cx="7299141" cy="3884579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1500" b="1" dirty="0" err="1">
                <a:solidFill>
                  <a:srgbClr val="FF0000"/>
                </a:solidFill>
                <a:latin typeface="Comic Sans MS"/>
                <a:cs typeface="Comic Sans MS"/>
              </a:rPr>
              <a:t>trigraph</a:t>
            </a:r>
            <a:endParaRPr lang="en-US" sz="11500" b="1" dirty="0">
              <a:solidFill>
                <a:srgbClr val="000000"/>
              </a:solidFill>
              <a:latin typeface="Comic Sans MS"/>
              <a:cs typeface="Comic Sans MS"/>
            </a:endParaRPr>
          </a:p>
          <a:p>
            <a:endParaRPr lang="en-US" sz="2000" b="1" dirty="0">
              <a:solidFill>
                <a:srgbClr val="000000"/>
              </a:solidFill>
              <a:latin typeface="Comic Sans MS"/>
              <a:cs typeface="Comic Sans MS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2458291" y="674340"/>
            <a:ext cx="7372133" cy="87445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2000" b="1" dirty="0">
                <a:solidFill>
                  <a:srgbClr val="000000"/>
                </a:solidFill>
                <a:latin typeface="Comic Sans MS"/>
                <a:cs typeface="Comic Sans MS"/>
              </a:rPr>
              <a:t>Todays sound is made up of three graphemes (letters), two consonants and one vowel. We call it a </a:t>
            </a:r>
            <a:r>
              <a:rPr lang="en-US" sz="2000" b="1" dirty="0" err="1">
                <a:solidFill>
                  <a:srgbClr val="000000"/>
                </a:solidFill>
                <a:latin typeface="Comic Sans MS"/>
                <a:cs typeface="Comic Sans MS"/>
              </a:rPr>
              <a:t>trigraph</a:t>
            </a:r>
            <a:r>
              <a:rPr lang="en-US" sz="2000" b="1" dirty="0">
                <a:solidFill>
                  <a:srgbClr val="000000"/>
                </a:solidFill>
                <a:latin typeface="Comic Sans MS"/>
                <a:cs typeface="Comic Sans MS"/>
              </a:rPr>
              <a:t>.</a:t>
            </a:r>
          </a:p>
          <a:p>
            <a:pPr algn="l"/>
            <a:endParaRPr lang="en-US" sz="1200" b="1" dirty="0">
              <a:solidFill>
                <a:srgbClr val="000000"/>
              </a:solidFill>
              <a:latin typeface="Comic Sans MS"/>
              <a:cs typeface="Comic Sans MS"/>
            </a:endParaRPr>
          </a:p>
        </p:txBody>
      </p:sp>
      <p:sp>
        <p:nvSpPr>
          <p:cNvPr id="10" name="Oval Callout 9"/>
          <p:cNvSpPr/>
          <p:nvPr/>
        </p:nvSpPr>
        <p:spPr>
          <a:xfrm>
            <a:off x="3065929" y="5159110"/>
            <a:ext cx="2837556" cy="1381356"/>
          </a:xfrm>
          <a:prstGeom prst="wedgeEllipseCallout">
            <a:avLst>
              <a:gd name="adj1" fmla="val -6714"/>
              <a:gd name="adj2" fmla="val -113588"/>
            </a:avLst>
          </a:prstGeom>
          <a:solidFill>
            <a:srgbClr val="FFFF00"/>
          </a:solidFill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  <a:latin typeface="Comic Sans MS"/>
                <a:cs typeface="Comic Sans MS"/>
              </a:rPr>
              <a:t>‘tri’ means three, think of ‘triangle’ and ‘tricycle’.</a:t>
            </a:r>
          </a:p>
        </p:txBody>
      </p:sp>
      <p:sp>
        <p:nvSpPr>
          <p:cNvPr id="11" name="Oval Callout 10"/>
          <p:cNvSpPr/>
          <p:nvPr/>
        </p:nvSpPr>
        <p:spPr>
          <a:xfrm>
            <a:off x="7357824" y="4568732"/>
            <a:ext cx="2713789" cy="1736946"/>
          </a:xfrm>
          <a:prstGeom prst="wedgeEllipseCallout">
            <a:avLst>
              <a:gd name="adj1" fmla="val -94675"/>
              <a:gd name="adj2" fmla="val -60575"/>
            </a:avLst>
          </a:prstGeom>
          <a:solidFill>
            <a:srgbClr val="FFFF00"/>
          </a:solidFill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  <a:latin typeface="Comic Sans MS"/>
                <a:cs typeface="Comic Sans MS"/>
              </a:rPr>
              <a:t>This is short for the word ‘grapheme’. This is the way we </a:t>
            </a:r>
            <a:r>
              <a:rPr lang="en-US" b="1" dirty="0">
                <a:solidFill>
                  <a:schemeClr val="tx1"/>
                </a:solidFill>
                <a:latin typeface="Comic Sans MS"/>
                <a:cs typeface="Comic Sans MS"/>
              </a:rPr>
              <a:t>write down</a:t>
            </a:r>
            <a:r>
              <a:rPr lang="en-US" dirty="0">
                <a:solidFill>
                  <a:schemeClr val="tx1"/>
                </a:solidFill>
                <a:latin typeface="Comic Sans MS"/>
                <a:cs typeface="Comic Sans MS"/>
              </a:rPr>
              <a:t> the sound.</a:t>
            </a:r>
          </a:p>
        </p:txBody>
      </p:sp>
    </p:spTree>
    <p:extLst>
      <p:ext uri="{BB962C8B-B14F-4D97-AF65-F5344CB8AC3E}">
        <p14:creationId xmlns:p14="http://schemas.microsoft.com/office/powerpoint/2010/main" val="5960960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Scalloped Frame Purple 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81703" y="-1157703"/>
            <a:ext cx="6828595" cy="9144002"/>
          </a:xfrm>
          <a:prstGeom prst="rect">
            <a:avLst/>
          </a:prstGeom>
        </p:spPr>
      </p:pic>
      <p:pic>
        <p:nvPicPr>
          <p:cNvPr id="7" name="Picture 6" descr="teach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7710" y="-91032"/>
            <a:ext cx="1956816" cy="1639824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3483069" y="1573247"/>
            <a:ext cx="5104489" cy="3172688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0000" b="1" dirty="0" err="1">
                <a:solidFill>
                  <a:srgbClr val="000000"/>
                </a:solidFill>
                <a:latin typeface="Comic Sans MS"/>
                <a:cs typeface="Comic Sans MS"/>
              </a:rPr>
              <a:t>igh</a:t>
            </a:r>
            <a:endParaRPr lang="en-US" sz="20000" b="1" dirty="0">
              <a:solidFill>
                <a:srgbClr val="000000"/>
              </a:solidFill>
              <a:latin typeface="Comic Sans MS"/>
              <a:cs typeface="Comic Sans M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927650" y="507657"/>
            <a:ext cx="227498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>
                <a:latin typeface="Comic Sans MS"/>
                <a:cs typeface="Comic Sans MS"/>
              </a:rPr>
              <a:t>Note: This grapheme is often used when the ‘</a:t>
            </a:r>
            <a:r>
              <a:rPr lang="en-US" sz="1400" dirty="0" err="1">
                <a:latin typeface="Comic Sans MS"/>
                <a:cs typeface="Comic Sans MS"/>
              </a:rPr>
              <a:t>igh</a:t>
            </a:r>
            <a:r>
              <a:rPr lang="en-US" sz="1400" dirty="0">
                <a:latin typeface="Comic Sans MS"/>
                <a:cs typeface="Comic Sans MS"/>
              </a:rPr>
              <a:t>’ sound is in the </a:t>
            </a:r>
            <a:r>
              <a:rPr lang="en-US" sz="1400" b="1" dirty="0">
                <a:latin typeface="Comic Sans MS"/>
                <a:cs typeface="Comic Sans MS"/>
              </a:rPr>
              <a:t>middle</a:t>
            </a:r>
            <a:r>
              <a:rPr lang="en-US" sz="1400" dirty="0">
                <a:latin typeface="Comic Sans MS"/>
                <a:cs typeface="Comic Sans MS"/>
              </a:rPr>
              <a:t> of a word.</a:t>
            </a:r>
          </a:p>
        </p:txBody>
      </p:sp>
    </p:spTree>
    <p:extLst>
      <p:ext uri="{BB962C8B-B14F-4D97-AF65-F5344CB8AC3E}">
        <p14:creationId xmlns:p14="http://schemas.microsoft.com/office/powerpoint/2010/main" val="8165578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 descr="Scalloped Frame Purple 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81704" y="-1116750"/>
            <a:ext cx="6828595" cy="9144002"/>
          </a:xfrm>
          <a:prstGeom prst="rect">
            <a:avLst/>
          </a:prstGeom>
        </p:spPr>
      </p:pic>
      <p:pic>
        <p:nvPicPr>
          <p:cNvPr id="11" name="Picture 10" descr="teach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7710" y="-91032"/>
            <a:ext cx="1956816" cy="163982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2576495" y="4561269"/>
            <a:ext cx="9961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dirty="0">
                <a:latin typeface="Comic Sans MS"/>
                <a:cs typeface="Comic Sans MS"/>
              </a:rPr>
              <a:t>flight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064720" y="5441664"/>
            <a:ext cx="12852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Comic Sans MS"/>
                <a:cs typeface="Comic Sans MS"/>
              </a:rPr>
              <a:t>light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576494" y="3648409"/>
            <a:ext cx="12852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Comic Sans MS"/>
                <a:cs typeface="Comic Sans MS"/>
              </a:rPr>
              <a:t>night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9382790" y="1680824"/>
            <a:ext cx="12852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Comic Sans MS"/>
                <a:cs typeface="Comic Sans MS"/>
              </a:rPr>
              <a:t>fright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5058060" y="1863838"/>
            <a:ext cx="14120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Comic Sans MS"/>
                <a:cs typeface="Comic Sans MS"/>
              </a:rPr>
              <a:t>sight</a:t>
            </a:r>
          </a:p>
        </p:txBody>
      </p:sp>
      <p:sp>
        <p:nvSpPr>
          <p:cNvPr id="20" name="Title 1"/>
          <p:cNvSpPr txBox="1">
            <a:spLocks/>
          </p:cNvSpPr>
          <p:nvPr/>
        </p:nvSpPr>
        <p:spPr>
          <a:xfrm>
            <a:off x="3483069" y="1573247"/>
            <a:ext cx="5104489" cy="3172688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0000" b="1" dirty="0" err="1">
                <a:solidFill>
                  <a:srgbClr val="000000"/>
                </a:solidFill>
                <a:latin typeface="Comic Sans MS"/>
                <a:cs typeface="Comic Sans MS"/>
              </a:rPr>
              <a:t>igh</a:t>
            </a:r>
            <a:endParaRPr lang="en-US" sz="20000" b="1" dirty="0">
              <a:solidFill>
                <a:srgbClr val="000000"/>
              </a:solidFill>
              <a:latin typeface="Comic Sans MS"/>
              <a:cs typeface="Comic Sans MS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45886" y="554772"/>
            <a:ext cx="3718835" cy="149373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64721" y="3292105"/>
            <a:ext cx="1840307" cy="290766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2065" y="3570495"/>
            <a:ext cx="4562006" cy="352605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51789" y="673811"/>
            <a:ext cx="2107007" cy="297459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314591" y="207706"/>
            <a:ext cx="2663943" cy="2731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4567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Scalloped Frame Purple 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81704" y="-1116750"/>
            <a:ext cx="6828595" cy="9144002"/>
          </a:xfrm>
          <a:prstGeom prst="rect">
            <a:avLst/>
          </a:prstGeom>
        </p:spPr>
      </p:pic>
      <p:pic>
        <p:nvPicPr>
          <p:cNvPr id="15" name="Picture 14" descr="practise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3289" y="-90706"/>
            <a:ext cx="1956816" cy="163982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046191" y="594925"/>
            <a:ext cx="64088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Comic Sans MS"/>
                <a:cs typeface="Comic Sans MS"/>
              </a:rPr>
              <a:t>Try and spell out this word (either orally, on whiteboards, with letter fans or magnetic letters)</a:t>
            </a:r>
          </a:p>
        </p:txBody>
      </p:sp>
      <p:sp>
        <p:nvSpPr>
          <p:cNvPr id="9" name="Oval 8"/>
          <p:cNvSpPr/>
          <p:nvPr/>
        </p:nvSpPr>
        <p:spPr>
          <a:xfrm>
            <a:off x="4935686" y="5441573"/>
            <a:ext cx="547861" cy="498085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6015773" y="5441573"/>
            <a:ext cx="547861" cy="498085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/>
          <p:cNvSpPr/>
          <p:nvPr/>
        </p:nvSpPr>
        <p:spPr>
          <a:xfrm>
            <a:off x="7030505" y="5441573"/>
            <a:ext cx="547861" cy="498085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5275760" y="4881227"/>
            <a:ext cx="2014563" cy="1469348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9700" b="1" dirty="0" err="1">
                <a:solidFill>
                  <a:srgbClr val="000000"/>
                </a:solidFill>
                <a:latin typeface="Comic Sans MS"/>
                <a:cs typeface="Comic Sans MS"/>
              </a:rPr>
              <a:t>igh</a:t>
            </a:r>
            <a:endParaRPr lang="en-US" sz="9700" b="1" dirty="0">
              <a:solidFill>
                <a:srgbClr val="000000"/>
              </a:solidFill>
              <a:latin typeface="Comic Sans MS"/>
              <a:cs typeface="Comic Sans MS"/>
            </a:endParaRPr>
          </a:p>
        </p:txBody>
      </p:sp>
      <p:sp>
        <p:nvSpPr>
          <p:cNvPr id="14" name="Title 1"/>
          <p:cNvSpPr txBox="1">
            <a:spLocks/>
          </p:cNvSpPr>
          <p:nvPr/>
        </p:nvSpPr>
        <p:spPr>
          <a:xfrm>
            <a:off x="6651367" y="4914303"/>
            <a:ext cx="1480452" cy="1469348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9700" b="1" dirty="0">
                <a:solidFill>
                  <a:srgbClr val="000000"/>
                </a:solidFill>
                <a:latin typeface="Comic Sans MS"/>
                <a:cs typeface="Comic Sans MS"/>
              </a:rPr>
              <a:t>t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4374107" y="4881227"/>
            <a:ext cx="1480452" cy="1469348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9700" b="1" dirty="0">
                <a:solidFill>
                  <a:srgbClr val="000000"/>
                </a:solidFill>
                <a:latin typeface="Comic Sans MS"/>
                <a:cs typeface="Comic Sans MS"/>
              </a:rPr>
              <a:t>l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74108" y="1438001"/>
            <a:ext cx="2434472" cy="3846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36976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12" grpId="0" animBg="1"/>
      <p:bldP spid="13" grpId="0"/>
      <p:bldP spid="14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Scalloped Frame Purple 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81704" y="-1116750"/>
            <a:ext cx="6828595" cy="9144002"/>
          </a:xfrm>
          <a:prstGeom prst="rect">
            <a:avLst/>
          </a:prstGeom>
        </p:spPr>
      </p:pic>
      <p:pic>
        <p:nvPicPr>
          <p:cNvPr id="15" name="Picture 14" descr="practise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3289" y="-90706"/>
            <a:ext cx="1956816" cy="163982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046191" y="594925"/>
            <a:ext cx="64088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Comic Sans MS"/>
                <a:cs typeface="Comic Sans MS"/>
              </a:rPr>
              <a:t>Try and spell out this word (either orally, on whiteboards, with letter fans or magnetic letters)</a:t>
            </a:r>
          </a:p>
        </p:txBody>
      </p:sp>
      <p:sp>
        <p:nvSpPr>
          <p:cNvPr id="9" name="Oval 8"/>
          <p:cNvSpPr/>
          <p:nvPr/>
        </p:nvSpPr>
        <p:spPr>
          <a:xfrm>
            <a:off x="4935686" y="5441573"/>
            <a:ext cx="547861" cy="498085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6015773" y="5441573"/>
            <a:ext cx="547861" cy="498085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/>
          <p:cNvSpPr/>
          <p:nvPr/>
        </p:nvSpPr>
        <p:spPr>
          <a:xfrm>
            <a:off x="7030505" y="5441573"/>
            <a:ext cx="547861" cy="498085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5275760" y="4881227"/>
            <a:ext cx="2014563" cy="1469348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9700" b="1" dirty="0" err="1">
                <a:solidFill>
                  <a:srgbClr val="000000"/>
                </a:solidFill>
                <a:latin typeface="Comic Sans MS"/>
                <a:cs typeface="Comic Sans MS"/>
              </a:rPr>
              <a:t>igh</a:t>
            </a:r>
            <a:endParaRPr lang="en-US" sz="9700" b="1" dirty="0">
              <a:solidFill>
                <a:srgbClr val="000000"/>
              </a:solidFill>
              <a:latin typeface="Comic Sans MS"/>
              <a:cs typeface="Comic Sans MS"/>
            </a:endParaRPr>
          </a:p>
        </p:txBody>
      </p:sp>
      <p:sp>
        <p:nvSpPr>
          <p:cNvPr id="14" name="Title 1"/>
          <p:cNvSpPr txBox="1">
            <a:spLocks/>
          </p:cNvSpPr>
          <p:nvPr/>
        </p:nvSpPr>
        <p:spPr>
          <a:xfrm>
            <a:off x="6651367" y="4914303"/>
            <a:ext cx="1480452" cy="1469348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9700" b="1" dirty="0">
                <a:solidFill>
                  <a:srgbClr val="000000"/>
                </a:solidFill>
                <a:latin typeface="Comic Sans MS"/>
                <a:cs typeface="Comic Sans MS"/>
              </a:rPr>
              <a:t>t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4374107" y="4881227"/>
            <a:ext cx="1480452" cy="1469348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9700" b="1" dirty="0">
                <a:solidFill>
                  <a:srgbClr val="000000"/>
                </a:solidFill>
                <a:latin typeface="Comic Sans MS"/>
                <a:cs typeface="Comic Sans MS"/>
              </a:rPr>
              <a:t>r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26841" y="1417121"/>
            <a:ext cx="3704979" cy="37049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97601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12" grpId="0" animBg="1"/>
      <p:bldP spid="13" grpId="0"/>
      <p:bldP spid="14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Scalloped Frame Purple 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81704" y="-1116750"/>
            <a:ext cx="6828595" cy="9144002"/>
          </a:xfrm>
          <a:prstGeom prst="rect">
            <a:avLst/>
          </a:prstGeom>
        </p:spPr>
      </p:pic>
      <p:pic>
        <p:nvPicPr>
          <p:cNvPr id="15" name="Picture 14" descr="practise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3289" y="-90706"/>
            <a:ext cx="1956816" cy="163982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046191" y="594925"/>
            <a:ext cx="64088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Comic Sans MS"/>
                <a:cs typeface="Comic Sans MS"/>
              </a:rPr>
              <a:t>Try and spell out this word (either orally, on whiteboards, with letter fans or magnetic letters)</a:t>
            </a:r>
          </a:p>
        </p:txBody>
      </p:sp>
      <p:sp>
        <p:nvSpPr>
          <p:cNvPr id="9" name="Oval 8"/>
          <p:cNvSpPr/>
          <p:nvPr/>
        </p:nvSpPr>
        <p:spPr>
          <a:xfrm>
            <a:off x="4935686" y="5441573"/>
            <a:ext cx="547861" cy="498085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6015773" y="5441573"/>
            <a:ext cx="547861" cy="498085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/>
          <p:cNvSpPr/>
          <p:nvPr/>
        </p:nvSpPr>
        <p:spPr>
          <a:xfrm>
            <a:off x="7030505" y="5441573"/>
            <a:ext cx="547861" cy="498085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5275760" y="4881227"/>
            <a:ext cx="2014563" cy="1469348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9700" b="1" dirty="0" err="1">
                <a:solidFill>
                  <a:srgbClr val="000000"/>
                </a:solidFill>
                <a:latin typeface="Comic Sans MS"/>
                <a:cs typeface="Comic Sans MS"/>
              </a:rPr>
              <a:t>igh</a:t>
            </a:r>
            <a:endParaRPr lang="en-US" sz="9700" b="1" dirty="0">
              <a:solidFill>
                <a:srgbClr val="000000"/>
              </a:solidFill>
              <a:latin typeface="Comic Sans MS"/>
              <a:cs typeface="Comic Sans MS"/>
            </a:endParaRPr>
          </a:p>
        </p:txBody>
      </p:sp>
      <p:sp>
        <p:nvSpPr>
          <p:cNvPr id="14" name="Title 1"/>
          <p:cNvSpPr txBox="1">
            <a:spLocks/>
          </p:cNvSpPr>
          <p:nvPr/>
        </p:nvSpPr>
        <p:spPr>
          <a:xfrm>
            <a:off x="6651367" y="4914303"/>
            <a:ext cx="1480452" cy="1469348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9700" b="1" dirty="0">
                <a:solidFill>
                  <a:srgbClr val="000000"/>
                </a:solidFill>
                <a:latin typeface="Comic Sans MS"/>
                <a:cs typeface="Comic Sans MS"/>
              </a:rPr>
              <a:t>t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4374107" y="4881227"/>
            <a:ext cx="1480452" cy="1469348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9700" b="1" dirty="0">
                <a:solidFill>
                  <a:srgbClr val="000000"/>
                </a:solidFill>
                <a:latin typeface="Comic Sans MS"/>
                <a:cs typeface="Comic Sans MS"/>
              </a:rPr>
              <a:t>f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75794" y="945002"/>
            <a:ext cx="2615505" cy="4496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75585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12" grpId="0" animBg="1"/>
      <p:bldP spid="13" grpId="0"/>
      <p:bldP spid="14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Scalloped Frame Purple 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81704" y="-1116750"/>
            <a:ext cx="6828595" cy="9144002"/>
          </a:xfrm>
          <a:prstGeom prst="rect">
            <a:avLst/>
          </a:prstGeom>
        </p:spPr>
      </p:pic>
      <p:pic>
        <p:nvPicPr>
          <p:cNvPr id="5" name="Picture 4" descr="apply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3112" y="-94066"/>
            <a:ext cx="1956816" cy="163982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008838" y="505215"/>
            <a:ext cx="68576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Comic Sans MS"/>
                <a:cs typeface="Comic Sans MS"/>
              </a:rPr>
              <a:t>Yes/No Questions: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623612" y="994777"/>
            <a:ext cx="8603920" cy="2516718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8800" b="1" dirty="0">
                <a:solidFill>
                  <a:srgbClr val="000000"/>
                </a:solidFill>
                <a:latin typeface="Comic Sans MS"/>
                <a:cs typeface="Comic Sans MS"/>
              </a:rPr>
              <a:t>Is it light at night?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/>
          <a:srcRect l="56356"/>
          <a:stretch/>
        </p:blipFill>
        <p:spPr>
          <a:xfrm>
            <a:off x="6326835" y="3372428"/>
            <a:ext cx="2423158" cy="250307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05292" y="3511495"/>
            <a:ext cx="1884937" cy="2661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4389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Scalloped Frame Purple 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81704" y="-1116750"/>
            <a:ext cx="6828595" cy="9144002"/>
          </a:xfrm>
          <a:prstGeom prst="rect">
            <a:avLst/>
          </a:prstGeom>
        </p:spPr>
      </p:pic>
      <p:pic>
        <p:nvPicPr>
          <p:cNvPr id="5" name="Picture 4" descr="apply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3112" y="-94066"/>
            <a:ext cx="1956816" cy="163982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008838" y="505215"/>
            <a:ext cx="68576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Comic Sans MS"/>
                <a:cs typeface="Comic Sans MS"/>
              </a:rPr>
              <a:t>Yes/No Questions: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623612" y="994777"/>
            <a:ext cx="8603920" cy="2516718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8800" b="1" dirty="0">
                <a:solidFill>
                  <a:srgbClr val="000000"/>
                </a:solidFill>
                <a:latin typeface="Comic Sans MS"/>
                <a:cs typeface="Comic Sans MS"/>
              </a:rPr>
              <a:t>Will it rain tonight?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69929" y="3679013"/>
            <a:ext cx="2723335" cy="2818458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04162" y="3511495"/>
            <a:ext cx="2887002" cy="2887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45826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calloped Frame Purple 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81704" y="-1116750"/>
            <a:ext cx="6828595" cy="914400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8433" y="2132442"/>
            <a:ext cx="8229600" cy="2010099"/>
          </a:xfrm>
        </p:spPr>
        <p:txBody>
          <a:bodyPr>
            <a:noAutofit/>
          </a:bodyPr>
          <a:lstStyle/>
          <a:p>
            <a:pPr algn="ctr"/>
            <a:r>
              <a:rPr lang="en-US" sz="8800" b="1" dirty="0">
                <a:latin typeface="Comic Sans MS"/>
                <a:cs typeface="Comic Sans MS"/>
              </a:rPr>
              <a:t>Day 5</a:t>
            </a:r>
            <a:br>
              <a:rPr lang="en-US" sz="8800" b="1" dirty="0">
                <a:latin typeface="Comic Sans MS"/>
                <a:cs typeface="Comic Sans MS"/>
              </a:rPr>
            </a:br>
            <a:r>
              <a:rPr lang="en-US" sz="7200" b="1" i="1" dirty="0">
                <a:latin typeface="Comic Sans MS"/>
                <a:cs typeface="Comic Sans MS"/>
              </a:rPr>
              <a:t>was</a:t>
            </a:r>
          </a:p>
        </p:txBody>
      </p:sp>
    </p:spTree>
    <p:extLst>
      <p:ext uri="{BB962C8B-B14F-4D97-AF65-F5344CB8AC3E}">
        <p14:creationId xmlns:p14="http://schemas.microsoft.com/office/powerpoint/2010/main" val="173258123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Scalloped Frame Purple 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81704" y="-1116750"/>
            <a:ext cx="6828595" cy="9144002"/>
          </a:xfrm>
          <a:prstGeom prst="rect">
            <a:avLst/>
          </a:prstGeom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1865009" y="780600"/>
            <a:ext cx="8313528" cy="1495946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8000" b="1" dirty="0">
                <a:solidFill>
                  <a:srgbClr val="000000"/>
                </a:solidFill>
                <a:latin typeface="Comic Sans MS"/>
                <a:cs typeface="Comic Sans MS"/>
              </a:rPr>
              <a:t>s a t p </a:t>
            </a:r>
            <a:r>
              <a:rPr lang="en-US" sz="8000" b="1" dirty="0" err="1">
                <a:solidFill>
                  <a:srgbClr val="000000"/>
                </a:solidFill>
                <a:latin typeface="Comic Sans MS"/>
                <a:cs typeface="Comic Sans MS"/>
              </a:rPr>
              <a:t>i</a:t>
            </a:r>
            <a:r>
              <a:rPr lang="en-US" sz="8000" b="1" dirty="0">
                <a:solidFill>
                  <a:srgbClr val="000000"/>
                </a:solidFill>
                <a:latin typeface="Comic Sans MS"/>
                <a:cs typeface="Comic Sans MS"/>
              </a:rPr>
              <a:t> n m d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1524000" y="1"/>
            <a:ext cx="1846144" cy="1528572"/>
            <a:chOff x="0" y="1"/>
            <a:chExt cx="1846144" cy="1528572"/>
          </a:xfrm>
        </p:grpSpPr>
        <p:sp>
          <p:nvSpPr>
            <p:cNvPr id="2" name="Diagonal Stripe 1"/>
            <p:cNvSpPr/>
            <p:nvPr/>
          </p:nvSpPr>
          <p:spPr>
            <a:xfrm>
              <a:off x="0" y="1"/>
              <a:ext cx="1846144" cy="1528572"/>
            </a:xfrm>
            <a:prstGeom prst="diagStripe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" name="TextBox 2"/>
            <p:cNvSpPr txBox="1"/>
            <p:nvPr/>
          </p:nvSpPr>
          <p:spPr>
            <a:xfrm rot="19295136">
              <a:off x="211880" y="292989"/>
              <a:ext cx="100484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dirty="0">
                  <a:latin typeface="Comic Sans MS"/>
                  <a:cs typeface="Comic Sans MS"/>
                </a:rPr>
                <a:t>revisit</a:t>
              </a:r>
            </a:p>
          </p:txBody>
        </p:sp>
      </p:grpSp>
      <p:sp>
        <p:nvSpPr>
          <p:cNvPr id="8" name="Rectangle 7"/>
          <p:cNvSpPr/>
          <p:nvPr/>
        </p:nvSpPr>
        <p:spPr>
          <a:xfrm>
            <a:off x="3728168" y="610486"/>
            <a:ext cx="496875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latin typeface="Comic Sans MS"/>
                <a:cs typeface="Comic Sans MS"/>
              </a:rPr>
              <a:t>Can you remember these sounds?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865009" y="2085955"/>
            <a:ext cx="8313528" cy="1519399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8000" b="1" dirty="0">
                <a:solidFill>
                  <a:srgbClr val="000000"/>
                </a:solidFill>
                <a:latin typeface="Comic Sans MS"/>
                <a:cs typeface="Comic Sans MS"/>
              </a:rPr>
              <a:t>g o c k e u r b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2179053" y="3404827"/>
            <a:ext cx="7854808" cy="1519399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8000" b="1" dirty="0">
                <a:solidFill>
                  <a:srgbClr val="000000"/>
                </a:solidFill>
                <a:latin typeface="Comic Sans MS"/>
                <a:cs typeface="Comic Sans MS"/>
              </a:rPr>
              <a:t>f l </a:t>
            </a:r>
            <a:r>
              <a:rPr lang="en-US" sz="8000" b="1" dirty="0" err="1">
                <a:solidFill>
                  <a:srgbClr val="000000"/>
                </a:solidFill>
                <a:latin typeface="Comic Sans MS"/>
                <a:cs typeface="Comic Sans MS"/>
              </a:rPr>
              <a:t>ff</a:t>
            </a:r>
            <a:r>
              <a:rPr lang="en-US" sz="8000" b="1" dirty="0">
                <a:solidFill>
                  <a:srgbClr val="000000"/>
                </a:solidFill>
                <a:latin typeface="Comic Sans MS"/>
                <a:cs typeface="Comic Sans MS"/>
              </a:rPr>
              <a:t> </a:t>
            </a:r>
            <a:r>
              <a:rPr lang="en-US" sz="8000" b="1" dirty="0" err="1">
                <a:solidFill>
                  <a:srgbClr val="000000"/>
                </a:solidFill>
                <a:latin typeface="Comic Sans MS"/>
                <a:cs typeface="Comic Sans MS"/>
              </a:rPr>
              <a:t>ll</a:t>
            </a:r>
            <a:r>
              <a:rPr lang="en-US" sz="8000" b="1" dirty="0">
                <a:solidFill>
                  <a:srgbClr val="000000"/>
                </a:solidFill>
                <a:latin typeface="Comic Sans MS"/>
                <a:cs typeface="Comic Sans MS"/>
              </a:rPr>
              <a:t> </a:t>
            </a:r>
            <a:r>
              <a:rPr lang="en-US" sz="8000" b="1" dirty="0" err="1">
                <a:solidFill>
                  <a:srgbClr val="000000"/>
                </a:solidFill>
                <a:latin typeface="Comic Sans MS"/>
                <a:cs typeface="Comic Sans MS"/>
              </a:rPr>
              <a:t>ss</a:t>
            </a:r>
            <a:r>
              <a:rPr lang="en-US" sz="8000" b="1" dirty="0">
                <a:solidFill>
                  <a:srgbClr val="000000"/>
                </a:solidFill>
                <a:latin typeface="Comic Sans MS"/>
                <a:cs typeface="Comic Sans MS"/>
              </a:rPr>
              <a:t> </a:t>
            </a:r>
            <a:r>
              <a:rPr lang="en-US" sz="8000" b="1" dirty="0" err="1">
                <a:solidFill>
                  <a:srgbClr val="000000"/>
                </a:solidFill>
                <a:latin typeface="Comic Sans MS"/>
                <a:cs typeface="Comic Sans MS"/>
              </a:rPr>
              <a:t>ck</a:t>
            </a:r>
            <a:endParaRPr lang="en-US" sz="8000" b="1" dirty="0">
              <a:solidFill>
                <a:srgbClr val="000000"/>
              </a:solidFill>
              <a:latin typeface="Comic Sans MS"/>
              <a:cs typeface="Comic Sans MS"/>
            </a:endParaRP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1872733" y="4536542"/>
            <a:ext cx="8313528" cy="1519399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8000" b="1" dirty="0">
                <a:solidFill>
                  <a:srgbClr val="000000"/>
                </a:solidFill>
                <a:latin typeface="Comic Sans MS"/>
                <a:cs typeface="Comic Sans MS"/>
              </a:rPr>
              <a:t>j v w x </a:t>
            </a:r>
          </a:p>
        </p:txBody>
      </p:sp>
    </p:spTree>
    <p:extLst>
      <p:ext uri="{BB962C8B-B14F-4D97-AF65-F5344CB8AC3E}">
        <p14:creationId xmlns:p14="http://schemas.microsoft.com/office/powerpoint/2010/main" val="387810294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Scalloped Frame Purple 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81704" y="-1116750"/>
            <a:ext cx="6828595" cy="9144002"/>
          </a:xfrm>
          <a:prstGeom prst="rect">
            <a:avLst/>
          </a:prstGeom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1720333" y="1498253"/>
            <a:ext cx="4652512" cy="1495946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0000" b="1" dirty="0">
                <a:solidFill>
                  <a:srgbClr val="000000"/>
                </a:solidFill>
                <a:latin typeface="Comic Sans MS"/>
                <a:cs typeface="Comic Sans MS"/>
              </a:rPr>
              <a:t>the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1524000" y="1"/>
            <a:ext cx="1846144" cy="1528572"/>
            <a:chOff x="0" y="1"/>
            <a:chExt cx="1846144" cy="1528572"/>
          </a:xfrm>
        </p:grpSpPr>
        <p:sp>
          <p:nvSpPr>
            <p:cNvPr id="2" name="Diagonal Stripe 1"/>
            <p:cNvSpPr/>
            <p:nvPr/>
          </p:nvSpPr>
          <p:spPr>
            <a:xfrm>
              <a:off x="0" y="1"/>
              <a:ext cx="1846144" cy="1528572"/>
            </a:xfrm>
            <a:prstGeom prst="diagStripe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" name="TextBox 2"/>
            <p:cNvSpPr txBox="1"/>
            <p:nvPr/>
          </p:nvSpPr>
          <p:spPr>
            <a:xfrm rot="19295136">
              <a:off x="211880" y="292989"/>
              <a:ext cx="100484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dirty="0">
                  <a:latin typeface="Comic Sans MS"/>
                  <a:cs typeface="Comic Sans MS"/>
                </a:rPr>
                <a:t>revisit</a:t>
              </a:r>
            </a:p>
          </p:txBody>
        </p:sp>
      </p:grpSp>
      <p:sp>
        <p:nvSpPr>
          <p:cNvPr id="8" name="Rectangle 7"/>
          <p:cNvSpPr/>
          <p:nvPr/>
        </p:nvSpPr>
        <p:spPr>
          <a:xfrm>
            <a:off x="3728168" y="610486"/>
            <a:ext cx="601973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latin typeface="Comic Sans MS"/>
                <a:cs typeface="Comic Sans MS"/>
              </a:rPr>
              <a:t>Can you remember these tricky words?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6307916" y="3214791"/>
            <a:ext cx="3771983" cy="1519399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0000" b="1" dirty="0">
                <a:solidFill>
                  <a:srgbClr val="000000"/>
                </a:solidFill>
                <a:latin typeface="Comic Sans MS"/>
                <a:cs typeface="Comic Sans MS"/>
              </a:rPr>
              <a:t>to</a:t>
            </a: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1524000" y="3238243"/>
            <a:ext cx="4652512" cy="1495946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0000" b="1" dirty="0">
                <a:solidFill>
                  <a:srgbClr val="000000"/>
                </a:solidFill>
                <a:latin typeface="Comic Sans MS"/>
                <a:cs typeface="Comic Sans MS"/>
              </a:rPr>
              <a:t>I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3370144" y="4605849"/>
            <a:ext cx="4652512" cy="1495946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0000" b="1" dirty="0">
                <a:solidFill>
                  <a:srgbClr val="000000"/>
                </a:solidFill>
                <a:latin typeface="Comic Sans MS"/>
                <a:cs typeface="Comic Sans MS"/>
              </a:rPr>
              <a:t>go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5696400" y="1498253"/>
            <a:ext cx="4652512" cy="1495946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0000" b="1" dirty="0">
                <a:solidFill>
                  <a:srgbClr val="000000"/>
                </a:solidFill>
                <a:latin typeface="Comic Sans MS"/>
                <a:cs typeface="Comic Sans MS"/>
              </a:rPr>
              <a:t>no</a:t>
            </a:r>
          </a:p>
        </p:txBody>
      </p:sp>
    </p:spTree>
    <p:extLst>
      <p:ext uri="{BB962C8B-B14F-4D97-AF65-F5344CB8AC3E}">
        <p14:creationId xmlns:p14="http://schemas.microsoft.com/office/powerpoint/2010/main" val="376004809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Scalloped Frame Purple 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81704" y="-1116750"/>
            <a:ext cx="6828595" cy="9144002"/>
          </a:xfrm>
          <a:prstGeom prst="rect">
            <a:avLst/>
          </a:prstGeom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3607717" y="1068484"/>
            <a:ext cx="5104489" cy="3172688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8800" b="1" dirty="0">
              <a:solidFill>
                <a:srgbClr val="000000"/>
              </a:solidFill>
              <a:latin typeface="Comic Sans MS"/>
              <a:cs typeface="Comic Sans MS"/>
            </a:endParaRPr>
          </a:p>
        </p:txBody>
      </p:sp>
      <p:pic>
        <p:nvPicPr>
          <p:cNvPr id="7" name="Picture 6" descr="teach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7710" y="-91032"/>
            <a:ext cx="1956816" cy="163982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62285" y="1687310"/>
            <a:ext cx="5049921" cy="447553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046191" y="594925"/>
            <a:ext cx="64088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Comic Sans MS"/>
                <a:cs typeface="Comic Sans MS"/>
              </a:rPr>
              <a:t>We are going to sing the alphabet song. Point to the correct letters as you sing.</a:t>
            </a:r>
          </a:p>
        </p:txBody>
      </p:sp>
    </p:spTree>
    <p:extLst>
      <p:ext uri="{BB962C8B-B14F-4D97-AF65-F5344CB8AC3E}">
        <p14:creationId xmlns:p14="http://schemas.microsoft.com/office/powerpoint/2010/main" val="349839404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Scalloped Frame Purple 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81704" y="-1116750"/>
            <a:ext cx="6828595" cy="9144002"/>
          </a:xfrm>
          <a:prstGeom prst="rect">
            <a:avLst/>
          </a:prstGeom>
        </p:spPr>
      </p:pic>
      <p:pic>
        <p:nvPicPr>
          <p:cNvPr id="7" name="Picture 6" descr="teach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7710" y="-91032"/>
            <a:ext cx="1956816" cy="1639824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929405" y="673820"/>
            <a:ext cx="710539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Comic Sans MS"/>
                <a:cs typeface="Comic Sans MS"/>
              </a:rPr>
              <a:t>Can you remember these tricky words from last week? Remember that vowels sometimes say their ‘sound’ and sometimes say their ‘name’. In these words, the ‘e’ said its name.</a:t>
            </a:r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2195522" y="2495515"/>
            <a:ext cx="2540101" cy="1548480"/>
          </a:xfrm>
        </p:spPr>
        <p:txBody>
          <a:bodyPr>
            <a:noAutofit/>
          </a:bodyPr>
          <a:lstStyle/>
          <a:p>
            <a:r>
              <a:rPr lang="en-US" sz="11500" b="1" dirty="0">
                <a:latin typeface="Comic Sans MS"/>
                <a:cs typeface="Comic Sans MS"/>
              </a:rPr>
              <a:t>we</a:t>
            </a:r>
            <a:endParaRPr lang="en-US" sz="8800" b="1" i="1" dirty="0">
              <a:latin typeface="Comic Sans MS"/>
              <a:cs typeface="Comic Sans MS"/>
            </a:endParaRPr>
          </a:p>
        </p:txBody>
      </p:sp>
      <p:sp>
        <p:nvSpPr>
          <p:cNvPr id="17" name="Title 1"/>
          <p:cNvSpPr txBox="1">
            <a:spLocks/>
          </p:cNvSpPr>
          <p:nvPr/>
        </p:nvSpPr>
        <p:spPr>
          <a:xfrm>
            <a:off x="1968366" y="4750208"/>
            <a:ext cx="3424180" cy="15484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1500" b="1" dirty="0">
                <a:latin typeface="Comic Sans MS"/>
                <a:cs typeface="Comic Sans MS"/>
              </a:rPr>
              <a:t>she</a:t>
            </a:r>
            <a:endParaRPr lang="en-US" sz="8800" b="1" i="1" dirty="0">
              <a:latin typeface="Comic Sans MS"/>
              <a:cs typeface="Comic Sans MS"/>
            </a:endParaRPr>
          </a:p>
        </p:txBody>
      </p:sp>
      <p:sp>
        <p:nvSpPr>
          <p:cNvPr id="18" name="Title 1"/>
          <p:cNvSpPr txBox="1">
            <a:spLocks/>
          </p:cNvSpPr>
          <p:nvPr/>
        </p:nvSpPr>
        <p:spPr>
          <a:xfrm>
            <a:off x="4735623" y="3422155"/>
            <a:ext cx="2540101" cy="15484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1500" b="1" dirty="0">
                <a:latin typeface="Comic Sans MS"/>
                <a:cs typeface="Comic Sans MS"/>
              </a:rPr>
              <a:t>he</a:t>
            </a:r>
            <a:endParaRPr lang="en-US" sz="8800" b="1" i="1" dirty="0">
              <a:latin typeface="Comic Sans MS"/>
              <a:cs typeface="Comic Sans MS"/>
            </a:endParaRPr>
          </a:p>
        </p:txBody>
      </p:sp>
      <p:sp>
        <p:nvSpPr>
          <p:cNvPr id="19" name="Title 1"/>
          <p:cNvSpPr txBox="1">
            <a:spLocks/>
          </p:cNvSpPr>
          <p:nvPr/>
        </p:nvSpPr>
        <p:spPr>
          <a:xfrm>
            <a:off x="7082419" y="2647915"/>
            <a:ext cx="2540101" cy="15484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1500" b="1" dirty="0">
                <a:latin typeface="Comic Sans MS"/>
                <a:cs typeface="Comic Sans MS"/>
              </a:rPr>
              <a:t>be</a:t>
            </a:r>
            <a:endParaRPr lang="en-US" sz="8800" b="1" i="1" dirty="0">
              <a:latin typeface="Comic Sans MS"/>
              <a:cs typeface="Comic Sans MS"/>
            </a:endParaRPr>
          </a:p>
        </p:txBody>
      </p:sp>
      <p:sp>
        <p:nvSpPr>
          <p:cNvPr id="20" name="Title 1"/>
          <p:cNvSpPr txBox="1">
            <a:spLocks/>
          </p:cNvSpPr>
          <p:nvPr/>
        </p:nvSpPr>
        <p:spPr>
          <a:xfrm>
            <a:off x="7082419" y="4555066"/>
            <a:ext cx="2540101" cy="15484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1500" b="1" dirty="0">
                <a:latin typeface="Comic Sans MS"/>
                <a:cs typeface="Comic Sans MS"/>
              </a:rPr>
              <a:t>me</a:t>
            </a:r>
            <a:endParaRPr lang="en-US" sz="8800" b="1" i="1" dirty="0">
              <a:latin typeface="Comic Sans MS"/>
              <a:cs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395359855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Scalloped Frame Purple 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81704" y="-1116750"/>
            <a:ext cx="6828595" cy="9144002"/>
          </a:xfrm>
          <a:prstGeom prst="rect">
            <a:avLst/>
          </a:prstGeom>
        </p:spPr>
      </p:pic>
      <p:pic>
        <p:nvPicPr>
          <p:cNvPr id="7" name="Picture 6" descr="teach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7710" y="-91032"/>
            <a:ext cx="1956816" cy="1639824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929405" y="673819"/>
            <a:ext cx="710539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Comic Sans MS"/>
                <a:cs typeface="Comic Sans MS"/>
              </a:rPr>
              <a:t>Todays tricky words have ‘o’ in them. ‘o’ is also a vowel and in these words it says its ‘name’.</a:t>
            </a:r>
          </a:p>
        </p:txBody>
      </p:sp>
      <p:sp>
        <p:nvSpPr>
          <p:cNvPr id="17" name="7-Point Star 16"/>
          <p:cNvSpPr/>
          <p:nvPr/>
        </p:nvSpPr>
        <p:spPr>
          <a:xfrm>
            <a:off x="1997562" y="2075694"/>
            <a:ext cx="3759941" cy="2677460"/>
          </a:xfrm>
          <a:prstGeom prst="star7">
            <a:avLst/>
          </a:prstGeom>
          <a:solidFill>
            <a:srgbClr val="FFFF00"/>
          </a:solidFill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2195522" y="2040098"/>
            <a:ext cx="3343007" cy="2010099"/>
          </a:xfrm>
        </p:spPr>
        <p:txBody>
          <a:bodyPr>
            <a:noAutofit/>
          </a:bodyPr>
          <a:lstStyle/>
          <a:p>
            <a:r>
              <a:rPr lang="en-US" sz="16600" b="1" dirty="0">
                <a:latin typeface="Comic Sans MS"/>
                <a:cs typeface="Comic Sans MS"/>
              </a:rPr>
              <a:t>no</a:t>
            </a:r>
            <a:endParaRPr lang="en-US" sz="11500" b="1" i="1" dirty="0">
              <a:latin typeface="Comic Sans MS"/>
              <a:cs typeface="Comic Sans MS"/>
            </a:endParaRPr>
          </a:p>
        </p:txBody>
      </p:sp>
      <p:sp>
        <p:nvSpPr>
          <p:cNvPr id="18" name="7-Point Star 17"/>
          <p:cNvSpPr/>
          <p:nvPr/>
        </p:nvSpPr>
        <p:spPr>
          <a:xfrm>
            <a:off x="6070484" y="1997258"/>
            <a:ext cx="3759941" cy="2677460"/>
          </a:xfrm>
          <a:prstGeom prst="star7">
            <a:avLst/>
          </a:prstGeom>
          <a:solidFill>
            <a:srgbClr val="FFFF00"/>
          </a:solidFill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5997493" y="2075695"/>
            <a:ext cx="4037307" cy="201009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6600" b="1" dirty="0">
                <a:latin typeface="Comic Sans MS"/>
                <a:cs typeface="Comic Sans MS"/>
              </a:rPr>
              <a:t>go</a:t>
            </a:r>
            <a:endParaRPr lang="en-US" sz="11500" b="1" i="1" dirty="0">
              <a:latin typeface="Comic Sans MS"/>
              <a:cs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39332438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7" grpId="1" animBg="1"/>
      <p:bldP spid="18" grpId="0" animBg="1"/>
      <p:bldP spid="18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Scalloped Frame Purple 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81704" y="-1116750"/>
            <a:ext cx="6828595" cy="9144002"/>
          </a:xfrm>
          <a:prstGeom prst="rect">
            <a:avLst/>
          </a:prstGeom>
        </p:spPr>
      </p:pic>
      <p:pic>
        <p:nvPicPr>
          <p:cNvPr id="7" name="Picture 6" descr="teach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7710" y="-91032"/>
            <a:ext cx="1956816" cy="1639824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929405" y="673819"/>
            <a:ext cx="710539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Comic Sans MS"/>
                <a:cs typeface="Comic Sans MS"/>
              </a:rPr>
              <a:t>Look carefully at the words. When they disappear, have a go at writing them for yourself.</a:t>
            </a:r>
          </a:p>
        </p:txBody>
      </p:sp>
      <p:sp>
        <p:nvSpPr>
          <p:cNvPr id="17" name="7-Point Star 16"/>
          <p:cNvSpPr/>
          <p:nvPr/>
        </p:nvSpPr>
        <p:spPr>
          <a:xfrm>
            <a:off x="1997562" y="2075694"/>
            <a:ext cx="3759941" cy="2677460"/>
          </a:xfrm>
          <a:prstGeom prst="star7">
            <a:avLst/>
          </a:prstGeom>
          <a:solidFill>
            <a:srgbClr val="FFFF00"/>
          </a:solidFill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2195522" y="2040098"/>
            <a:ext cx="3343007" cy="2010099"/>
          </a:xfrm>
        </p:spPr>
        <p:txBody>
          <a:bodyPr>
            <a:noAutofit/>
          </a:bodyPr>
          <a:lstStyle/>
          <a:p>
            <a:r>
              <a:rPr lang="en-US" sz="16600" b="1" dirty="0">
                <a:latin typeface="Comic Sans MS"/>
                <a:cs typeface="Comic Sans MS"/>
              </a:rPr>
              <a:t>no</a:t>
            </a:r>
            <a:endParaRPr lang="en-US" sz="11500" b="1" i="1" dirty="0">
              <a:latin typeface="Comic Sans MS"/>
              <a:cs typeface="Comic Sans MS"/>
            </a:endParaRPr>
          </a:p>
        </p:txBody>
      </p:sp>
      <p:sp>
        <p:nvSpPr>
          <p:cNvPr id="18" name="7-Point Star 17"/>
          <p:cNvSpPr/>
          <p:nvPr/>
        </p:nvSpPr>
        <p:spPr>
          <a:xfrm>
            <a:off x="6070484" y="1997258"/>
            <a:ext cx="3759941" cy="2677460"/>
          </a:xfrm>
          <a:prstGeom prst="star7">
            <a:avLst/>
          </a:prstGeom>
          <a:solidFill>
            <a:srgbClr val="FFFF00"/>
          </a:solidFill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5997493" y="2075695"/>
            <a:ext cx="4037307" cy="201009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6600" b="1" dirty="0">
                <a:latin typeface="Comic Sans MS"/>
                <a:cs typeface="Comic Sans MS"/>
              </a:rPr>
              <a:t>go</a:t>
            </a:r>
            <a:endParaRPr lang="en-US" sz="11500" b="1" i="1" dirty="0">
              <a:latin typeface="Comic Sans MS"/>
              <a:cs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6608776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7" grpId="1" animBg="1"/>
      <p:bldP spid="10" grpId="0"/>
      <p:bldP spid="10" grpId="1"/>
      <p:bldP spid="18" grpId="0" animBg="1"/>
      <p:bldP spid="18" grpId="1" animBg="1"/>
      <p:bldP spid="11" grpId="0"/>
      <p:bldP spid="11" grpId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Scalloped Frame Purple 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81704" y="-1116750"/>
            <a:ext cx="6828595" cy="9144002"/>
          </a:xfrm>
          <a:prstGeom prst="rect">
            <a:avLst/>
          </a:prstGeom>
        </p:spPr>
      </p:pic>
      <p:pic>
        <p:nvPicPr>
          <p:cNvPr id="7" name="Picture 6" descr="teach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7710" y="-91032"/>
            <a:ext cx="1956816" cy="1639824"/>
          </a:xfrm>
          <a:prstGeom prst="rect">
            <a:avLst/>
          </a:prstGeom>
        </p:spPr>
      </p:pic>
      <p:sp>
        <p:nvSpPr>
          <p:cNvPr id="17" name="7-Point Star 16"/>
          <p:cNvSpPr/>
          <p:nvPr/>
        </p:nvSpPr>
        <p:spPr>
          <a:xfrm>
            <a:off x="3793151" y="2075694"/>
            <a:ext cx="5278163" cy="3705611"/>
          </a:xfrm>
          <a:prstGeom prst="star7">
            <a:avLst/>
          </a:prstGeom>
          <a:solidFill>
            <a:srgbClr val="FFFF00"/>
          </a:solidFill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4210084" y="2521874"/>
            <a:ext cx="4408682" cy="2010099"/>
          </a:xfrm>
        </p:spPr>
        <p:txBody>
          <a:bodyPr>
            <a:noAutofit/>
          </a:bodyPr>
          <a:lstStyle/>
          <a:p>
            <a:r>
              <a:rPr lang="en-US" sz="16600" b="1" dirty="0">
                <a:latin typeface="Comic Sans MS"/>
                <a:cs typeface="Comic Sans MS"/>
              </a:rPr>
              <a:t>was</a:t>
            </a:r>
            <a:endParaRPr lang="en-US" sz="11500" b="1" i="1" dirty="0">
              <a:latin typeface="Comic Sans MS"/>
              <a:cs typeface="Comic Sans MS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929405" y="673819"/>
            <a:ext cx="710539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latin typeface="Comic Sans MS"/>
                <a:cs typeface="Comic Sans MS"/>
              </a:rPr>
              <a:t>We are also learning another tricky word. This one is quite tricky – when you have a ‘w’ followed by an ‘a’ it tends to say ‘</a:t>
            </a:r>
            <a:r>
              <a:rPr lang="en-US" sz="1400" dirty="0" err="1">
                <a:latin typeface="Comic Sans MS"/>
                <a:cs typeface="Comic Sans MS"/>
              </a:rPr>
              <a:t>wo</a:t>
            </a:r>
            <a:r>
              <a:rPr lang="en-US" sz="1400" dirty="0">
                <a:latin typeface="Comic Sans MS"/>
                <a:cs typeface="Comic Sans MS"/>
              </a:rPr>
              <a:t>’. The ‘s’ is also tricky as it is making the ‘z’ sound. This is a word we will have to practice reading. </a:t>
            </a:r>
          </a:p>
        </p:txBody>
      </p:sp>
    </p:spTree>
    <p:extLst>
      <p:ext uri="{BB962C8B-B14F-4D97-AF65-F5344CB8AC3E}">
        <p14:creationId xmlns:p14="http://schemas.microsoft.com/office/powerpoint/2010/main" val="378478145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Scalloped Frame Purple 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H="1">
            <a:off x="2681704" y="-1116750"/>
            <a:ext cx="6828595" cy="9144002"/>
          </a:xfrm>
          <a:prstGeom prst="rect">
            <a:avLst/>
          </a:prstGeom>
        </p:spPr>
      </p:pic>
      <p:pic>
        <p:nvPicPr>
          <p:cNvPr id="5" name="Picture 4" descr="apply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3112" y="-94066"/>
            <a:ext cx="1956816" cy="163982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008838" y="505215"/>
            <a:ext cx="68576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Comic Sans MS"/>
                <a:cs typeface="Comic Sans MS"/>
              </a:rPr>
              <a:t>Have a go at reading this sentence. 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721275" y="1008315"/>
            <a:ext cx="8506257" cy="160664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8000" b="1" dirty="0">
                <a:solidFill>
                  <a:srgbClr val="FF0000"/>
                </a:solidFill>
                <a:latin typeface="Comic Sans MS"/>
                <a:cs typeface="Comic Sans MS"/>
              </a:rPr>
              <a:t>I was</a:t>
            </a:r>
            <a:r>
              <a:rPr lang="en-US" sz="8000" b="1" dirty="0">
                <a:solidFill>
                  <a:srgbClr val="000000"/>
                </a:solidFill>
                <a:latin typeface="Comic Sans MS"/>
                <a:cs typeface="Comic Sans MS"/>
              </a:rPr>
              <a:t> sad.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41428" y="2482841"/>
            <a:ext cx="4258365" cy="4258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0066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Scalloped Frame Purple 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H="1">
            <a:off x="2681704" y="-1116750"/>
            <a:ext cx="6828595" cy="9144002"/>
          </a:xfrm>
          <a:prstGeom prst="rect">
            <a:avLst/>
          </a:prstGeom>
        </p:spPr>
      </p:pic>
      <p:pic>
        <p:nvPicPr>
          <p:cNvPr id="5" name="Picture 4" descr="apply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3112" y="-94066"/>
            <a:ext cx="1956816" cy="163982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008838" y="505215"/>
            <a:ext cx="68576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Comic Sans MS"/>
                <a:cs typeface="Comic Sans MS"/>
              </a:rPr>
              <a:t>Have a go at reading this sentence. 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721275" y="1008315"/>
            <a:ext cx="8506257" cy="160664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8000" b="1" dirty="0">
                <a:solidFill>
                  <a:srgbClr val="FF0000"/>
                </a:solidFill>
                <a:latin typeface="Comic Sans MS"/>
                <a:cs typeface="Comic Sans MS"/>
              </a:rPr>
              <a:t>He was</a:t>
            </a:r>
            <a:r>
              <a:rPr lang="en-US" sz="8000" b="1" dirty="0">
                <a:solidFill>
                  <a:srgbClr val="000000"/>
                </a:solidFill>
                <a:latin typeface="Comic Sans MS"/>
                <a:cs typeface="Comic Sans MS"/>
              </a:rPr>
              <a:t> sad.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87372" y="2614956"/>
            <a:ext cx="2994916" cy="39515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82258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Scalloped Frame Purple 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H="1">
            <a:off x="2681704" y="-1116750"/>
            <a:ext cx="6828595" cy="9144002"/>
          </a:xfrm>
          <a:prstGeom prst="rect">
            <a:avLst/>
          </a:prstGeom>
        </p:spPr>
      </p:pic>
      <p:pic>
        <p:nvPicPr>
          <p:cNvPr id="5" name="Picture 4" descr="apply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3112" y="-94066"/>
            <a:ext cx="1956816" cy="163982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008838" y="505215"/>
            <a:ext cx="68576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Comic Sans MS"/>
                <a:cs typeface="Comic Sans MS"/>
              </a:rPr>
              <a:t>Have a go at reading this sentence. 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721275" y="1008315"/>
            <a:ext cx="8506257" cy="160664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8000" b="1" dirty="0">
                <a:solidFill>
                  <a:srgbClr val="FF0000"/>
                </a:solidFill>
                <a:latin typeface="Comic Sans MS"/>
                <a:cs typeface="Comic Sans MS"/>
              </a:rPr>
              <a:t>She was</a:t>
            </a:r>
            <a:r>
              <a:rPr lang="en-US" sz="8000" b="1" dirty="0">
                <a:solidFill>
                  <a:srgbClr val="000000"/>
                </a:solidFill>
                <a:latin typeface="Comic Sans MS"/>
                <a:cs typeface="Comic Sans MS"/>
              </a:rPr>
              <a:t> sad.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50141" y="2788458"/>
            <a:ext cx="2434211" cy="32081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952068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calloped Frame Purple 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81704" y="-1116750"/>
            <a:ext cx="6828595" cy="914400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0" y="5269278"/>
            <a:ext cx="8686800" cy="916309"/>
          </a:xfrm>
        </p:spPr>
        <p:txBody>
          <a:bodyPr>
            <a:normAutofit/>
          </a:bodyPr>
          <a:lstStyle/>
          <a:p>
            <a:pPr algn="l"/>
            <a:r>
              <a:rPr lang="en-US" sz="2000" u="sng" dirty="0"/>
              <a:t>Acknowledgements:</a:t>
            </a:r>
            <a:br>
              <a:rPr lang="en-US" dirty="0"/>
            </a:br>
            <a:r>
              <a:rPr lang="en-US" sz="1800" dirty="0"/>
              <a:t>Page borders from: https://</a:t>
            </a:r>
            <a:r>
              <a:rPr lang="en-US" sz="1800" dirty="0" err="1"/>
              <a:t>www.teacherspayteachers.com</a:t>
            </a:r>
            <a:r>
              <a:rPr lang="en-US" sz="1800" dirty="0"/>
              <a:t>/Store/Miss-Giraffe</a:t>
            </a:r>
            <a:br>
              <a:rPr lang="en-US" sz="1800" dirty="0"/>
            </a:br>
            <a:r>
              <a:rPr lang="en-US" sz="1800" dirty="0"/>
              <a:t>All clip art images from: </a:t>
            </a:r>
            <a:r>
              <a:rPr lang="en-US" sz="1800" dirty="0" err="1"/>
              <a:t>openclipart.og</a:t>
            </a: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29645700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516</Words>
  <Application>Microsoft Office PowerPoint</Application>
  <PresentationFormat>Widescreen</PresentationFormat>
  <Paragraphs>78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8" baseType="lpstr">
      <vt:lpstr>Arial</vt:lpstr>
      <vt:lpstr>Calibri</vt:lpstr>
      <vt:lpstr>Calibri Light</vt:lpstr>
      <vt:lpstr>Comic Sans MS</vt:lpstr>
      <vt:lpstr>Office Theme</vt:lpstr>
      <vt:lpstr>Day 4 igh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Day 5 was</vt:lpstr>
      <vt:lpstr>PowerPoint Presentation</vt:lpstr>
      <vt:lpstr>PowerPoint Presentation</vt:lpstr>
      <vt:lpstr>PowerPoint Presentation</vt:lpstr>
      <vt:lpstr>we</vt:lpstr>
      <vt:lpstr>no</vt:lpstr>
      <vt:lpstr>no</vt:lpstr>
      <vt:lpstr>was</vt:lpstr>
      <vt:lpstr>PowerPoint Presentation</vt:lpstr>
      <vt:lpstr>PowerPoint Presentation</vt:lpstr>
      <vt:lpstr>PowerPoint Presentation</vt:lpstr>
      <vt:lpstr>Acknowledgements: Page borders from: https://www.teacherspayteachers.com/Store/Miss-Giraffe All clip art images from: openclipart.og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Day 4 igh</dc:title>
  <dc:creator>Leah Hand</dc:creator>
  <cp:lastModifiedBy>Leah Hand</cp:lastModifiedBy>
  <cp:revision>1</cp:revision>
  <dcterms:created xsi:type="dcterms:W3CDTF">2020-06-12T14:42:44Z</dcterms:created>
  <dcterms:modified xsi:type="dcterms:W3CDTF">2020-06-12T14:43:13Z</dcterms:modified>
</cp:coreProperties>
</file>