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1"/>
  </p:notesMasterIdLst>
  <p:sldIdLst>
    <p:sldId id="275" r:id="rId2"/>
    <p:sldId id="268" r:id="rId3"/>
    <p:sldId id="256" r:id="rId4"/>
    <p:sldId id="261" r:id="rId5"/>
    <p:sldId id="276" r:id="rId6"/>
    <p:sldId id="271" r:id="rId7"/>
    <p:sldId id="272" r:id="rId8"/>
    <p:sldId id="274" r:id="rId9"/>
    <p:sldId id="273" r:id="rId10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44" autoAdjust="0"/>
    <p:restoredTop sz="94660"/>
  </p:normalViewPr>
  <p:slideViewPr>
    <p:cSldViewPr snapToGrid="0">
      <p:cViewPr varScale="1">
        <p:scale>
          <a:sx n="82" d="100"/>
          <a:sy n="82" d="100"/>
        </p:scale>
        <p:origin x="56" y="33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B087E7C-41BA-430D-A8C3-2C17A4B6594E}" type="datetimeFigureOut">
              <a:rPr lang="en-GB" smtClean="0"/>
              <a:t>17/03/2020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EA3BA38-4BFA-4A56-83FA-FE3F3F4CC67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1634817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39AC519A-FFCF-459C-A1FA-861D61044EF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="" xmlns:a16="http://schemas.microsoft.com/office/drawing/2014/main" id="{FE651400-10E5-47EC-BEBE-56219772CF5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="" xmlns:a16="http://schemas.microsoft.com/office/drawing/2014/main" id="{FCDCC74F-C4AC-4831-B0DC-2A825A0892D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880BBB-4EB0-4D89-93F1-C2F16C7DD82E}" type="datetimeFigureOut">
              <a:rPr lang="en-GB" smtClean="0"/>
              <a:t>17/03/2020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="" xmlns:a16="http://schemas.microsoft.com/office/drawing/2014/main" id="{7C614BB5-D3DA-461E-B648-B6D97C7F9C3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="" xmlns:a16="http://schemas.microsoft.com/office/drawing/2014/main" id="{E0F94A46-AA18-4A30-B64F-BC50EB1324E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3EDE4B-64FF-4715-930F-E1EFEA91E4F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7219897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A2958096-DEB7-4DCB-AF87-CFE3DF65A6D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="" xmlns:a16="http://schemas.microsoft.com/office/drawing/2014/main" id="{E11168AE-6849-4C32-89AF-48E83FD01FE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="" xmlns:a16="http://schemas.microsoft.com/office/drawing/2014/main" id="{6694A691-FC33-42E7-8A23-9DB65A1CB7B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880BBB-4EB0-4D89-93F1-C2F16C7DD82E}" type="datetimeFigureOut">
              <a:rPr lang="en-GB" smtClean="0"/>
              <a:t>17/03/2020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="" xmlns:a16="http://schemas.microsoft.com/office/drawing/2014/main" id="{E1672C09-89AE-4931-BBE7-54C7932112A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="" xmlns:a16="http://schemas.microsoft.com/office/drawing/2014/main" id="{DB422CAC-F8FB-46A4-8343-E62B5D0B52E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3EDE4B-64FF-4715-930F-E1EFEA91E4F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6927135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49300BB4-94AA-41C5-88B4-5A78D8A9576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="" xmlns:a16="http://schemas.microsoft.com/office/drawing/2014/main" id="{2D21466F-1401-4114-9B4D-7DA3B2C0446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="" xmlns:a16="http://schemas.microsoft.com/office/drawing/2014/main" id="{69695F40-EE33-41E5-A1EC-0B755F0C846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880BBB-4EB0-4D89-93F1-C2F16C7DD82E}" type="datetimeFigureOut">
              <a:rPr lang="en-GB" smtClean="0"/>
              <a:t>17/03/2020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="" xmlns:a16="http://schemas.microsoft.com/office/drawing/2014/main" id="{804B3B68-0D7B-464C-9274-FC3ADD5C888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="" xmlns:a16="http://schemas.microsoft.com/office/drawing/2014/main" id="{E3B37769-BAFA-4EB7-9623-3FB177DA63B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3EDE4B-64FF-4715-930F-E1EFEA91E4F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2412743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F3B97A14-AAE7-4B5E-8B5F-B2024B31CA0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="" xmlns:a16="http://schemas.microsoft.com/office/drawing/2014/main" id="{5E0CBDA6-0BED-478C-BDF8-D838E6ED4850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="" xmlns:a16="http://schemas.microsoft.com/office/drawing/2014/main" id="{32C4ED89-4E55-4CFD-893D-557DDF8354A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="" xmlns:a16="http://schemas.microsoft.com/office/drawing/2014/main" id="{BE9260ED-1F95-4A18-BEBD-9E1755B5ECB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880BBB-4EB0-4D89-93F1-C2F16C7DD82E}" type="datetimeFigureOut">
              <a:rPr lang="en-GB" smtClean="0"/>
              <a:t>17/03/2020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="" xmlns:a16="http://schemas.microsoft.com/office/drawing/2014/main" id="{ECF8B3D3-09EA-42A1-BEDE-9A40A31B479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="" xmlns:a16="http://schemas.microsoft.com/office/drawing/2014/main" id="{E2BFEF37-69B2-4FC5-B241-55A0D287B2C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3EDE4B-64FF-4715-930F-E1EFEA91E4F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0056560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07A8E8BA-A08E-4E03-84D0-C0FE35F3FE6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="" xmlns:a16="http://schemas.microsoft.com/office/drawing/2014/main" id="{F60B7A99-7A7D-4B72-891D-894CAF74F36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="" xmlns:a16="http://schemas.microsoft.com/office/drawing/2014/main" id="{B5B034D5-EF83-4660-A6A6-696AF3A386F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="" xmlns:a16="http://schemas.microsoft.com/office/drawing/2014/main" id="{05F3C951-A4E3-455E-B12D-B27DF993D2E7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="" xmlns:a16="http://schemas.microsoft.com/office/drawing/2014/main" id="{77BC6D4B-0E9B-4CF6-ACF7-FFA815F3CDD6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="" xmlns:a16="http://schemas.microsoft.com/office/drawing/2014/main" id="{6E4A54A8-3F1A-43A8-9974-BAA2FD334CA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880BBB-4EB0-4D89-93F1-C2F16C7DD82E}" type="datetimeFigureOut">
              <a:rPr lang="en-GB" smtClean="0"/>
              <a:t>17/03/2020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="" xmlns:a16="http://schemas.microsoft.com/office/drawing/2014/main" id="{BB4ED598-2174-4794-AC2D-479E619FD48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="" xmlns:a16="http://schemas.microsoft.com/office/drawing/2014/main" id="{1CF7118A-3F55-40B1-9E91-BF685F4A186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3EDE4B-64FF-4715-930F-E1EFEA91E4F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7830404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14181EE4-BDF9-4E17-A574-4F639130C68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="" xmlns:a16="http://schemas.microsoft.com/office/drawing/2014/main" id="{43E7571E-76A4-421A-8484-E17A97F9709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880BBB-4EB0-4D89-93F1-C2F16C7DD82E}" type="datetimeFigureOut">
              <a:rPr lang="en-GB" smtClean="0"/>
              <a:t>17/03/2020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="" xmlns:a16="http://schemas.microsoft.com/office/drawing/2014/main" id="{6AEE3C8E-06C5-4CF2-9315-B21D3178B28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="" xmlns:a16="http://schemas.microsoft.com/office/drawing/2014/main" id="{72A5E314-33CC-44A6-A252-379FE9C3D71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3EDE4B-64FF-4715-930F-E1EFEA91E4F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0715639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="" xmlns:a16="http://schemas.microsoft.com/office/drawing/2014/main" id="{9ADA1D37-A37F-41D5-8E1D-ED48DCDA036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880BBB-4EB0-4D89-93F1-C2F16C7DD82E}" type="datetimeFigureOut">
              <a:rPr lang="en-GB" smtClean="0"/>
              <a:t>17/03/2020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="" xmlns:a16="http://schemas.microsoft.com/office/drawing/2014/main" id="{8DD0F642-7698-4930-8E56-F0E2AD291D8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="" xmlns:a16="http://schemas.microsoft.com/office/drawing/2014/main" id="{0DA0A06F-EF27-4E59-830C-1D048E0E246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3EDE4B-64FF-4715-930F-E1EFEA91E4F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3251944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8B5BA0C0-1831-4AB9-B090-2FCFBACB9ED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="" xmlns:a16="http://schemas.microsoft.com/office/drawing/2014/main" id="{6A14B8D7-F16F-437A-8EC3-EDDE9D2E69A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="" xmlns:a16="http://schemas.microsoft.com/office/drawing/2014/main" id="{9B092A62-7E3C-4102-BB96-6FF4835220B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="" xmlns:a16="http://schemas.microsoft.com/office/drawing/2014/main" id="{1DD9F344-F09F-4BBC-BB0A-64A7A304553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880BBB-4EB0-4D89-93F1-C2F16C7DD82E}" type="datetimeFigureOut">
              <a:rPr lang="en-GB" smtClean="0"/>
              <a:t>17/03/2020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="" xmlns:a16="http://schemas.microsoft.com/office/drawing/2014/main" id="{29106B10-D89E-4FBF-BA2D-3B7506C6689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="" xmlns:a16="http://schemas.microsoft.com/office/drawing/2014/main" id="{07989E4C-206E-48DD-8341-31F84588ABE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3EDE4B-64FF-4715-930F-E1EFEA91E4F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9356498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BEB7021D-F71C-4EB4-B733-B622CD3529A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="" xmlns:a16="http://schemas.microsoft.com/office/drawing/2014/main" id="{B4028781-C5E7-412E-A4AE-0B321329501E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="" xmlns:a16="http://schemas.microsoft.com/office/drawing/2014/main" id="{2158FD34-4B09-4ECC-8670-F8FE3A9FC06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="" xmlns:a16="http://schemas.microsoft.com/office/drawing/2014/main" id="{E38EBCCD-9FBE-48D1-936B-4631E2338A8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880BBB-4EB0-4D89-93F1-C2F16C7DD82E}" type="datetimeFigureOut">
              <a:rPr lang="en-GB" smtClean="0"/>
              <a:t>17/03/2020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="" xmlns:a16="http://schemas.microsoft.com/office/drawing/2014/main" id="{95417F1F-4E5B-4F8D-88B6-0BCED1612D3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="" xmlns:a16="http://schemas.microsoft.com/office/drawing/2014/main" id="{E661A9E0-74F4-49BC-A1E9-6D64FBEC55C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3EDE4B-64FF-4715-930F-E1EFEA91E4F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8724651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CB049FCF-2412-442B-BFCE-46BF708EDBB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="" xmlns:a16="http://schemas.microsoft.com/office/drawing/2014/main" id="{E005D73D-B57C-4A18-A5EB-30ADBE7B4D6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="" xmlns:a16="http://schemas.microsoft.com/office/drawing/2014/main" id="{2E3AB0CA-A9E5-43EF-9B71-CEE17A23D74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880BBB-4EB0-4D89-93F1-C2F16C7DD82E}" type="datetimeFigureOut">
              <a:rPr lang="en-GB" smtClean="0"/>
              <a:t>17/03/2020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="" xmlns:a16="http://schemas.microsoft.com/office/drawing/2014/main" id="{D3EDD2C3-7428-448E-895F-F9B849482C8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="" xmlns:a16="http://schemas.microsoft.com/office/drawing/2014/main" id="{24DA421C-297F-413C-97DF-EF85A3A1DB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3EDE4B-64FF-4715-930F-E1EFEA91E4F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8919362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="" xmlns:a16="http://schemas.microsoft.com/office/drawing/2014/main" id="{DBA957D9-E8FA-4658-87D6-DCCCB200A2F3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="" xmlns:a16="http://schemas.microsoft.com/office/drawing/2014/main" id="{161AE264-22D9-4CF5-8D93-E05A1894832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="" xmlns:a16="http://schemas.microsoft.com/office/drawing/2014/main" id="{F26A4722-E4CF-4771-8E86-82E85D9534E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880BBB-4EB0-4D89-93F1-C2F16C7DD82E}" type="datetimeFigureOut">
              <a:rPr lang="en-GB" smtClean="0"/>
              <a:t>17/03/2020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="" xmlns:a16="http://schemas.microsoft.com/office/drawing/2014/main" id="{005B51A8-F8E6-4264-8EFD-6E17D4B29E7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="" xmlns:a16="http://schemas.microsoft.com/office/drawing/2014/main" id="{1DB74087-A152-420D-9D91-63782A338E5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3EDE4B-64FF-4715-930F-E1EFEA91E4F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4235948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="" xmlns:a16="http://schemas.microsoft.com/office/drawing/2014/main" id="{0CFD6818-1184-4F56-9826-815ADD5132C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="" xmlns:a16="http://schemas.microsoft.com/office/drawing/2014/main" id="{D77A8114-3A1D-484D-B30F-E64FCF1A7B0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="" xmlns:a16="http://schemas.microsoft.com/office/drawing/2014/main" id="{F256C6AB-4FBF-487E-8216-7A65E29DCC2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9880BBB-4EB0-4D89-93F1-C2F16C7DD82E}" type="datetimeFigureOut">
              <a:rPr lang="en-GB" smtClean="0"/>
              <a:t>17/03/2020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="" xmlns:a16="http://schemas.microsoft.com/office/drawing/2014/main" id="{C449B8C8-FF4F-40B2-8BB9-5C8A3511727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="" xmlns:a16="http://schemas.microsoft.com/office/drawing/2014/main" id="{5E868D6E-D8C7-46F2-96EA-A11910C00506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53EDE4B-64FF-4715-930F-E1EFEA91E4F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0501935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8.jpg"/><Relationship Id="rId4" Type="http://schemas.openxmlformats.org/officeDocument/2006/relationships/image" Target="../media/image7.jpe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youtube.com/watch?v=xLx4fVsYdTI" TargetMode="Externa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bbc.co.uk/newsround/47979998" TargetMode="External"/><Relationship Id="rId2" Type="http://schemas.openxmlformats.org/officeDocument/2006/relationships/hyperlink" Target="https://www.bbc.co.uk/newsround/42810179" TargetMode="External"/><Relationship Id="rId1" Type="http://schemas.openxmlformats.org/officeDocument/2006/relationships/slideLayout" Target="../slideLayouts/slideLayout2.xml"/><Relationship Id="rId5" Type="http://schemas.openxmlformats.org/officeDocument/2006/relationships/hyperlink" Target="https://www.wwf.org.uk/updates/plastics-why-we-must-act-now?pc=ATC001002&amp;ds_rl=1263542&amp;pc=ASF001002&amp;ds_rl=1263542&amp;gclid=EAIaIQobChMImbqRhqKh6AIVF-DtCh0sWAklEAAYAyAAEgK4fvD_BwE&amp;gclsrc=aw.ds" TargetMode="External"/><Relationship Id="rId4" Type="http://schemas.openxmlformats.org/officeDocument/2006/relationships/hyperlink" Target="https://www.bbc.co.uk/newsround/47445196" TargetMode="Externa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/>
          <a:srcRect l="10198" t="15112" r="9309" b="7555"/>
          <a:stretch/>
        </p:blipFill>
        <p:spPr>
          <a:xfrm>
            <a:off x="0" y="0"/>
            <a:ext cx="5018368" cy="3214219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3"/>
          <a:srcRect l="9803" t="14222" r="10098" b="6222"/>
          <a:stretch/>
        </p:blipFill>
        <p:spPr>
          <a:xfrm>
            <a:off x="7179797" y="2473"/>
            <a:ext cx="5012203" cy="3211746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4"/>
          <a:srcRect l="9803" t="15408" r="9803" b="6223"/>
          <a:stretch/>
        </p:blipFill>
        <p:spPr>
          <a:xfrm>
            <a:off x="0" y="3596677"/>
            <a:ext cx="5018368" cy="3261323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5"/>
          <a:srcRect l="9505" t="15112" r="10197" b="6518"/>
          <a:stretch/>
        </p:blipFill>
        <p:spPr>
          <a:xfrm>
            <a:off x="7179797" y="3596677"/>
            <a:ext cx="5012203" cy="32613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7909640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5462238"/>
          </a:xfrm>
        </p:spPr>
        <p:txBody>
          <a:bodyPr>
            <a:normAutofit/>
          </a:bodyPr>
          <a:lstStyle/>
          <a:p>
            <a:pPr algn="ctr"/>
            <a:r>
              <a:rPr lang="en-GB" dirty="0" smtClean="0">
                <a:solidFill>
                  <a:srgbClr val="FF0000"/>
                </a:solidFill>
              </a:rPr>
              <a:t>Choose a picture from the previous slide.</a:t>
            </a:r>
            <a:br>
              <a:rPr lang="en-GB" dirty="0" smtClean="0">
                <a:solidFill>
                  <a:srgbClr val="FF0000"/>
                </a:solidFill>
              </a:rPr>
            </a:br>
            <a:r>
              <a:rPr lang="en-GB" dirty="0">
                <a:solidFill>
                  <a:srgbClr val="FF0000"/>
                </a:solidFill>
              </a:rPr>
              <a:t/>
            </a:r>
            <a:br>
              <a:rPr lang="en-GB" dirty="0">
                <a:solidFill>
                  <a:srgbClr val="FF0000"/>
                </a:solidFill>
              </a:rPr>
            </a:br>
            <a:r>
              <a:rPr lang="en-GB" dirty="0" smtClean="0">
                <a:solidFill>
                  <a:srgbClr val="FF0000"/>
                </a:solidFill>
              </a:rPr>
              <a:t>How does the picture make you feel? </a:t>
            </a:r>
            <a:br>
              <a:rPr lang="en-GB" dirty="0" smtClean="0">
                <a:solidFill>
                  <a:srgbClr val="FF0000"/>
                </a:solidFill>
              </a:rPr>
            </a:br>
            <a:r>
              <a:rPr lang="en-GB" dirty="0">
                <a:solidFill>
                  <a:srgbClr val="FF0000"/>
                </a:solidFill>
              </a:rPr>
              <a:t/>
            </a:r>
            <a:br>
              <a:rPr lang="en-GB" dirty="0">
                <a:solidFill>
                  <a:srgbClr val="FF0000"/>
                </a:solidFill>
              </a:rPr>
            </a:br>
            <a:r>
              <a:rPr lang="en-GB" dirty="0" smtClean="0">
                <a:solidFill>
                  <a:srgbClr val="FF0000"/>
                </a:solidFill>
              </a:rPr>
              <a:t/>
            </a:r>
            <a:br>
              <a:rPr lang="en-GB" dirty="0" smtClean="0">
                <a:solidFill>
                  <a:srgbClr val="FF0000"/>
                </a:solidFill>
              </a:rPr>
            </a:br>
            <a:r>
              <a:rPr lang="en-GB" dirty="0" smtClean="0">
                <a:solidFill>
                  <a:srgbClr val="FF0000"/>
                </a:solidFill>
              </a:rPr>
              <a:t>What questions would you like to ask? </a:t>
            </a:r>
            <a:endParaRPr lang="en-GB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0956545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A picture containing bottle, indoor, table, wall&#10;&#10;Description generated with high confidence">
            <a:extLst>
              <a:ext uri="{FF2B5EF4-FFF2-40B4-BE49-F238E27FC236}">
                <a16:creationId xmlns="" xmlns:a16="http://schemas.microsoft.com/office/drawing/2014/main" id="{2BB2D8E5-99AC-41A8-9AEB-C85C19C77722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70" r="1440" b="-2"/>
          <a:stretch/>
        </p:blipFill>
        <p:spPr>
          <a:xfrm>
            <a:off x="6350089" y="3511295"/>
            <a:ext cx="5841911" cy="3346705"/>
          </a:xfrm>
          <a:custGeom>
            <a:avLst/>
            <a:gdLst>
              <a:gd name="connsiteX0" fmla="*/ 1549963 w 5841911"/>
              <a:gd name="connsiteY0" fmla="*/ 0 h 3346705"/>
              <a:gd name="connsiteX1" fmla="*/ 1555540 w 5841911"/>
              <a:gd name="connsiteY1" fmla="*/ 0 h 3346705"/>
              <a:gd name="connsiteX2" fmla="*/ 2621768 w 5841911"/>
              <a:gd name="connsiteY2" fmla="*/ 0 h 3346705"/>
              <a:gd name="connsiteX3" fmla="*/ 5841911 w 5841911"/>
              <a:gd name="connsiteY3" fmla="*/ 0 h 3346705"/>
              <a:gd name="connsiteX4" fmla="*/ 5841911 w 5841911"/>
              <a:gd name="connsiteY4" fmla="*/ 3346705 h 3346705"/>
              <a:gd name="connsiteX5" fmla="*/ 0 w 5841911"/>
              <a:gd name="connsiteY5" fmla="*/ 3346705 h 334670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5841911" h="3346705">
                <a:moveTo>
                  <a:pt x="1549963" y="0"/>
                </a:moveTo>
                <a:lnTo>
                  <a:pt x="1555540" y="0"/>
                </a:lnTo>
                <a:lnTo>
                  <a:pt x="2621768" y="0"/>
                </a:lnTo>
                <a:lnTo>
                  <a:pt x="5841911" y="0"/>
                </a:lnTo>
                <a:lnTo>
                  <a:pt x="5841911" y="3346705"/>
                </a:lnTo>
                <a:lnTo>
                  <a:pt x="0" y="3346705"/>
                </a:lnTo>
                <a:close/>
              </a:path>
            </a:pathLst>
          </a:custGeom>
        </p:spPr>
      </p:pic>
      <p:pic>
        <p:nvPicPr>
          <p:cNvPr id="5" name="Picture 4" descr="A close up of a sign&#10;&#10;Description generated with very high confidence">
            <a:extLst>
              <a:ext uri="{FF2B5EF4-FFF2-40B4-BE49-F238E27FC236}">
                <a16:creationId xmlns="" xmlns:a16="http://schemas.microsoft.com/office/drawing/2014/main" id="{29809F13-00A2-4D81-818C-38800677949F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0850" r="-1" b="22140"/>
          <a:stretch/>
        </p:blipFill>
        <p:spPr>
          <a:xfrm>
            <a:off x="20" y="3511295"/>
            <a:ext cx="7698544" cy="3346705"/>
          </a:xfrm>
          <a:custGeom>
            <a:avLst/>
            <a:gdLst>
              <a:gd name="connsiteX0" fmla="*/ 0 w 7698564"/>
              <a:gd name="connsiteY0" fmla="*/ 0 h 3346705"/>
              <a:gd name="connsiteX1" fmla="*/ 7698564 w 7698564"/>
              <a:gd name="connsiteY1" fmla="*/ 0 h 3346705"/>
              <a:gd name="connsiteX2" fmla="*/ 6148601 w 7698564"/>
              <a:gd name="connsiteY2" fmla="*/ 3346705 h 3346705"/>
              <a:gd name="connsiteX3" fmla="*/ 6143024 w 7698564"/>
              <a:gd name="connsiteY3" fmla="*/ 3346705 h 3346705"/>
              <a:gd name="connsiteX4" fmla="*/ 5076796 w 7698564"/>
              <a:gd name="connsiteY4" fmla="*/ 3346705 h 3346705"/>
              <a:gd name="connsiteX5" fmla="*/ 1246924 w 7698564"/>
              <a:gd name="connsiteY5" fmla="*/ 3346705 h 3346705"/>
              <a:gd name="connsiteX6" fmla="*/ 1246924 w 7698564"/>
              <a:gd name="connsiteY6" fmla="*/ 3346226 h 3346705"/>
              <a:gd name="connsiteX7" fmla="*/ 0 w 7698564"/>
              <a:gd name="connsiteY7" fmla="*/ 3346226 h 334670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7698564" h="3346705">
                <a:moveTo>
                  <a:pt x="0" y="0"/>
                </a:moveTo>
                <a:lnTo>
                  <a:pt x="7698564" y="0"/>
                </a:lnTo>
                <a:lnTo>
                  <a:pt x="6148601" y="3346705"/>
                </a:lnTo>
                <a:lnTo>
                  <a:pt x="6143024" y="3346705"/>
                </a:lnTo>
                <a:lnTo>
                  <a:pt x="5076796" y="3346705"/>
                </a:lnTo>
                <a:lnTo>
                  <a:pt x="1246924" y="3346705"/>
                </a:lnTo>
                <a:lnTo>
                  <a:pt x="1246924" y="3346226"/>
                </a:lnTo>
                <a:lnTo>
                  <a:pt x="0" y="3346226"/>
                </a:lnTo>
                <a:close/>
              </a:path>
            </a:pathLst>
          </a:custGeom>
        </p:spPr>
      </p:pic>
      <p:pic>
        <p:nvPicPr>
          <p:cNvPr id="13" name="Picture 12" descr="A group of people standing in front of a crowd&#10;&#10;Description generated with very high confidence">
            <a:extLst>
              <a:ext uri="{FF2B5EF4-FFF2-40B4-BE49-F238E27FC236}">
                <a16:creationId xmlns="" xmlns:a16="http://schemas.microsoft.com/office/drawing/2014/main" id="{053DD175-63F9-4061-951D-8CF002211D70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2717" r="-2" b="-2"/>
          <a:stretch/>
        </p:blipFill>
        <p:spPr>
          <a:xfrm>
            <a:off x="4493436" y="243"/>
            <a:ext cx="7698564" cy="3346705"/>
          </a:xfrm>
          <a:custGeom>
            <a:avLst/>
            <a:gdLst>
              <a:gd name="connsiteX0" fmla="*/ 1549963 w 7698564"/>
              <a:gd name="connsiteY0" fmla="*/ 0 h 3346705"/>
              <a:gd name="connsiteX1" fmla="*/ 1555540 w 7698564"/>
              <a:gd name="connsiteY1" fmla="*/ 0 h 3346705"/>
              <a:gd name="connsiteX2" fmla="*/ 2621768 w 7698564"/>
              <a:gd name="connsiteY2" fmla="*/ 0 h 3346705"/>
              <a:gd name="connsiteX3" fmla="*/ 6451640 w 7698564"/>
              <a:gd name="connsiteY3" fmla="*/ 0 h 3346705"/>
              <a:gd name="connsiteX4" fmla="*/ 6451640 w 7698564"/>
              <a:gd name="connsiteY4" fmla="*/ 479 h 3346705"/>
              <a:gd name="connsiteX5" fmla="*/ 7698564 w 7698564"/>
              <a:gd name="connsiteY5" fmla="*/ 479 h 3346705"/>
              <a:gd name="connsiteX6" fmla="*/ 7698564 w 7698564"/>
              <a:gd name="connsiteY6" fmla="*/ 3346705 h 3346705"/>
              <a:gd name="connsiteX7" fmla="*/ 0 w 7698564"/>
              <a:gd name="connsiteY7" fmla="*/ 3346705 h 334670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7698564" h="3346705">
                <a:moveTo>
                  <a:pt x="1549963" y="0"/>
                </a:moveTo>
                <a:lnTo>
                  <a:pt x="1555540" y="0"/>
                </a:lnTo>
                <a:lnTo>
                  <a:pt x="2621768" y="0"/>
                </a:lnTo>
                <a:lnTo>
                  <a:pt x="6451640" y="0"/>
                </a:lnTo>
                <a:lnTo>
                  <a:pt x="6451640" y="479"/>
                </a:lnTo>
                <a:lnTo>
                  <a:pt x="7698564" y="479"/>
                </a:lnTo>
                <a:lnTo>
                  <a:pt x="7698564" y="3346705"/>
                </a:lnTo>
                <a:lnTo>
                  <a:pt x="0" y="3346705"/>
                </a:lnTo>
                <a:close/>
              </a:path>
            </a:pathLst>
          </a:custGeom>
        </p:spPr>
      </p:pic>
      <p:pic>
        <p:nvPicPr>
          <p:cNvPr id="14" name="Picture 13" descr="A group of people standing in the grass&#10;&#10;Description generated with high confidence">
            <a:extLst>
              <a:ext uri="{FF2B5EF4-FFF2-40B4-BE49-F238E27FC236}">
                <a16:creationId xmlns="" xmlns:a16="http://schemas.microsoft.com/office/drawing/2014/main" id="{7EED7521-8A3D-428E-BFD5-87777FE9E69D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11" r="-1" b="-1"/>
          <a:stretch/>
        </p:blipFill>
        <p:spPr>
          <a:xfrm>
            <a:off x="20" y="10"/>
            <a:ext cx="5859777" cy="3346695"/>
          </a:xfrm>
          <a:custGeom>
            <a:avLst/>
            <a:gdLst>
              <a:gd name="connsiteX0" fmla="*/ 0 w 5859797"/>
              <a:gd name="connsiteY0" fmla="*/ 0 h 3346705"/>
              <a:gd name="connsiteX1" fmla="*/ 5859797 w 5859797"/>
              <a:gd name="connsiteY1" fmla="*/ 0 h 3346705"/>
              <a:gd name="connsiteX2" fmla="*/ 4309834 w 5859797"/>
              <a:gd name="connsiteY2" fmla="*/ 3346705 h 3346705"/>
              <a:gd name="connsiteX3" fmla="*/ 4304257 w 5859797"/>
              <a:gd name="connsiteY3" fmla="*/ 3346705 h 3346705"/>
              <a:gd name="connsiteX4" fmla="*/ 3238029 w 5859797"/>
              <a:gd name="connsiteY4" fmla="*/ 3346705 h 3346705"/>
              <a:gd name="connsiteX5" fmla="*/ 0 w 5859797"/>
              <a:gd name="connsiteY5" fmla="*/ 3346705 h 334670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5859797" h="3346705">
                <a:moveTo>
                  <a:pt x="0" y="0"/>
                </a:moveTo>
                <a:lnTo>
                  <a:pt x="5859797" y="0"/>
                </a:lnTo>
                <a:lnTo>
                  <a:pt x="4309834" y="3346705"/>
                </a:lnTo>
                <a:lnTo>
                  <a:pt x="4304257" y="3346705"/>
                </a:lnTo>
                <a:lnTo>
                  <a:pt x="3238029" y="3346705"/>
                </a:lnTo>
                <a:lnTo>
                  <a:pt x="0" y="3346705"/>
                </a:lnTo>
                <a:close/>
              </a:path>
            </a:pathLst>
          </a:custGeom>
        </p:spPr>
      </p:pic>
      <p:sp>
        <p:nvSpPr>
          <p:cNvPr id="15" name="TextBox 14">
            <a:extLst>
              <a:ext uri="{FF2B5EF4-FFF2-40B4-BE49-F238E27FC236}">
                <a16:creationId xmlns="" xmlns:a16="http://schemas.microsoft.com/office/drawing/2014/main" id="{FF941F33-5520-44C5-BE90-ACEEC532A276}"/>
              </a:ext>
            </a:extLst>
          </p:cNvPr>
          <p:cNvSpPr txBox="1"/>
          <p:nvPr/>
        </p:nvSpPr>
        <p:spPr>
          <a:xfrm>
            <a:off x="145774" y="2769704"/>
            <a:ext cx="12046206" cy="954107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latin typeface="Century Gothic" panose="020B0502020202020204" pitchFamily="34" charset="0"/>
              </a:rPr>
              <a:t>What do these pictures have in common?</a:t>
            </a:r>
          </a:p>
          <a:p>
            <a:pPr algn="ctr"/>
            <a:r>
              <a:rPr lang="en-GB" sz="2800" b="1" dirty="0">
                <a:latin typeface="Century Gothic" panose="020B0502020202020204" pitchFamily="34" charset="0"/>
              </a:rPr>
              <a:t>Write down any ideas you have, quietly discuss with your partner.</a:t>
            </a:r>
          </a:p>
        </p:txBody>
      </p:sp>
    </p:spTree>
    <p:extLst>
      <p:ext uri="{BB962C8B-B14F-4D97-AF65-F5344CB8AC3E}">
        <p14:creationId xmlns:p14="http://schemas.microsoft.com/office/powerpoint/2010/main" val="129030461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="" xmlns:a16="http://schemas.microsoft.com/office/drawing/2014/main" id="{71B2258F-86CA-4D4D-8270-BC05FCDEBFB3}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="" xmlns:p16="http://schemas.microsoft.com/office/powerpoint/2015/main" val="1"/>
              </p:ext>
            </p:extLst>
          </p:nvPr>
        </p:nvSpPr>
        <p:spPr>
          <a:xfrm>
            <a:off x="0" y="0"/>
            <a:ext cx="12192000" cy="6857999"/>
          </a:xfrm>
          <a:prstGeom prst="rect">
            <a:avLst/>
          </a:prstGeom>
          <a:solidFill>
            <a:srgbClr val="0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Picture 4" descr="A picture containing ground, outdoor, grass&#10;&#10;Description generated with very high confidence">
            <a:extLst>
              <a:ext uri="{FF2B5EF4-FFF2-40B4-BE49-F238E27FC236}">
                <a16:creationId xmlns="" xmlns:a16="http://schemas.microsoft.com/office/drawing/2014/main" id="{0C759DA9-4433-4AFD-857E-777362C9FA19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alphaModFix amt="50000"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7025"/>
          <a:stretch/>
        </p:blipFill>
        <p:spPr>
          <a:xfrm>
            <a:off x="20" y="1"/>
            <a:ext cx="12191980" cy="6857999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="" xmlns:a16="http://schemas.microsoft.com/office/drawing/2014/main" id="{DFA5B9A1-047F-42B6-949B-61F5C1A5427B}"/>
              </a:ext>
            </a:extLst>
          </p:cNvPr>
          <p:cNvSpPr txBox="1"/>
          <p:nvPr/>
        </p:nvSpPr>
        <p:spPr>
          <a:xfrm>
            <a:off x="1524000" y="1122362"/>
            <a:ext cx="9144000" cy="2900518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pPr algn="ctr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6000" b="1" dirty="0">
                <a:solidFill>
                  <a:srgbClr val="FFFFFF"/>
                </a:solidFill>
                <a:latin typeface="+mj-lt"/>
                <a:ea typeface="+mj-ea"/>
                <a:cs typeface="+mj-cs"/>
              </a:rPr>
              <a:t>Our oceans are slowly turning into a plastic soup!!!</a:t>
            </a:r>
          </a:p>
        </p:txBody>
      </p:sp>
    </p:spTree>
    <p:extLst>
      <p:ext uri="{BB962C8B-B14F-4D97-AF65-F5344CB8AC3E}">
        <p14:creationId xmlns:p14="http://schemas.microsoft.com/office/powerpoint/2010/main" val="1633924034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29107" y="1313934"/>
            <a:ext cx="10872852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800" dirty="0" smtClean="0">
                <a:latin typeface="Calibri" panose="020F0502020204030204" pitchFamily="34" charset="0"/>
                <a:hlinkClick r:id="rId2"/>
              </a:rPr>
              <a:t>I have attached the link below - the power point was too large to be uploaded with the video as part of the document. </a:t>
            </a:r>
            <a:endParaRPr lang="en-GB" sz="2800" dirty="0" smtClean="0">
              <a:latin typeface="Calibri" panose="020F0502020204030204" pitchFamily="34" charset="0"/>
              <a:hlinkClick r:id="rId2"/>
            </a:endParaRPr>
          </a:p>
          <a:p>
            <a:endParaRPr lang="en-GB" sz="2800" dirty="0">
              <a:latin typeface="Calibri" panose="020F0502020204030204" pitchFamily="34" charset="0"/>
              <a:hlinkClick r:id="rId2"/>
            </a:endParaRPr>
          </a:p>
          <a:p>
            <a:endParaRPr lang="en-GB" sz="2800" dirty="0" smtClean="0">
              <a:latin typeface="Calibri" panose="020F0502020204030204" pitchFamily="34" charset="0"/>
              <a:hlinkClick r:id="rId2"/>
            </a:endParaRPr>
          </a:p>
          <a:p>
            <a:r>
              <a:rPr lang="en-GB" sz="2800" dirty="0" smtClean="0">
                <a:latin typeface="Calibri" panose="020F0502020204030204" pitchFamily="34" charset="0"/>
                <a:hlinkClick r:id="rId2"/>
              </a:rPr>
              <a:t>https</a:t>
            </a:r>
            <a:r>
              <a:rPr lang="en-GB" sz="2800" dirty="0">
                <a:latin typeface="Calibri" panose="020F0502020204030204" pitchFamily="34" charset="0"/>
                <a:hlinkClick r:id="rId2"/>
              </a:rPr>
              <a:t>://www.youtube.com/watch?v=xLx4fVsYdTI</a:t>
            </a:r>
            <a:endParaRPr lang="en-GB" sz="2800" dirty="0"/>
          </a:p>
        </p:txBody>
      </p:sp>
    </p:spTree>
    <p:extLst>
      <p:ext uri="{BB962C8B-B14F-4D97-AF65-F5344CB8AC3E}">
        <p14:creationId xmlns:p14="http://schemas.microsoft.com/office/powerpoint/2010/main" val="12031579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5462238"/>
          </a:xfrm>
        </p:spPr>
        <p:txBody>
          <a:bodyPr>
            <a:normAutofit/>
          </a:bodyPr>
          <a:lstStyle/>
          <a:p>
            <a:pPr algn="ctr"/>
            <a:r>
              <a:rPr lang="en-GB" dirty="0" smtClean="0">
                <a:solidFill>
                  <a:srgbClr val="FF0000"/>
                </a:solidFill>
              </a:rPr>
              <a:t>How do you feel after watching the video?</a:t>
            </a:r>
            <a:br>
              <a:rPr lang="en-GB" dirty="0" smtClean="0">
                <a:solidFill>
                  <a:srgbClr val="FF0000"/>
                </a:solidFill>
              </a:rPr>
            </a:br>
            <a:r>
              <a:rPr lang="en-GB" dirty="0">
                <a:solidFill>
                  <a:srgbClr val="FF0000"/>
                </a:solidFill>
              </a:rPr>
              <a:t/>
            </a:r>
            <a:br>
              <a:rPr lang="en-GB" dirty="0">
                <a:solidFill>
                  <a:srgbClr val="FF0000"/>
                </a:solidFill>
              </a:rPr>
            </a:br>
            <a:r>
              <a:rPr lang="en-GB" dirty="0" smtClean="0">
                <a:solidFill>
                  <a:srgbClr val="FF0000"/>
                </a:solidFill>
              </a:rPr>
              <a:t/>
            </a:r>
            <a:br>
              <a:rPr lang="en-GB" dirty="0" smtClean="0">
                <a:solidFill>
                  <a:srgbClr val="FF0000"/>
                </a:solidFill>
              </a:rPr>
            </a:br>
            <a:r>
              <a:rPr lang="en-GB" dirty="0" smtClean="0">
                <a:solidFill>
                  <a:srgbClr val="FF0000"/>
                </a:solidFill>
              </a:rPr>
              <a:t>How can you make a change? </a:t>
            </a:r>
            <a:endParaRPr lang="en-GB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3967718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 smtClean="0">
                <a:solidFill>
                  <a:srgbClr val="FFFF00"/>
                </a:solidFill>
              </a:rPr>
              <a:t>Research</a:t>
            </a:r>
            <a:endParaRPr lang="en-GB" dirty="0">
              <a:solidFill>
                <a:srgbClr val="FFFF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pPr marL="0" indent="0">
              <a:buNone/>
            </a:pPr>
            <a:r>
              <a:rPr lang="en-GB" dirty="0" smtClean="0">
                <a:solidFill>
                  <a:srgbClr val="FFFF00"/>
                </a:solidFill>
              </a:rPr>
              <a:t>Research can sometimes be presented in a boring way, today we would like you to record your research in the form of an acrostic poem. </a:t>
            </a:r>
          </a:p>
          <a:p>
            <a:pPr marL="0" indent="0">
              <a:buNone/>
            </a:pPr>
            <a:endParaRPr lang="en-GB" dirty="0">
              <a:solidFill>
                <a:srgbClr val="FFFF00"/>
              </a:solidFill>
            </a:endParaRPr>
          </a:p>
          <a:p>
            <a:pPr marL="0" indent="0">
              <a:buNone/>
            </a:pPr>
            <a:r>
              <a:rPr lang="en-GB" dirty="0" smtClean="0">
                <a:solidFill>
                  <a:srgbClr val="FFFF00"/>
                </a:solidFill>
              </a:rPr>
              <a:t>OCEAN PLASTIC POLLUTION </a:t>
            </a:r>
          </a:p>
          <a:p>
            <a:pPr marL="0" indent="0">
              <a:buNone/>
            </a:pPr>
            <a:endParaRPr lang="en-GB" dirty="0">
              <a:solidFill>
                <a:srgbClr val="FFFF00"/>
              </a:solidFill>
            </a:endParaRPr>
          </a:p>
          <a:p>
            <a:pPr marL="0" indent="0">
              <a:buNone/>
            </a:pPr>
            <a:r>
              <a:rPr lang="en-GB" dirty="0" smtClean="0">
                <a:solidFill>
                  <a:srgbClr val="FFFF00"/>
                </a:solidFill>
              </a:rPr>
              <a:t>For example: </a:t>
            </a:r>
          </a:p>
          <a:p>
            <a:pPr marL="0" indent="0">
              <a:buNone/>
            </a:pPr>
            <a:r>
              <a:rPr lang="en-GB" dirty="0" smtClean="0">
                <a:solidFill>
                  <a:srgbClr val="FFFF00"/>
                </a:solidFill>
              </a:rPr>
              <a:t>Over 8 million tonnes of plastic is dumped into the oceans </a:t>
            </a:r>
          </a:p>
          <a:p>
            <a:pPr marL="0" indent="0">
              <a:buNone/>
            </a:pPr>
            <a:r>
              <a:rPr lang="en-GB" dirty="0" smtClean="0">
                <a:solidFill>
                  <a:srgbClr val="FFFF00"/>
                </a:solidFill>
              </a:rPr>
              <a:t>Oceans receive 8 million tonnes of plastic each year</a:t>
            </a:r>
          </a:p>
          <a:p>
            <a:pPr marL="0" indent="0">
              <a:buNone/>
            </a:pPr>
            <a:r>
              <a:rPr lang="en-GB" dirty="0" smtClean="0">
                <a:solidFill>
                  <a:srgbClr val="FFFF00"/>
                </a:solidFill>
              </a:rPr>
              <a:t>Oceans are homes to millions of animals and therefore should be protected </a:t>
            </a:r>
          </a:p>
        </p:txBody>
      </p:sp>
    </p:spTree>
    <p:extLst>
      <p:ext uri="{BB962C8B-B14F-4D97-AF65-F5344CB8AC3E}">
        <p14:creationId xmlns:p14="http://schemas.microsoft.com/office/powerpoint/2010/main" val="147466341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29640" y="172720"/>
            <a:ext cx="10515600" cy="837248"/>
          </a:xfrm>
        </p:spPr>
        <p:txBody>
          <a:bodyPr>
            <a:normAutofit fontScale="90000"/>
          </a:bodyPr>
          <a:lstStyle/>
          <a:p>
            <a:pPr algn="ctr"/>
            <a:r>
              <a:rPr lang="en-GB" dirty="0" smtClean="0">
                <a:solidFill>
                  <a:srgbClr val="FFFF00"/>
                </a:solidFill>
              </a:rPr>
              <a:t>Websites – also see research document 1 and 2</a:t>
            </a:r>
            <a:endParaRPr lang="en-GB" dirty="0">
              <a:solidFill>
                <a:srgbClr val="FFFF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929640" y="1165224"/>
            <a:ext cx="10515600" cy="5296535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dirty="0">
                <a:hlinkClick r:id="rId2"/>
              </a:rPr>
              <a:t>https://</a:t>
            </a:r>
            <a:r>
              <a:rPr lang="en-GB" dirty="0" smtClean="0">
                <a:hlinkClick r:id="rId2"/>
              </a:rPr>
              <a:t>www.bbc.co.uk/newsround/42810179</a:t>
            </a:r>
            <a:r>
              <a:rPr lang="en-GB" dirty="0" smtClean="0"/>
              <a:t> </a:t>
            </a:r>
          </a:p>
          <a:p>
            <a:pPr marL="0" indent="0">
              <a:buNone/>
            </a:pPr>
            <a:endParaRPr lang="en-GB" dirty="0">
              <a:solidFill>
                <a:srgbClr val="FFFF00"/>
              </a:solidFill>
            </a:endParaRPr>
          </a:p>
          <a:p>
            <a:pPr marL="0" indent="0">
              <a:buNone/>
            </a:pPr>
            <a:r>
              <a:rPr lang="en-GB" dirty="0">
                <a:hlinkClick r:id="rId3"/>
              </a:rPr>
              <a:t>https://</a:t>
            </a:r>
            <a:r>
              <a:rPr lang="en-GB" dirty="0" smtClean="0">
                <a:hlinkClick r:id="rId3"/>
              </a:rPr>
              <a:t>www.bbc.co.uk/newsround/47979998</a:t>
            </a:r>
            <a:r>
              <a:rPr lang="en-GB" dirty="0" smtClean="0"/>
              <a:t> </a:t>
            </a:r>
          </a:p>
          <a:p>
            <a:pPr marL="0" indent="0">
              <a:buNone/>
            </a:pPr>
            <a:endParaRPr lang="en-GB" dirty="0">
              <a:solidFill>
                <a:srgbClr val="FFFF00"/>
              </a:solidFill>
            </a:endParaRPr>
          </a:p>
          <a:p>
            <a:pPr marL="0" indent="0">
              <a:buNone/>
            </a:pPr>
            <a:r>
              <a:rPr lang="en-GB" dirty="0">
                <a:hlinkClick r:id="rId4"/>
              </a:rPr>
              <a:t>https://</a:t>
            </a:r>
            <a:r>
              <a:rPr lang="en-GB" dirty="0" smtClean="0">
                <a:hlinkClick r:id="rId4"/>
              </a:rPr>
              <a:t>www.bbc.co.uk/newsround/47445196</a:t>
            </a:r>
            <a:endParaRPr lang="en-GB" dirty="0" smtClean="0"/>
          </a:p>
          <a:p>
            <a:pPr marL="0" indent="0">
              <a:buNone/>
            </a:pPr>
            <a:endParaRPr lang="en-GB" dirty="0">
              <a:solidFill>
                <a:srgbClr val="FFFF00"/>
              </a:solidFill>
            </a:endParaRPr>
          </a:p>
          <a:p>
            <a:pPr marL="0" indent="0">
              <a:buNone/>
            </a:pPr>
            <a:r>
              <a:rPr lang="en-GB" dirty="0">
                <a:hlinkClick r:id="rId5"/>
              </a:rPr>
              <a:t>https://</a:t>
            </a:r>
            <a:r>
              <a:rPr lang="en-GB" dirty="0" smtClean="0">
                <a:hlinkClick r:id="rId5"/>
              </a:rPr>
              <a:t>www.wwf.org.uk/updates/plastics-why-we-must-act-now?pc=ATC001002&amp;ds_rl=1263542&amp;pc=ASF001002&amp;ds_rl=1263542&amp;gclid=EAIaIQobChMImbqRhqKh6AIVF-DtCh0sWAklEAAYAyAAEgK4fvD_BwE&amp;gclsrc=aw.ds</a:t>
            </a:r>
            <a:endParaRPr lang="en-GB" dirty="0" smtClean="0"/>
          </a:p>
          <a:p>
            <a:pPr marL="0" indent="0">
              <a:buNone/>
            </a:pPr>
            <a:endParaRPr lang="en-GB" dirty="0">
              <a:solidFill>
                <a:srgbClr val="FFFF00"/>
              </a:solidFill>
            </a:endParaRPr>
          </a:p>
          <a:p>
            <a:pPr marL="0" indent="0">
              <a:buNone/>
            </a:pPr>
            <a:endParaRPr lang="en-GB" dirty="0" smtClean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2864335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409431"/>
          </a:xfrm>
        </p:spPr>
        <p:txBody>
          <a:bodyPr>
            <a:normAutofit/>
          </a:bodyPr>
          <a:lstStyle/>
          <a:p>
            <a:r>
              <a:rPr lang="en-GB" dirty="0" smtClean="0">
                <a:solidFill>
                  <a:schemeClr val="bg1"/>
                </a:solidFill>
              </a:rPr>
              <a:t>Choose an animal</a:t>
            </a:r>
            <a:endParaRPr lang="en-GB" dirty="0">
              <a:solidFill>
                <a:schemeClr val="bg1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394847"/>
            <a:ext cx="10515600" cy="4525506"/>
          </a:xfrm>
        </p:spPr>
        <p:txBody>
          <a:bodyPr>
            <a:normAutofit fontScale="85000" lnSpcReduction="20000"/>
          </a:bodyPr>
          <a:lstStyle/>
          <a:p>
            <a:pPr marL="0" indent="0">
              <a:buNone/>
            </a:pPr>
            <a:r>
              <a:rPr lang="en-GB" dirty="0">
                <a:solidFill>
                  <a:schemeClr val="bg1"/>
                </a:solidFill>
              </a:rPr>
              <a:t>Next lesson, you are going to be writing a diary entry from </a:t>
            </a:r>
            <a:r>
              <a:rPr lang="en-GB" dirty="0" smtClean="0">
                <a:solidFill>
                  <a:schemeClr val="bg1"/>
                </a:solidFill>
              </a:rPr>
              <a:t>your chosen </a:t>
            </a:r>
            <a:r>
              <a:rPr lang="en-GB" dirty="0">
                <a:solidFill>
                  <a:schemeClr val="bg1"/>
                </a:solidFill>
              </a:rPr>
              <a:t>animal’s perspective</a:t>
            </a:r>
            <a:r>
              <a:rPr lang="en-GB" dirty="0" smtClean="0">
                <a:solidFill>
                  <a:schemeClr val="bg1"/>
                </a:solidFill>
              </a:rPr>
              <a:t>. </a:t>
            </a:r>
          </a:p>
          <a:p>
            <a:pPr marL="0" indent="0">
              <a:buNone/>
            </a:pPr>
            <a:r>
              <a:rPr lang="en-GB" dirty="0" smtClean="0">
                <a:solidFill>
                  <a:schemeClr val="bg1"/>
                </a:solidFill>
              </a:rPr>
              <a:t>Audience: Year 5/6 children + your teacher </a:t>
            </a:r>
          </a:p>
          <a:p>
            <a:pPr marL="0" indent="0">
              <a:buNone/>
            </a:pPr>
            <a:r>
              <a:rPr lang="en-GB" dirty="0" smtClean="0">
                <a:solidFill>
                  <a:schemeClr val="bg1"/>
                </a:solidFill>
              </a:rPr>
              <a:t>Purpose: </a:t>
            </a:r>
            <a:r>
              <a:rPr lang="en-GB" dirty="0">
                <a:solidFill>
                  <a:schemeClr val="bg1"/>
                </a:solidFill>
              </a:rPr>
              <a:t>t</a:t>
            </a:r>
            <a:r>
              <a:rPr lang="en-GB" dirty="0" smtClean="0">
                <a:solidFill>
                  <a:schemeClr val="bg1"/>
                </a:solidFill>
              </a:rPr>
              <a:t>o inform – about plastic pollution. To persuade – encouraging others to use less plastic. </a:t>
            </a:r>
          </a:p>
          <a:p>
            <a:pPr marL="0" indent="0">
              <a:buNone/>
            </a:pPr>
            <a:endParaRPr lang="en-GB" dirty="0">
              <a:solidFill>
                <a:schemeClr val="bg1"/>
              </a:solidFill>
            </a:endParaRPr>
          </a:p>
          <a:p>
            <a:pPr marL="0" indent="0">
              <a:buNone/>
            </a:pPr>
            <a:r>
              <a:rPr lang="en-GB" dirty="0" smtClean="0">
                <a:solidFill>
                  <a:schemeClr val="bg1"/>
                </a:solidFill>
              </a:rPr>
              <a:t>Firstly, you need to learn about your chosen animal: </a:t>
            </a:r>
          </a:p>
          <a:p>
            <a:pPr marL="0" indent="0">
              <a:buNone/>
            </a:pPr>
            <a:endParaRPr lang="en-GB" dirty="0" smtClean="0">
              <a:solidFill>
                <a:schemeClr val="bg1"/>
              </a:solidFill>
            </a:endParaRPr>
          </a:p>
          <a:p>
            <a:r>
              <a:rPr lang="en-GB" dirty="0">
                <a:solidFill>
                  <a:schemeClr val="bg1"/>
                </a:solidFill>
              </a:rPr>
              <a:t> </a:t>
            </a:r>
            <a:r>
              <a:rPr lang="en-GB" dirty="0" smtClean="0">
                <a:solidFill>
                  <a:schemeClr val="bg1"/>
                </a:solidFill>
              </a:rPr>
              <a:t>Habitat </a:t>
            </a:r>
          </a:p>
          <a:p>
            <a:r>
              <a:rPr lang="en-GB" dirty="0" smtClean="0">
                <a:solidFill>
                  <a:schemeClr val="bg1"/>
                </a:solidFill>
              </a:rPr>
              <a:t> Diet </a:t>
            </a:r>
          </a:p>
          <a:p>
            <a:r>
              <a:rPr lang="en-GB" dirty="0">
                <a:solidFill>
                  <a:schemeClr val="bg1"/>
                </a:solidFill>
              </a:rPr>
              <a:t> </a:t>
            </a:r>
            <a:r>
              <a:rPr lang="en-GB" dirty="0" smtClean="0">
                <a:solidFill>
                  <a:schemeClr val="bg1"/>
                </a:solidFill>
              </a:rPr>
              <a:t>Physical Characteristics </a:t>
            </a:r>
          </a:p>
          <a:p>
            <a:r>
              <a:rPr lang="en-GB" dirty="0">
                <a:solidFill>
                  <a:schemeClr val="bg1"/>
                </a:solidFill>
              </a:rPr>
              <a:t> </a:t>
            </a:r>
            <a:r>
              <a:rPr lang="en-GB" dirty="0" smtClean="0">
                <a:solidFill>
                  <a:schemeClr val="bg1"/>
                </a:solidFill>
              </a:rPr>
              <a:t>How plastic pollution could impact this animal? 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41101857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384</TotalTime>
  <Words>238</Words>
  <Application>Microsoft Office PowerPoint</Application>
  <PresentationFormat>Widescreen</PresentationFormat>
  <Paragraphs>37</Paragraphs>
  <Slides>9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4" baseType="lpstr">
      <vt:lpstr>Arial</vt:lpstr>
      <vt:lpstr>Calibri</vt:lpstr>
      <vt:lpstr>Calibri Light</vt:lpstr>
      <vt:lpstr>Century Gothic</vt:lpstr>
      <vt:lpstr>Office Theme</vt:lpstr>
      <vt:lpstr>PowerPoint Presentation</vt:lpstr>
      <vt:lpstr>Choose a picture from the previous slide.  How does the picture make you feel?    What questions would you like to ask? </vt:lpstr>
      <vt:lpstr>PowerPoint Presentation</vt:lpstr>
      <vt:lpstr>PowerPoint Presentation</vt:lpstr>
      <vt:lpstr>PowerPoint Presentation</vt:lpstr>
      <vt:lpstr>How do you feel after watching the video?   How can you make a change? </vt:lpstr>
      <vt:lpstr>Research</vt:lpstr>
      <vt:lpstr>Websites – also see research document 1 and 2</vt:lpstr>
      <vt:lpstr>Choose an animal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Penny Louisse Potts</dc:creator>
  <cp:lastModifiedBy>antonia harrison</cp:lastModifiedBy>
  <cp:revision>23</cp:revision>
  <dcterms:created xsi:type="dcterms:W3CDTF">2018-03-25T19:19:39Z</dcterms:created>
  <dcterms:modified xsi:type="dcterms:W3CDTF">2020-03-17T13:46:18Z</dcterms:modified>
</cp:coreProperties>
</file>