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5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</p:sldIdLst>
  <p:sldSz cx="9144000" cy="5143500" type="screen16x9"/>
  <p:notesSz cx="6858000" cy="9144000"/>
  <p:embeddedFontLst>
    <p:embeddedFont>
      <p:font typeface="Quicksand" panose="020B0604020202020204" charset="0"/>
      <p:regular r:id="rId10"/>
      <p:bold r:id="rId11"/>
    </p:embeddedFont>
    <p:embeddedFont>
      <p:font typeface="Quicksand Light" panose="020B0604020202020204" charset="0"/>
      <p:regular r:id="rId12"/>
      <p:bold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816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ncce.io/cm1p-1-s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ncce.io/ogl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vectors/owl-book-animal-literature-297413/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pixabay.com/vectors/eraser-rubber-pink-remove-erase-309830/" TargetMode="External"/><Relationship Id="rId3" Type="http://schemas.openxmlformats.org/officeDocument/2006/relationships/hyperlink" Target="https://pixabay.com/vectors/paint-brush-silhouette-black-paint-4127172/" TargetMode="External"/><Relationship Id="rId7" Type="http://schemas.openxmlformats.org/officeDocument/2006/relationships/hyperlink" Target="https://pixabay.com/vectors/paint-pot-pot-color-bucket-157813/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pixabay.com/vectors/grey-icon-pencil-1293127/" TargetMode="External"/><Relationship Id="rId5" Type="http://schemas.openxmlformats.org/officeDocument/2006/relationships/hyperlink" Target="https://pixabay.com/illustrations/graffiti-deo-spray-can-doodle-1435214/" TargetMode="External"/><Relationship Id="rId4" Type="http://schemas.openxmlformats.org/officeDocument/2006/relationships/hyperlink" Target="https://pixabay.com/vectors/inspector-man-detective-male-160143/" TargetMode="Externa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vectors/inspector-man-detective-male-160143/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pixabay.com/illustrations/question-mark-note-duplicate-460864/" TargetMode="External"/><Relationship Id="rId4" Type="http://schemas.openxmlformats.org/officeDocument/2006/relationships/hyperlink" Target="https://pixabay.com/illustrations/technology-equipment-responsive-web-2468063/" TargetMode="Externa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vectors/whiteboard-white-board-blank-303145/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pixabay.com/illustrations/drawing-face-child-blond-girl-2307780/" TargetMode="Externa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vectors/floppy-disk-disk-storage-data-save-98413/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5ed337012b_0_2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" name="Google Shape;49;g5ed337012b_0_2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Last updated: 01-07-20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This resource is available online at </a:t>
            </a:r>
            <a:r>
              <a:rPr lang="en-GB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ncce.io/cm1p-1-s</a:t>
            </a: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. Resources are updated regularly — please check that you are using the latest version.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This resource is licensed under the Open Government Licence, version 3. For more information on this licence, see </a:t>
            </a:r>
            <a:r>
              <a:rPr lang="en-GB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4"/>
              </a:rPr>
              <a:t>ncce.io/ogl</a:t>
            </a: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.</a:t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418fc719bd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418fc719bd_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418fc719bd_0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418fc719bd_0_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3"/>
              </a:rPr>
              <a:t>https://pixabay.com/vectors/owl-book-animal-literature-297413/</a:t>
            </a:r>
            <a:r>
              <a:rPr lang="en-GB"/>
              <a:t> 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418fc719bd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418fc719bd_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[Ideally, show the icons in the painting program learners use in this lesson here.]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Paintbrush icon: </a:t>
            </a:r>
            <a:r>
              <a:rPr lang="en-GB" u="sng">
                <a:solidFill>
                  <a:schemeClr val="hlink"/>
                </a:solidFill>
                <a:hlinkClick r:id="rId3"/>
              </a:rPr>
              <a:t>https://pixabay.com/vectors/paint-brush-silhouette-black-paint-4127172/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Inspector image: </a:t>
            </a:r>
            <a:r>
              <a:rPr lang="en-GB" u="sng">
                <a:solidFill>
                  <a:schemeClr val="hlink"/>
                </a:solidFill>
                <a:hlinkClick r:id="rId4"/>
              </a:rPr>
              <a:t>https://pixabay.com/vectors/inspector-man-detective-male-160143/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Spray can icon: </a:t>
            </a:r>
            <a:r>
              <a:rPr lang="en-GB" u="sng">
                <a:solidFill>
                  <a:schemeClr val="hlink"/>
                </a:solidFill>
                <a:hlinkClick r:id="rId5"/>
              </a:rPr>
              <a:t>https://pixabay.com/illustrations/graffiti-deo-spray-can-doodle-1435214/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Pencil icon: </a:t>
            </a:r>
            <a:r>
              <a:rPr lang="en-GB" u="sng">
                <a:solidFill>
                  <a:schemeClr val="hlink"/>
                </a:solidFill>
                <a:hlinkClick r:id="rId6"/>
              </a:rPr>
              <a:t>https://pixabay.com/vectors/grey-icon-pencil-1293127/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Paint pot icon: </a:t>
            </a:r>
            <a:r>
              <a:rPr lang="en-GB" u="sng">
                <a:solidFill>
                  <a:schemeClr val="hlink"/>
                </a:solidFill>
                <a:hlinkClick r:id="rId7"/>
              </a:rPr>
              <a:t>https://pixabay.com/vectors/paint-pot-pot-color-bucket-157813/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Eraser icon: </a:t>
            </a:r>
            <a:r>
              <a:rPr lang="en-GB" u="sng">
                <a:solidFill>
                  <a:schemeClr val="hlink"/>
                </a:solidFill>
                <a:hlinkClick r:id="rId8"/>
              </a:rPr>
              <a:t>https://pixabay.com/vectors/eraser-rubber-pink-remove-erase-309830/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(Arrow drawn from shape tools)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5dad0b830c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5dad0b830c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1"/>
                </a:solidFill>
              </a:rPr>
              <a:t>Inspector image: </a:t>
            </a:r>
            <a:r>
              <a:rPr lang="en-GB" u="sng">
                <a:solidFill>
                  <a:schemeClr val="accent5"/>
                </a:solidFill>
                <a:hlinkClick r:id="rId3"/>
              </a:rPr>
              <a:t>https://pixabay.com/vectors/inspector-man-detective-male-160143/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Technology image: </a:t>
            </a:r>
            <a:r>
              <a:rPr lang="en-GB" u="sng">
                <a:solidFill>
                  <a:schemeClr val="hlink"/>
                </a:solidFill>
                <a:hlinkClick r:id="rId4"/>
              </a:rPr>
              <a:t>https://pixabay.com/illustrations/technology-equipment-responsive-web-2468063/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Question mark image: </a:t>
            </a:r>
            <a:r>
              <a:rPr lang="en-GB" u="sng">
                <a:solidFill>
                  <a:schemeClr val="hlink"/>
                </a:solidFill>
                <a:hlinkClick r:id="rId5"/>
              </a:rPr>
              <a:t>https://pixabay.com/illustrations/question-mark-note-duplicate-460864/</a:t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418fc719bd_0_1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418fc719bd_0_1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Whiteboard image: </a:t>
            </a:r>
            <a:r>
              <a:rPr lang="en-GB" u="sng">
                <a:solidFill>
                  <a:schemeClr val="hlink"/>
                </a:solidFill>
                <a:hlinkClick r:id="rId3"/>
              </a:rPr>
              <a:t>https://pixabay.com/vectors/whiteboard-white-board-blank-303145/</a:t>
            </a:r>
            <a:r>
              <a:rPr lang="en-GB">
                <a:solidFill>
                  <a:schemeClr val="dk1"/>
                </a:solidFill>
              </a:rPr>
              <a:t>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Child face image: </a:t>
            </a:r>
            <a:r>
              <a:rPr lang="en-GB" u="sng">
                <a:solidFill>
                  <a:schemeClr val="hlink"/>
                </a:solidFill>
                <a:hlinkClick r:id="rId4"/>
              </a:rPr>
              <a:t>https://pixabay.com/illustrations/drawing-face-child-blond-girl-2307780/</a:t>
            </a:r>
            <a:r>
              <a:rPr lang="en-GB">
                <a:solidFill>
                  <a:schemeClr val="dk1"/>
                </a:solidFill>
              </a:rPr>
              <a:t> 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418fc719bd_0_1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418fc719bd_0_1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Floppy disk image: </a:t>
            </a:r>
            <a:r>
              <a:rPr lang="en-GB" u="sng">
                <a:solidFill>
                  <a:schemeClr val="hlink"/>
                </a:solidFill>
                <a:hlinkClick r:id="rId3"/>
              </a:rPr>
              <a:t>https://pixabay.com/vectors/floppy-disk-disk-storage-data-save-98413/</a:t>
            </a:r>
            <a:r>
              <a:rPr lang="en-GB"/>
              <a:t> 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_3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/>
          <p:nvPr/>
        </p:nvSpPr>
        <p:spPr>
          <a:xfrm>
            <a:off x="8316875" y="4351925"/>
            <a:ext cx="564300" cy="465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" name="Google Shape;12;p2"/>
          <p:cNvPicPr preferRelativeResize="0"/>
          <p:nvPr/>
        </p:nvPicPr>
        <p:blipFill rotWithShape="1">
          <a:blip r:embed="rId2">
            <a:alphaModFix/>
          </a:blip>
          <a:srcRect l="14223" t="14372" r="15015" b="14825"/>
          <a:stretch/>
        </p:blipFill>
        <p:spPr>
          <a:xfrm>
            <a:off x="8255175" y="4304125"/>
            <a:ext cx="694023" cy="694026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3;p2"/>
          <p:cNvSpPr txBox="1">
            <a:spLocks noGrp="1"/>
          </p:cNvSpPr>
          <p:nvPr>
            <p:ph type="title"/>
          </p:nvPr>
        </p:nvSpPr>
        <p:spPr>
          <a:xfrm>
            <a:off x="526875" y="576775"/>
            <a:ext cx="8095800" cy="20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5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532725" y="2665400"/>
            <a:ext cx="8095800" cy="73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jectives / Questions / Lists">
  <p:cSld name="TITLE_4_1_1_1_2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and text under (with heading)">
  <p:cSld name="TITLE_4_1_1_2_1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097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2"/>
          </p:nvPr>
        </p:nvSpPr>
        <p:spPr>
          <a:xfrm>
            <a:off x="310900" y="4117599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and text under (no heading)">
  <p:cSld name="TITLE_4_1_1_1_4_1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body" idx="1"/>
          </p:nvPr>
        </p:nvSpPr>
        <p:spPr>
          <a:xfrm>
            <a:off x="310900" y="472000"/>
            <a:ext cx="8521200" cy="3795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2"/>
          </p:nvPr>
        </p:nvSpPr>
        <p:spPr>
          <a:xfrm>
            <a:off x="310900" y="4282175"/>
            <a:ext cx="8521200" cy="54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(no text under)">
  <p:cSld name="TITLE_4_1_1_1_3_2_1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811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or Images side by side">
  <p:cSld name="TITLE_4_1_1_1_3_1_1_1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2"/>
          </p:nvPr>
        </p:nvSpPr>
        <p:spPr>
          <a:xfrm>
            <a:off x="4736600" y="1170100"/>
            <a:ext cx="4096500" cy="3659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text">
  <p:cSld name="TITLE_4_1_1_1_1_1_1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3600" b="0"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ubTitle" idx="1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1155CC">
            <a:alpha val="5590"/>
          </a:srgb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0" y="2725"/>
            <a:ext cx="91440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1500" cy="7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Quicksand"/>
              <a:buNone/>
              <a:defRPr sz="28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500" cy="381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  <a:defRPr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1pPr>
            <a:lvl2pPr lvl="1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2pPr>
            <a:lvl3pPr lvl="2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3pPr>
            <a:lvl4pPr lvl="3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4pPr>
            <a:lvl5pPr lvl="4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5pPr>
            <a:lvl6pPr lvl="5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6pPr>
            <a:lvl7pPr lvl="6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7pPr>
            <a:lvl8pPr lvl="7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8pPr>
            <a:lvl9pPr lvl="8" algn="ctr" rtl="0">
              <a:buNone/>
              <a:defRPr sz="800">
                <a:solidFill>
                  <a:srgbClr val="494985"/>
                </a:solidFill>
                <a:latin typeface="Quicksand Light"/>
                <a:ea typeface="Quicksand Light"/>
                <a:cs typeface="Quicksand Light"/>
                <a:sym typeface="Quicksand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196">
          <p15:clr>
            <a:srgbClr val="EA4335"/>
          </p15:clr>
        </p15:guide>
        <p15:guide id="2" orient="horz" pos="196">
          <p15:clr>
            <a:srgbClr val="EA4335"/>
          </p15:clr>
        </p15:guide>
        <p15:guide id="3" orient="horz" pos="641">
          <p15:clr>
            <a:srgbClr val="EA4335"/>
          </p15:clr>
        </p15:guide>
        <p15:guide id="4" pos="2776">
          <p15:clr>
            <a:srgbClr val="EA4335"/>
          </p15:clr>
        </p15:guide>
        <p15:guide id="5" orient="horz" pos="812">
          <p15:clr>
            <a:srgbClr val="EA4335"/>
          </p15:clr>
        </p15:guide>
        <p15:guide id="6" pos="2984">
          <p15:clr>
            <a:srgbClr val="EA4335"/>
          </p15:clr>
        </p15:guide>
        <p15:guide id="7" pos="5564">
          <p15:clr>
            <a:srgbClr val="EA4335"/>
          </p15:clr>
        </p15:guide>
        <p15:guide id="8" orient="horz" pos="2592">
          <p15:clr>
            <a:srgbClr val="EA4335"/>
          </p15:clr>
        </p15:guide>
        <p15:guide id="9" pos="2448">
          <p15:clr>
            <a:srgbClr val="EA4335"/>
          </p15:clr>
        </p15:guide>
        <p15:guide id="10" pos="3312">
          <p15:clr>
            <a:srgbClr val="EA4335"/>
          </p15:clr>
        </p15:guide>
        <p15:guide id="11" orient="horz" pos="3041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google.com/presentation/d/1ZrI_ihnup7Lf5CkX8BgKgiVGYa_VM1lPR4DIuhsfg-A/copy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title"/>
          </p:nvPr>
        </p:nvSpPr>
        <p:spPr>
          <a:xfrm>
            <a:off x="526875" y="576775"/>
            <a:ext cx="8095800" cy="20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Lesson 1: How can we paint using computers?</a:t>
            </a:r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subTitle" idx="1"/>
          </p:nvPr>
        </p:nvSpPr>
        <p:spPr>
          <a:xfrm>
            <a:off x="532725" y="3503600"/>
            <a:ext cx="8095800" cy="73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/>
              <a:t>Year 1 – Creating media – Digital Painting</a:t>
            </a:r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>
                <a:solidFill>
                  <a:schemeClr val="hlink"/>
                </a:solidFill>
                <a:hlinkClick r:id="rId3"/>
              </a:rPr>
              <a:t>Save a copy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0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To describe what different freehand tools do</a:t>
            </a:r>
            <a:endParaRPr/>
          </a:p>
          <a:p>
            <a:pPr marL="457200" lvl="0" indent="-342900" algn="l" rtl="0">
              <a:lnSpc>
                <a:spcPct val="20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can make marks on a screen and explain which tools I used</a:t>
            </a:r>
            <a:endParaRPr/>
          </a:p>
          <a:p>
            <a:pPr marL="45720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can draw lines on a screen and explain which tools I used</a:t>
            </a:r>
            <a:endParaRPr/>
          </a:p>
          <a:p>
            <a:pPr marL="457200" lvl="0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can use the paint tools to draw a picture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Lesson 1: How can we paint using computers?</a:t>
            </a:r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Objectives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Paint program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Tool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Paintbrush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Erase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Fill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Undo</a:t>
            </a:r>
            <a:endParaRPr/>
          </a:p>
          <a:p>
            <a:pPr marL="4572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Drag</a:t>
            </a:r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Lesson 1: To describe what different tools do</a:t>
            </a:r>
            <a:endParaRPr/>
          </a:p>
        </p:txBody>
      </p:sp>
      <p:sp>
        <p:nvSpPr>
          <p:cNvPr id="68" name="Google Shape;68;p11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Keywords</a:t>
            </a:r>
            <a:endParaRPr/>
          </a:p>
        </p:txBody>
      </p:sp>
      <p:pic>
        <p:nvPicPr>
          <p:cNvPr id="70" name="Google Shape;70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41501" y="1166362"/>
            <a:ext cx="3891600" cy="36666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/>
          <p:nvPr/>
        </p:nvSpPr>
        <p:spPr>
          <a:xfrm>
            <a:off x="3071300" y="809300"/>
            <a:ext cx="5908800" cy="3966600"/>
          </a:xfrm>
          <a:prstGeom prst="cloudCallout">
            <a:avLst>
              <a:gd name="adj1" fmla="val -57631"/>
              <a:gd name="adj2" fmla="val -34099"/>
            </a:avLst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6" name="Google Shape;76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16957" y="1271563"/>
            <a:ext cx="852875" cy="1143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60900" y="1214163"/>
            <a:ext cx="1257926" cy="1257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83850" y="2336237"/>
            <a:ext cx="1866224" cy="1866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909907" y="1271576"/>
            <a:ext cx="1097626" cy="927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005808" y="2883526"/>
            <a:ext cx="1132387" cy="1143101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2"/>
          <p:cNvSpPr/>
          <p:nvPr/>
        </p:nvSpPr>
        <p:spPr>
          <a:xfrm rot="5020655" flipH="1">
            <a:off x="6764952" y="2901187"/>
            <a:ext cx="1067895" cy="993387"/>
          </a:xfrm>
          <a:prstGeom prst="curvedDownArrow">
            <a:avLst>
              <a:gd name="adj1" fmla="val 25000"/>
              <a:gd name="adj2" fmla="val 50000"/>
              <a:gd name="adj3" fmla="val 25000"/>
            </a:avLst>
          </a:prstGeom>
          <a:solidFill>
            <a:srgbClr val="008C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do you think these tools do?</a:t>
            </a:r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  <p:sp>
        <p:nvSpPr>
          <p:cNvPr id="84" name="Google Shape;84;p12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Introduction</a:t>
            </a:r>
            <a:endParaRPr/>
          </a:p>
        </p:txBody>
      </p:sp>
      <p:pic>
        <p:nvPicPr>
          <p:cNvPr id="85" name="Google Shape;85;p12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42450" y="927350"/>
            <a:ext cx="2850407" cy="4035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14050" y="927350"/>
            <a:ext cx="2850407" cy="4035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64457" y="1726900"/>
            <a:ext cx="4374742" cy="2436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36775" y="2823576"/>
            <a:ext cx="895274" cy="895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532050" y="1984075"/>
            <a:ext cx="1100851" cy="1100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013775" y="2618000"/>
            <a:ext cx="1100851" cy="1100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202275" y="3358075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4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did you find out?</a:t>
            </a:r>
            <a:endParaRPr/>
          </a:p>
        </p:txBody>
      </p:sp>
      <p:sp>
        <p:nvSpPr>
          <p:cNvPr id="112" name="Google Shape;112;p14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  <p:sp>
        <p:nvSpPr>
          <p:cNvPr id="113" name="Google Shape;113;p14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2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58075" y="1020850"/>
            <a:ext cx="4587965" cy="4035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47865" y="1510200"/>
            <a:ext cx="2193161" cy="2393219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15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Create a picture of yourself</a:t>
            </a:r>
            <a:endParaRPr/>
          </a:p>
        </p:txBody>
      </p:sp>
      <p:sp>
        <p:nvSpPr>
          <p:cNvPr id="121" name="Google Shape;121;p15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  <p:sp>
        <p:nvSpPr>
          <p:cNvPr id="122" name="Google Shape;122;p15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3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59650" y="904400"/>
            <a:ext cx="4359536" cy="4035977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16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Time to save</a:t>
            </a:r>
            <a:endParaRPr/>
          </a:p>
        </p:txBody>
      </p:sp>
      <p:sp>
        <p:nvSpPr>
          <p:cNvPr id="129" name="Google Shape;129;p16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  <p:sp>
        <p:nvSpPr>
          <p:cNvPr id="130" name="Google Shape;130;p16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3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NCCE Slides">
  <a:themeElements>
    <a:clrScheme name="Simple Light">
      <a:dk1>
        <a:srgbClr val="5B5BA5"/>
      </a:dk1>
      <a:lt1>
        <a:srgbClr val="FFFFFF"/>
      </a:lt1>
      <a:dk2>
        <a:srgbClr val="E9E9F3"/>
      </a:dk2>
      <a:lt2>
        <a:srgbClr val="F2F6FC"/>
      </a:lt2>
      <a:accent1>
        <a:srgbClr val="E9F7FC"/>
      </a:accent1>
      <a:accent2>
        <a:srgbClr val="FFEFDA"/>
      </a:accent2>
      <a:accent3>
        <a:srgbClr val="ECF8F5"/>
      </a:accent3>
      <a:accent4>
        <a:srgbClr val="FEF2F6"/>
      </a:accent4>
      <a:accent5>
        <a:srgbClr val="E6E6EA"/>
      </a:accent5>
      <a:accent6>
        <a:srgbClr val="F0F6ED"/>
      </a:accent6>
      <a:hlink>
        <a:srgbClr val="3197A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381</Words>
  <Application>Microsoft Office PowerPoint</Application>
  <PresentationFormat>On-screen Show (16:9)</PresentationFormat>
  <Paragraphs>53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Quicksand Light</vt:lpstr>
      <vt:lpstr>Quicksand</vt:lpstr>
      <vt:lpstr>Arial</vt:lpstr>
      <vt:lpstr>NCCE Slides</vt:lpstr>
      <vt:lpstr>Lesson 1: How can we paint using computers?</vt:lpstr>
      <vt:lpstr>Lesson 1: How can we paint using computers?</vt:lpstr>
      <vt:lpstr>Lesson 1: To describe what different tools do</vt:lpstr>
      <vt:lpstr>What do you think these tools do?</vt:lpstr>
      <vt:lpstr>What did you find out?</vt:lpstr>
      <vt:lpstr>Create a picture of yourself</vt:lpstr>
      <vt:lpstr>Time to save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1: How can we paint using computers?</dc:title>
  <cp:lastModifiedBy> </cp:lastModifiedBy>
  <cp:revision>1</cp:revision>
  <dcterms:modified xsi:type="dcterms:W3CDTF">2020-11-08T19:03:19Z</dcterms:modified>
</cp:coreProperties>
</file>