
<file path=[Content_Types].xml><?xml version="1.0" encoding="utf-8"?>
<Types xmlns="http://schemas.openxmlformats.org/package/2006/content-types">
  <Default Extension="xml" ContentType="application/xml"/>
  <Default Extension="jpeg" ContentType="image/jpeg"/>
  <Default Extension="jpg" ContentType="image/jpeg"/>
  <Default Extension="rels" ContentType="application/vnd.openxmlformats-package.relationships+xml"/>
  <Default Extension="gif" ContentType="image/gif"/>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59" d="100"/>
          <a:sy n="59" d="100"/>
        </p:scale>
        <p:origin x="-328" y="-10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theme" Target="theme/theme1.xml"/><Relationship Id="rId12" Type="http://schemas.openxmlformats.org/officeDocument/2006/relationships/tableStyles" Target="tableStyles.xml"/><Relationship Id="rId13" Type="http://schemas.microsoft.com/office/2015/10/relationships/revisionInfo" Target="revisionInfo.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printerSettings" Target="printerSettings/printerSettings1.bin"/><Relationship Id="rId9" Type="http://schemas.openxmlformats.org/officeDocument/2006/relationships/presProps" Target="presProps.xml"/><Relationship Id="rId1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28AC2E3-5A90-4C6F-BF95-9E4B1E6AE720}"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B58994-A04C-4B1D-A452-AD4F76CDCE15}" type="slidenum">
              <a:rPr lang="en-GB" smtClean="0"/>
              <a:t>‹#›</a:t>
            </a:fld>
            <a:endParaRPr lang="en-GB"/>
          </a:p>
        </p:txBody>
      </p:sp>
    </p:spTree>
    <p:extLst>
      <p:ext uri="{BB962C8B-B14F-4D97-AF65-F5344CB8AC3E}">
        <p14:creationId xmlns:p14="http://schemas.microsoft.com/office/powerpoint/2010/main" val="11075637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28AC2E3-5A90-4C6F-BF95-9E4B1E6AE720}"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B58994-A04C-4B1D-A452-AD4F76CDCE15}" type="slidenum">
              <a:rPr lang="en-GB" smtClean="0"/>
              <a:t>‹#›</a:t>
            </a:fld>
            <a:endParaRPr lang="en-GB"/>
          </a:p>
        </p:txBody>
      </p:sp>
    </p:spTree>
    <p:extLst>
      <p:ext uri="{BB962C8B-B14F-4D97-AF65-F5344CB8AC3E}">
        <p14:creationId xmlns:p14="http://schemas.microsoft.com/office/powerpoint/2010/main" val="15537512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28AC2E3-5A90-4C6F-BF95-9E4B1E6AE720}"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B58994-A04C-4B1D-A452-AD4F76CDCE15}" type="slidenum">
              <a:rPr lang="en-GB" smtClean="0"/>
              <a:t>‹#›</a:t>
            </a:fld>
            <a:endParaRPr lang="en-GB"/>
          </a:p>
        </p:txBody>
      </p:sp>
    </p:spTree>
    <p:extLst>
      <p:ext uri="{BB962C8B-B14F-4D97-AF65-F5344CB8AC3E}">
        <p14:creationId xmlns:p14="http://schemas.microsoft.com/office/powerpoint/2010/main" val="28626534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28AC2E3-5A90-4C6F-BF95-9E4B1E6AE720}" type="datetimeFigureOut">
              <a:rPr lang="en-GB" smtClean="0"/>
              <a:t>29/04/2020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B58994-A04C-4B1D-A452-AD4F76CDCE15}" type="slidenum">
              <a:rPr lang="en-GB" smtClean="0"/>
              <a:t>‹#›</a:t>
            </a:fld>
            <a:endParaRPr lang="en-GB"/>
          </a:p>
        </p:txBody>
      </p:sp>
    </p:spTree>
    <p:extLst>
      <p:ext uri="{BB962C8B-B14F-4D97-AF65-F5344CB8AC3E}">
        <p14:creationId xmlns:p14="http://schemas.microsoft.com/office/powerpoint/2010/main" val="41346817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28AC2E3-5A90-4C6F-BF95-9E4B1E6AE720}" type="datetimeFigureOut">
              <a:rPr lang="en-GB" smtClean="0"/>
              <a:t>29/04/2020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6B58994-A04C-4B1D-A452-AD4F76CDCE15}" type="slidenum">
              <a:rPr lang="en-GB" smtClean="0"/>
              <a:t>‹#›</a:t>
            </a:fld>
            <a:endParaRPr lang="en-GB"/>
          </a:p>
        </p:txBody>
      </p:sp>
    </p:spTree>
    <p:extLst>
      <p:ext uri="{BB962C8B-B14F-4D97-AF65-F5344CB8AC3E}">
        <p14:creationId xmlns:p14="http://schemas.microsoft.com/office/powerpoint/2010/main" val="31168143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28AC2E3-5A90-4C6F-BF95-9E4B1E6AE720}" type="datetimeFigureOut">
              <a:rPr lang="en-GB" smtClean="0"/>
              <a:t>29/04/2020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6B58994-A04C-4B1D-A452-AD4F76CDCE15}" type="slidenum">
              <a:rPr lang="en-GB" smtClean="0"/>
              <a:t>‹#›</a:t>
            </a:fld>
            <a:endParaRPr lang="en-GB"/>
          </a:p>
        </p:txBody>
      </p:sp>
    </p:spTree>
    <p:extLst>
      <p:ext uri="{BB962C8B-B14F-4D97-AF65-F5344CB8AC3E}">
        <p14:creationId xmlns:p14="http://schemas.microsoft.com/office/powerpoint/2010/main" val="22763642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8AC2E3-5A90-4C6F-BF95-9E4B1E6AE720}" type="datetimeFigureOut">
              <a:rPr lang="en-GB" smtClean="0"/>
              <a:t>29/04/2020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6B58994-A04C-4B1D-A452-AD4F76CDCE15}" type="slidenum">
              <a:rPr lang="en-GB" smtClean="0"/>
              <a:t>‹#›</a:t>
            </a:fld>
            <a:endParaRPr lang="en-GB"/>
          </a:p>
        </p:txBody>
      </p:sp>
    </p:spTree>
    <p:extLst>
      <p:ext uri="{BB962C8B-B14F-4D97-AF65-F5344CB8AC3E}">
        <p14:creationId xmlns:p14="http://schemas.microsoft.com/office/powerpoint/2010/main" val="11127293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28AC2E3-5A90-4C6F-BF95-9E4B1E6AE720}" type="datetimeFigureOut">
              <a:rPr lang="en-GB" smtClean="0"/>
              <a:t>29/04/2020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B58994-A04C-4B1D-A452-AD4F76CDCE15}" type="slidenum">
              <a:rPr lang="en-GB" smtClean="0"/>
              <a:t>‹#›</a:t>
            </a:fld>
            <a:endParaRPr lang="en-GB"/>
          </a:p>
        </p:txBody>
      </p:sp>
    </p:spTree>
    <p:extLst>
      <p:ext uri="{BB962C8B-B14F-4D97-AF65-F5344CB8AC3E}">
        <p14:creationId xmlns:p14="http://schemas.microsoft.com/office/powerpoint/2010/main" val="6811252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28AC2E3-5A90-4C6F-BF95-9E4B1E6AE720}" type="datetimeFigureOut">
              <a:rPr lang="en-GB" smtClean="0"/>
              <a:t>29/04/2020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B58994-A04C-4B1D-A452-AD4F76CDCE15}" type="slidenum">
              <a:rPr lang="en-GB" smtClean="0"/>
              <a:t>‹#›</a:t>
            </a:fld>
            <a:endParaRPr lang="en-GB"/>
          </a:p>
        </p:txBody>
      </p:sp>
    </p:spTree>
    <p:extLst>
      <p:ext uri="{BB962C8B-B14F-4D97-AF65-F5344CB8AC3E}">
        <p14:creationId xmlns:p14="http://schemas.microsoft.com/office/powerpoint/2010/main" val="28265631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28AC2E3-5A90-4C6F-BF95-9E4B1E6AE720}"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B58994-A04C-4B1D-A452-AD4F76CDCE15}" type="slidenum">
              <a:rPr lang="en-GB" smtClean="0"/>
              <a:t>‹#›</a:t>
            </a:fld>
            <a:endParaRPr lang="en-GB"/>
          </a:p>
        </p:txBody>
      </p:sp>
    </p:spTree>
    <p:extLst>
      <p:ext uri="{BB962C8B-B14F-4D97-AF65-F5344CB8AC3E}">
        <p14:creationId xmlns:p14="http://schemas.microsoft.com/office/powerpoint/2010/main" val="7817637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28AC2E3-5A90-4C6F-BF95-9E4B1E6AE720}"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B58994-A04C-4B1D-A452-AD4F76CDCE15}" type="slidenum">
              <a:rPr lang="en-GB" smtClean="0"/>
              <a:t>‹#›</a:t>
            </a:fld>
            <a:endParaRPr lang="en-GB"/>
          </a:p>
        </p:txBody>
      </p:sp>
    </p:spTree>
    <p:extLst>
      <p:ext uri="{BB962C8B-B14F-4D97-AF65-F5344CB8AC3E}">
        <p14:creationId xmlns:p14="http://schemas.microsoft.com/office/powerpoint/2010/main" val="186748830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tx2">
                <a:lumMod val="90000"/>
              </a:schemeClr>
            </a:gs>
            <a:gs pos="74000">
              <a:schemeClr val="tx1">
                <a:lumMod val="65000"/>
              </a:schemeClr>
            </a:gs>
            <a:gs pos="83000">
              <a:schemeClr val="tx1">
                <a:lumMod val="50000"/>
              </a:schemeClr>
            </a:gs>
            <a:gs pos="100000">
              <a:schemeClr val="bg1">
                <a:lumMod val="50000"/>
                <a:lumOff val="5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8AC2E3-5A90-4C6F-BF95-9E4B1E6AE720}" type="datetimeFigureOut">
              <a:rPr lang="en-GB" smtClean="0"/>
              <a:t>29/04/2020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B58994-A04C-4B1D-A452-AD4F76CDCE15}" type="slidenum">
              <a:rPr lang="en-GB" smtClean="0"/>
              <a:t>‹#›</a:t>
            </a:fld>
            <a:endParaRPr lang="en-GB"/>
          </a:p>
        </p:txBody>
      </p:sp>
    </p:spTree>
    <p:extLst>
      <p:ext uri="{BB962C8B-B14F-4D97-AF65-F5344CB8AC3E}">
        <p14:creationId xmlns:p14="http://schemas.microsoft.com/office/powerpoint/2010/main" val="137540036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g"/><Relationship Id="rId3" Type="http://schemas.openxmlformats.org/officeDocument/2006/relationships/hyperlink" Target="https://brewminate.com/industrial-revolution-left-a-damaging-psychological-imprint-on-todays-populations-of-england-and-wales/"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2.jpg"/><Relationship Id="rId3" Type="http://schemas.openxmlformats.org/officeDocument/2006/relationships/hyperlink" Target="https://brewminate.com/the-industrial-revolution-rising-on-the-back-of-agricultural-technology/"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courses.lumenlearning.com/ushistory2ay/chapter/the-labor-movement-2/" TargetMode="External"/><Relationship Id="rId4" Type="http://schemas.openxmlformats.org/officeDocument/2006/relationships/hyperlink" Target="https://creativecommons.org/licenses/by-sa/3.0/" TargetMode="External"/><Relationship Id="rId1" Type="http://schemas.openxmlformats.org/officeDocument/2006/relationships/slideLayout" Target="../slideLayouts/slideLayout8.xml"/><Relationship Id="rId2" Type="http://schemas.openxmlformats.org/officeDocument/2006/relationships/image" Target="../media/image3.jpg"/></Relationships>
</file>

<file path=ppt/slides/_rels/slide4.xml.rels><?xml version="1.0" encoding="UTF-8" standalone="yes"?>
<Relationships xmlns="http://schemas.openxmlformats.org/package/2006/relationships"><Relationship Id="rId3" Type="http://schemas.openxmlformats.org/officeDocument/2006/relationships/hyperlink" Target="https://en.wikipedia.org/wiki/Newton,_North_Carolina" TargetMode="External"/><Relationship Id="rId4" Type="http://schemas.openxmlformats.org/officeDocument/2006/relationships/hyperlink" Target="https://creativecommons.org/licenses/by-sa/3.0/" TargetMode="External"/><Relationship Id="rId1" Type="http://schemas.openxmlformats.org/officeDocument/2006/relationships/slideLayout" Target="../slideLayouts/slideLayout8.xml"/><Relationship Id="rId2" Type="http://schemas.openxmlformats.org/officeDocument/2006/relationships/image" Target="../media/image4.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5.png"/><Relationship Id="rId3" Type="http://schemas.openxmlformats.org/officeDocument/2006/relationships/hyperlink" Target="https://brewminate.com/industrialization-and-the-rise-of-big-business-1870-1900/"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orldbuilding.stackexchange.com/questions/57166/the-key-for-a-longer-lasting-steampunkier-industrial-revolution" TargetMode="External"/><Relationship Id="rId4" Type="http://schemas.openxmlformats.org/officeDocument/2006/relationships/hyperlink" Target="https://creativecommons.org/licenses/by-sa/3.0/" TargetMode="External"/><Relationship Id="rId1" Type="http://schemas.openxmlformats.org/officeDocument/2006/relationships/slideLayout" Target="../slideLayouts/slideLayout8.xml"/><Relationship Id="rId2" Type="http://schemas.openxmlformats.org/officeDocument/2006/relationships/image" Target="../media/image6.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837473B0-CC2E-450A-ABE3-18F120FF3D39}">
                <a1611:picAttrSrcUrl xmlns:a1611="http://schemas.microsoft.com/office/drawing/2016/11/main" xmlns="" r:id="rId3"/>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F175786-A39B-442B-9286-2B812EF59141}"/>
              </a:ext>
            </a:extLst>
          </p:cNvPr>
          <p:cNvSpPr>
            <a:spLocks noGrp="1"/>
          </p:cNvSpPr>
          <p:nvPr>
            <p:ph type="ctrTitle"/>
          </p:nvPr>
        </p:nvSpPr>
        <p:spPr>
          <a:xfrm>
            <a:off x="1354317" y="177490"/>
            <a:ext cx="9144000" cy="2387600"/>
          </a:xfrm>
        </p:spPr>
        <p:txBody>
          <a:bodyPr>
            <a:normAutofit fontScale="90000"/>
          </a:bodyPr>
          <a:lstStyle/>
          <a:p>
            <a:r>
              <a:rPr lang="en-GB" sz="8800" b="1" i="1" dirty="0">
                <a:solidFill>
                  <a:schemeClr val="tx1">
                    <a:lumMod val="95000"/>
                    <a:lumOff val="5000"/>
                  </a:schemeClr>
                </a:solidFill>
                <a:effectLst>
                  <a:outerShdw blurRad="38100" dist="38100" dir="2700000" algn="tl">
                    <a:srgbClr val="000000">
                      <a:alpha val="43137"/>
                    </a:srgbClr>
                  </a:outerShdw>
                </a:effectLst>
              </a:rPr>
              <a:t>The Industrial Revolution </a:t>
            </a:r>
          </a:p>
        </p:txBody>
      </p:sp>
      <p:sp>
        <p:nvSpPr>
          <p:cNvPr id="3" name="Subtitle 2">
            <a:extLst>
              <a:ext uri="{FF2B5EF4-FFF2-40B4-BE49-F238E27FC236}">
                <a16:creationId xmlns:a16="http://schemas.microsoft.com/office/drawing/2014/main" xmlns="" id="{10201583-1020-4392-B2C3-37D15393EB9B}"/>
              </a:ext>
            </a:extLst>
          </p:cNvPr>
          <p:cNvSpPr>
            <a:spLocks noGrp="1"/>
          </p:cNvSpPr>
          <p:nvPr>
            <p:ph type="subTitle" idx="1"/>
          </p:nvPr>
        </p:nvSpPr>
        <p:spPr>
          <a:xfrm>
            <a:off x="1524104" y="5078012"/>
            <a:ext cx="9144000" cy="1655762"/>
          </a:xfrm>
        </p:spPr>
        <p:txBody>
          <a:bodyPr>
            <a:normAutofit lnSpcReduction="10000"/>
          </a:bodyPr>
          <a:lstStyle/>
          <a:p>
            <a:r>
              <a:rPr lang="en-GB" sz="5400" b="1" i="1" dirty="0"/>
              <a:t>1760-1840 </a:t>
            </a:r>
          </a:p>
          <a:p>
            <a:r>
              <a:rPr lang="en-GB" sz="5400" b="1" i="1" dirty="0"/>
              <a:t>By Amber M</a:t>
            </a:r>
          </a:p>
        </p:txBody>
      </p:sp>
    </p:spTree>
    <p:extLst>
      <p:ext uri="{BB962C8B-B14F-4D97-AF65-F5344CB8AC3E}">
        <p14:creationId xmlns:p14="http://schemas.microsoft.com/office/powerpoint/2010/main" val="7257027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grpId="0" nodeType="clickEffect">
                                  <p:stCondLst>
                                    <p:cond delay="0"/>
                                  </p:stCondLst>
                                  <p:childTnLst>
                                    <p:animEffect transition="out" filter="fade">
                                      <p:cBhvr>
                                        <p:cTn id="6" dur="1000"/>
                                        <p:tgtEl>
                                          <p:spTgt spid="2"/>
                                        </p:tgtEl>
                                      </p:cBhvr>
                                    </p:animEffect>
                                    <p:anim calcmode="lin" valueType="num">
                                      <p:cBhvr>
                                        <p:cTn id="7" dur="1000"/>
                                        <p:tgtEl>
                                          <p:spTgt spid="2"/>
                                        </p:tgtEl>
                                        <p:attrNameLst>
                                          <p:attrName>ppt_x</p:attrName>
                                        </p:attrNameLst>
                                      </p:cBhvr>
                                      <p:tavLst>
                                        <p:tav tm="0">
                                          <p:val>
                                            <p:strVal val="ppt_x"/>
                                          </p:val>
                                        </p:tav>
                                        <p:tav tm="100000">
                                          <p:val>
                                            <p:strVal val="ppt_x"/>
                                          </p:val>
                                        </p:tav>
                                      </p:tavLst>
                                    </p:anim>
                                    <p:anim calcmode="lin" valueType="num">
                                      <p:cBhvr>
                                        <p:cTn id="8" dur="1000"/>
                                        <p:tgtEl>
                                          <p:spTgt spid="2"/>
                                        </p:tgtEl>
                                        <p:attrNameLst>
                                          <p:attrName>ppt_y</p:attrName>
                                        </p:attrNameLst>
                                      </p:cBhvr>
                                      <p:tavLst>
                                        <p:tav tm="0">
                                          <p:val>
                                            <p:strVal val="ppt_y"/>
                                          </p:val>
                                        </p:tav>
                                        <p:tav tm="100000">
                                          <p:val>
                                            <p:strVal val="ppt_y+.1"/>
                                          </p:val>
                                        </p:tav>
                                      </p:tavLst>
                                    </p:anim>
                                    <p:set>
                                      <p:cBhvr>
                                        <p:cTn id="9" dur="1" fill="hold">
                                          <p:stCondLst>
                                            <p:cond delay="999"/>
                                          </p:stCondLst>
                                        </p:cTn>
                                        <p:tgtEl>
                                          <p:spTgt spid="2"/>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wipe(down)">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wipe(down)">
                                      <p:cBhvr>
                                        <p:cTn id="19"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8B9208C-A2F9-4A3F-8E50-8924ED0DEF90}"/>
              </a:ext>
            </a:extLst>
          </p:cNvPr>
          <p:cNvSpPr>
            <a:spLocks noGrp="1"/>
          </p:cNvSpPr>
          <p:nvPr>
            <p:ph type="title"/>
          </p:nvPr>
        </p:nvSpPr>
        <p:spPr>
          <a:xfrm>
            <a:off x="554627" y="174396"/>
            <a:ext cx="11001710" cy="1600200"/>
          </a:xfrm>
        </p:spPr>
        <p:txBody>
          <a:bodyPr>
            <a:prstTxWarp prst="textWave2">
              <a:avLst/>
            </a:prstTxWarp>
            <a:normAutofit/>
          </a:bodyPr>
          <a:lstStyle/>
          <a:p>
            <a:r>
              <a:rPr lang="en-GB" sz="4000" b="1" i="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What was life like before the Industrial Revolution?</a:t>
            </a:r>
            <a:r>
              <a:rPr lang="en-GB"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
            </a:r>
            <a:br>
              <a:rPr lang="en-GB"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br>
            <a:endParaRPr lang="en-GB" b="1"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pic>
        <p:nvPicPr>
          <p:cNvPr id="16" name="Content Placeholder 15">
            <a:extLst>
              <a:ext uri="{FF2B5EF4-FFF2-40B4-BE49-F238E27FC236}">
                <a16:creationId xmlns:a16="http://schemas.microsoft.com/office/drawing/2014/main" xmlns="" id="{383B9A37-3E7C-43DE-B638-5BA0172144A1}"/>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554038" y="1885361"/>
            <a:ext cx="3970337" cy="4576438"/>
          </a:xfrm>
        </p:spPr>
      </p:pic>
      <p:sp>
        <p:nvSpPr>
          <p:cNvPr id="4" name="Text Placeholder 3">
            <a:extLst>
              <a:ext uri="{FF2B5EF4-FFF2-40B4-BE49-F238E27FC236}">
                <a16:creationId xmlns:a16="http://schemas.microsoft.com/office/drawing/2014/main" xmlns="" id="{698045A7-FA0E-4675-9492-5C1E9BD2D69B}"/>
              </a:ext>
            </a:extLst>
          </p:cNvPr>
          <p:cNvSpPr>
            <a:spLocks noGrp="1"/>
          </p:cNvSpPr>
          <p:nvPr>
            <p:ph type="body" sz="half" idx="2"/>
          </p:nvPr>
        </p:nvSpPr>
        <p:spPr>
          <a:xfrm>
            <a:off x="7033199" y="1944279"/>
            <a:ext cx="4315748" cy="4642667"/>
          </a:xfrm>
        </p:spPr>
        <p:txBody>
          <a:bodyPr/>
          <a:lstStyle/>
          <a:p>
            <a:r>
              <a:rPr lang="en-GB" sz="3200" dirty="0"/>
              <a:t>Prior the 18th century Britain was dominated by an </a:t>
            </a:r>
            <a:r>
              <a:rPr lang="en-GB" sz="3200" b="1" dirty="0"/>
              <a:t>agrarian society</a:t>
            </a:r>
            <a:r>
              <a:rPr lang="en-GB" sz="3200" dirty="0"/>
              <a:t>. Rural farmers would work the land or rent land from a wealthy land owner. They would graze animals, and produce goods which were a necessity for survival. </a:t>
            </a:r>
          </a:p>
          <a:p>
            <a:endParaRPr lang="en-GB" dirty="0"/>
          </a:p>
        </p:txBody>
      </p:sp>
      <p:cxnSp>
        <p:nvCxnSpPr>
          <p:cNvPr id="9" name="Straight Arrow Connector 8">
            <a:extLst>
              <a:ext uri="{FF2B5EF4-FFF2-40B4-BE49-F238E27FC236}">
                <a16:creationId xmlns:a16="http://schemas.microsoft.com/office/drawing/2014/main" xmlns="" id="{ACB46393-3CCF-4D54-BCF5-8E1202D950C3}"/>
              </a:ext>
            </a:extLst>
          </p:cNvPr>
          <p:cNvCxnSpPr>
            <a:cxnSpLocks/>
          </p:cNvCxnSpPr>
          <p:nvPr/>
        </p:nvCxnSpPr>
        <p:spPr>
          <a:xfrm flipH="1">
            <a:off x="2234153" y="1270228"/>
            <a:ext cx="405354" cy="787172"/>
          </a:xfrm>
          <a:prstGeom prst="straightConnector1">
            <a:avLst/>
          </a:prstGeom>
          <a:ln>
            <a:solidFill>
              <a:schemeClr val="tx1">
                <a:lumMod val="95000"/>
                <a:lumOff val="5000"/>
              </a:schemeClr>
            </a:solidFill>
            <a:tailEnd type="triangle"/>
          </a:ln>
          <a:scene3d>
            <a:camera prst="isometricOffAxis2Top"/>
            <a:lightRig rig="threePt" dir="t"/>
          </a:scene3d>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13713289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250">
        <p15:prstTrans prst="origami"/>
      </p:transition>
    </mc:Choice>
    <mc:Fallback>
      <p:transition xmlns:p14="http://schemas.microsoft.com/office/powerpoint/2010/main" spd="slow">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barn(inVertical)">
                                      <p:cBhvr>
                                        <p:cTn id="13" dur="500"/>
                                        <p:tgtEl>
                                          <p:spTgt spid="16"/>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grpId="0" nodeType="clickEffect">
                                  <p:stCondLst>
                                    <p:cond delay="0"/>
                                  </p:stCondLst>
                                  <p:childTnLst>
                                    <p:set>
                                      <p:cBhvr>
                                        <p:cTn id="17" dur="1" fill="hold">
                                          <p:stCondLst>
                                            <p:cond delay="0"/>
                                          </p:stCondLst>
                                        </p:cTn>
                                        <p:tgtEl>
                                          <p:spTgt spid="4">
                                            <p:txEl>
                                              <p:pRg st="0" end="0"/>
                                            </p:txEl>
                                          </p:spTgt>
                                        </p:tgtEl>
                                        <p:attrNameLst>
                                          <p:attrName>style.visibility</p:attrName>
                                        </p:attrNameLst>
                                      </p:cBhvr>
                                      <p:to>
                                        <p:strVal val="visible"/>
                                      </p:to>
                                    </p:set>
                                    <p:animEffect transition="in" filter="circle(in)">
                                      <p:cBhvr>
                                        <p:cTn id="18"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3679CCB-0B82-4BBF-ADDC-CCEDB88CF2BE}"/>
              </a:ext>
            </a:extLst>
          </p:cNvPr>
          <p:cNvSpPr>
            <a:spLocks noGrp="1"/>
          </p:cNvSpPr>
          <p:nvPr>
            <p:ph type="title"/>
          </p:nvPr>
        </p:nvSpPr>
        <p:spPr>
          <a:xfrm>
            <a:off x="728474" y="457200"/>
            <a:ext cx="10821423" cy="1600200"/>
          </a:xfrm>
        </p:spPr>
        <p:txBody>
          <a:bodyPr/>
          <a:lstStyle/>
          <a:p>
            <a:r>
              <a:rPr lang="en-GB" dirty="0">
                <a:solidFill>
                  <a:schemeClr val="tx1">
                    <a:lumMod val="95000"/>
                    <a:lumOff val="5000"/>
                  </a:schemeClr>
                </a:solidFill>
              </a:rPr>
              <a:t/>
            </a:r>
            <a:br>
              <a:rPr lang="en-GB" dirty="0">
                <a:solidFill>
                  <a:schemeClr val="tx1">
                    <a:lumMod val="95000"/>
                    <a:lumOff val="5000"/>
                  </a:schemeClr>
                </a:solidFill>
              </a:rPr>
            </a:br>
            <a:endParaRPr lang="en-GB" dirty="0">
              <a:solidFill>
                <a:schemeClr val="tx1">
                  <a:lumMod val="95000"/>
                  <a:lumOff val="5000"/>
                </a:schemeClr>
              </a:solidFill>
            </a:endParaRPr>
          </a:p>
        </p:txBody>
      </p:sp>
      <p:pic>
        <p:nvPicPr>
          <p:cNvPr id="15" name="Content Placeholder 14">
            <a:extLst>
              <a:ext uri="{FF2B5EF4-FFF2-40B4-BE49-F238E27FC236}">
                <a16:creationId xmlns:a16="http://schemas.microsoft.com/office/drawing/2014/main" xmlns="" id="{E6DC6FD0-0E87-4BA9-89A1-33E9B953224B}"/>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912877" y="1947926"/>
            <a:ext cx="3465956" cy="4271621"/>
          </a:xfrm>
        </p:spPr>
      </p:pic>
      <p:sp>
        <p:nvSpPr>
          <p:cNvPr id="4" name="Text Placeholder 3">
            <a:extLst>
              <a:ext uri="{FF2B5EF4-FFF2-40B4-BE49-F238E27FC236}">
                <a16:creationId xmlns:a16="http://schemas.microsoft.com/office/drawing/2014/main" xmlns="" id="{9B05C42E-6704-4E03-A826-86BD762F990D}"/>
              </a:ext>
            </a:extLst>
          </p:cNvPr>
          <p:cNvSpPr>
            <a:spLocks noGrp="1"/>
          </p:cNvSpPr>
          <p:nvPr>
            <p:ph type="body" sz="half" idx="2"/>
          </p:nvPr>
        </p:nvSpPr>
        <p:spPr>
          <a:xfrm>
            <a:off x="7324627" y="2078790"/>
            <a:ext cx="4017881" cy="4140757"/>
          </a:xfrm>
        </p:spPr>
        <p:txBody>
          <a:bodyPr>
            <a:normAutofit fontScale="92500" lnSpcReduction="10000"/>
          </a:bodyPr>
          <a:lstStyle/>
          <a:p>
            <a:r>
              <a:rPr lang="en-GB" sz="3200" dirty="0"/>
              <a:t>In the first sixty years or so of the Industrial Revolution, working-class people had </a:t>
            </a:r>
            <a:r>
              <a:rPr lang="en-GB" sz="3200" b="1" dirty="0"/>
              <a:t>little time or opportunity for recreation</a:t>
            </a:r>
            <a:r>
              <a:rPr lang="en-GB" sz="3200" dirty="0"/>
              <a:t>. Workers spent all the light of day at work and came home with little energy, space, or light to play sports or games.</a:t>
            </a:r>
          </a:p>
          <a:p>
            <a:endParaRPr lang="en-GB" dirty="0"/>
          </a:p>
        </p:txBody>
      </p:sp>
      <p:sp>
        <p:nvSpPr>
          <p:cNvPr id="5" name="Rectangle 4">
            <a:extLst>
              <a:ext uri="{FF2B5EF4-FFF2-40B4-BE49-F238E27FC236}">
                <a16:creationId xmlns:a16="http://schemas.microsoft.com/office/drawing/2014/main" xmlns="" id="{29C03B22-DB95-4209-A6A9-9B190AD92E11}"/>
              </a:ext>
            </a:extLst>
          </p:cNvPr>
          <p:cNvSpPr/>
          <p:nvPr/>
        </p:nvSpPr>
        <p:spPr>
          <a:xfrm>
            <a:off x="113122" y="769447"/>
            <a:ext cx="12030591" cy="646331"/>
          </a:xfrm>
          <a:prstGeom prst="rect">
            <a:avLst/>
          </a:prstGeom>
          <a:noFill/>
          <a:scene3d>
            <a:camera prst="perspectiveRelaxedModerately"/>
            <a:lightRig rig="threePt" dir="t"/>
          </a:scene3d>
        </p:spPr>
        <p:txBody>
          <a:bodyPr wrap="none" lIns="91440" tIns="45720" rIns="91440" bIns="45720">
            <a:prstTxWarp prst="textWave2">
              <a:avLst/>
            </a:prstTxWarp>
            <a:spAutoFit/>
          </a:bodyPr>
          <a:lstStyle/>
          <a:p>
            <a:pPr algn="ctr"/>
            <a:r>
              <a:rPr lang="en-GB" sz="3600" u="sng" dirty="0">
                <a:ln w="0"/>
                <a:effectLst>
                  <a:outerShdw blurRad="38100" dist="19050" dir="2700000" algn="tl" rotWithShape="0">
                    <a:schemeClr val="dk1">
                      <a:alpha val="40000"/>
                    </a:schemeClr>
                  </a:outerShdw>
                </a:effectLst>
              </a:rPr>
              <a:t>What was Life like for adults during the Industrial Revolution?</a:t>
            </a:r>
            <a:endParaRPr lang="en-GB" sz="3600" dirty="0">
              <a:ln w="0"/>
              <a:effectLst>
                <a:outerShdw blurRad="38100" dist="19050" dir="2700000" algn="tl" rotWithShape="0">
                  <a:schemeClr val="dk1">
                    <a:alpha val="40000"/>
                  </a:schemeClr>
                </a:outerShdw>
              </a:effectLst>
            </a:endParaRPr>
          </a:p>
        </p:txBody>
      </p:sp>
      <p:sp>
        <p:nvSpPr>
          <p:cNvPr id="16" name="TextBox 15">
            <a:extLst>
              <a:ext uri="{FF2B5EF4-FFF2-40B4-BE49-F238E27FC236}">
                <a16:creationId xmlns:a16="http://schemas.microsoft.com/office/drawing/2014/main" xmlns="" id="{14EA21AA-1484-43BC-9219-032A036CA560}"/>
              </a:ext>
            </a:extLst>
          </p:cNvPr>
          <p:cNvSpPr txBox="1"/>
          <p:nvPr/>
        </p:nvSpPr>
        <p:spPr>
          <a:xfrm>
            <a:off x="912877" y="6219548"/>
            <a:ext cx="3465956" cy="230832"/>
          </a:xfrm>
          <a:prstGeom prst="rect">
            <a:avLst/>
          </a:prstGeom>
          <a:noFill/>
        </p:spPr>
        <p:txBody>
          <a:bodyPr wrap="square" rtlCol="0">
            <a:spAutoFit/>
          </a:bodyPr>
          <a:lstStyle/>
          <a:p>
            <a:r>
              <a:rPr lang="en-GB" sz="900">
                <a:hlinkClick r:id="rId3" tooltip="https://courses.lumenlearning.com/ushistory2ay/chapter/the-labor-movement-2/"/>
              </a:rPr>
              <a:t>This Photo</a:t>
            </a:r>
            <a:r>
              <a:rPr lang="en-GB" sz="900"/>
              <a:t> by Unknown Author is licensed under </a:t>
            </a:r>
            <a:r>
              <a:rPr lang="en-GB" sz="900">
                <a:hlinkClick r:id="rId4" tooltip="https://creativecommons.org/licenses/by-sa/3.0/"/>
              </a:rPr>
              <a:t>CC BY-SA</a:t>
            </a:r>
            <a:endParaRPr lang="en-GB" sz="900"/>
          </a:p>
        </p:txBody>
      </p:sp>
    </p:spTree>
    <p:extLst>
      <p:ext uri="{BB962C8B-B14F-4D97-AF65-F5344CB8AC3E}">
        <p14:creationId xmlns:p14="http://schemas.microsoft.com/office/powerpoint/2010/main" val="2150218402"/>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xmlns:p14="http://schemas.microsoft.com/office/powerpoint/2010/main" spd="slow">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Effect transition="in" filter="wipe(down)">
                                      <p:cBhvr>
                                        <p:cTn id="15" dur="580">
                                          <p:stCondLst>
                                            <p:cond delay="0"/>
                                          </p:stCondLst>
                                        </p:cTn>
                                        <p:tgtEl>
                                          <p:spTgt spid="4">
                                            <p:txEl>
                                              <p:pRg st="0" end="0"/>
                                            </p:txEl>
                                          </p:spTgt>
                                        </p:tgtEl>
                                      </p:cBhvr>
                                    </p:animEffect>
                                    <p:anim calcmode="lin" valueType="num">
                                      <p:cBhvr>
                                        <p:cTn id="16" dur="1822" tmFilter="0,0; 0.14,0.36; 0.43,0.73; 0.71,0.91; 1.0,1.0">
                                          <p:stCondLst>
                                            <p:cond delay="0"/>
                                          </p:stCondLst>
                                        </p:cTn>
                                        <p:tgtEl>
                                          <p:spTgt spid="4">
                                            <p:txEl>
                                              <p:pRg st="0" end="0"/>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4">
                                            <p:txEl>
                                              <p:pRg st="0" end="0"/>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4">
                                            <p:txEl>
                                              <p:pRg st="0" end="0"/>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4">
                                            <p:txEl>
                                              <p:pRg st="0" end="0"/>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4">
                                            <p:txEl>
                                              <p:pRg st="0" end="0"/>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4">
                                            <p:txEl>
                                              <p:pRg st="0" end="0"/>
                                            </p:txEl>
                                          </p:spTgt>
                                        </p:tgtEl>
                                      </p:cBhvr>
                                      <p:to x="100000" y="60000"/>
                                    </p:animScale>
                                    <p:animScale>
                                      <p:cBhvr>
                                        <p:cTn id="22" dur="166" decel="50000">
                                          <p:stCondLst>
                                            <p:cond delay="676"/>
                                          </p:stCondLst>
                                        </p:cTn>
                                        <p:tgtEl>
                                          <p:spTgt spid="4">
                                            <p:txEl>
                                              <p:pRg st="0" end="0"/>
                                            </p:txEl>
                                          </p:spTgt>
                                        </p:tgtEl>
                                      </p:cBhvr>
                                      <p:to x="100000" y="100000"/>
                                    </p:animScale>
                                    <p:animScale>
                                      <p:cBhvr>
                                        <p:cTn id="23" dur="26">
                                          <p:stCondLst>
                                            <p:cond delay="1312"/>
                                          </p:stCondLst>
                                        </p:cTn>
                                        <p:tgtEl>
                                          <p:spTgt spid="4">
                                            <p:txEl>
                                              <p:pRg st="0" end="0"/>
                                            </p:txEl>
                                          </p:spTgt>
                                        </p:tgtEl>
                                      </p:cBhvr>
                                      <p:to x="100000" y="80000"/>
                                    </p:animScale>
                                    <p:animScale>
                                      <p:cBhvr>
                                        <p:cTn id="24" dur="166" decel="50000">
                                          <p:stCondLst>
                                            <p:cond delay="1338"/>
                                          </p:stCondLst>
                                        </p:cTn>
                                        <p:tgtEl>
                                          <p:spTgt spid="4">
                                            <p:txEl>
                                              <p:pRg st="0" end="0"/>
                                            </p:txEl>
                                          </p:spTgt>
                                        </p:tgtEl>
                                      </p:cBhvr>
                                      <p:to x="100000" y="100000"/>
                                    </p:animScale>
                                    <p:animScale>
                                      <p:cBhvr>
                                        <p:cTn id="25" dur="26">
                                          <p:stCondLst>
                                            <p:cond delay="1642"/>
                                          </p:stCondLst>
                                        </p:cTn>
                                        <p:tgtEl>
                                          <p:spTgt spid="4">
                                            <p:txEl>
                                              <p:pRg st="0" end="0"/>
                                            </p:txEl>
                                          </p:spTgt>
                                        </p:tgtEl>
                                      </p:cBhvr>
                                      <p:to x="100000" y="90000"/>
                                    </p:animScale>
                                    <p:animScale>
                                      <p:cBhvr>
                                        <p:cTn id="26" dur="166" decel="50000">
                                          <p:stCondLst>
                                            <p:cond delay="1668"/>
                                          </p:stCondLst>
                                        </p:cTn>
                                        <p:tgtEl>
                                          <p:spTgt spid="4">
                                            <p:txEl>
                                              <p:pRg st="0" end="0"/>
                                            </p:txEl>
                                          </p:spTgt>
                                        </p:tgtEl>
                                      </p:cBhvr>
                                      <p:to x="100000" y="100000"/>
                                    </p:animScale>
                                    <p:animScale>
                                      <p:cBhvr>
                                        <p:cTn id="27" dur="26">
                                          <p:stCondLst>
                                            <p:cond delay="1808"/>
                                          </p:stCondLst>
                                        </p:cTn>
                                        <p:tgtEl>
                                          <p:spTgt spid="4">
                                            <p:txEl>
                                              <p:pRg st="0" end="0"/>
                                            </p:txEl>
                                          </p:spTgt>
                                        </p:tgtEl>
                                      </p:cBhvr>
                                      <p:to x="100000" y="95000"/>
                                    </p:animScale>
                                    <p:animScale>
                                      <p:cBhvr>
                                        <p:cTn id="28" dur="166" decel="50000">
                                          <p:stCondLst>
                                            <p:cond delay="1834"/>
                                          </p:stCondLst>
                                        </p:cTn>
                                        <p:tgtEl>
                                          <p:spTgt spid="4">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FBE6DC7-EC8F-4748-A333-7832E98B1B9D}"/>
              </a:ext>
            </a:extLst>
          </p:cNvPr>
          <p:cNvSpPr>
            <a:spLocks noGrp="1"/>
          </p:cNvSpPr>
          <p:nvPr>
            <p:ph type="title"/>
          </p:nvPr>
        </p:nvSpPr>
        <p:spPr>
          <a:xfrm>
            <a:off x="717240" y="496565"/>
            <a:ext cx="11066266" cy="1600200"/>
          </a:xfrm>
        </p:spPr>
        <p:style>
          <a:lnRef idx="2">
            <a:schemeClr val="dk1"/>
          </a:lnRef>
          <a:fillRef idx="1">
            <a:schemeClr val="lt1"/>
          </a:fillRef>
          <a:effectRef idx="0">
            <a:schemeClr val="dk1"/>
          </a:effectRef>
          <a:fontRef idx="minor">
            <a:schemeClr val="dk1"/>
          </a:fontRef>
        </p:style>
        <p:txBody>
          <a:bodyPr>
            <a:prstTxWarp prst="textWave1">
              <a:avLst/>
            </a:prstTxWarp>
            <a:normAutofit fontScale="90000"/>
          </a:bodyPr>
          <a:lstStyle/>
          <a:p>
            <a:pPr>
              <a:lnSpc>
                <a:spcPct val="107000"/>
              </a:lnSpc>
              <a:spcAft>
                <a:spcPts val="800"/>
              </a:spcAft>
            </a:pPr>
            <a:r>
              <a:rPr lang="en-GB" b="1" dirty="0">
                <a:latin typeface="Calibri" panose="020F0502020204030204" pitchFamily="34" charset="0"/>
                <a:ea typeface="MS Mincho" panose="02020609040205080304" pitchFamily="49" charset="-128"/>
                <a:cs typeface="Times New Roman" panose="02020603050405020304" pitchFamily="18" charset="0"/>
              </a:rPr>
              <a:t>What was Life like for children during the Industrial Revolution</a:t>
            </a:r>
            <a:r>
              <a:rPr lang="en-GB" sz="2000" dirty="0">
                <a:effectLst/>
                <a:latin typeface="Calibri" panose="020F0502020204030204" pitchFamily="34" charset="0"/>
                <a:ea typeface="Yu Mincho" panose="02020400000000000000" pitchFamily="18" charset="-128"/>
                <a:cs typeface="Times New Roman" panose="02020603050405020304" pitchFamily="18" charset="0"/>
              </a:rPr>
              <a:t/>
            </a:r>
            <a:br>
              <a:rPr lang="en-GB" sz="2000" dirty="0">
                <a:effectLst/>
                <a:latin typeface="Calibri" panose="020F0502020204030204" pitchFamily="34" charset="0"/>
                <a:ea typeface="Yu Mincho" panose="02020400000000000000" pitchFamily="18" charset="-128"/>
                <a:cs typeface="Times New Roman" panose="02020603050405020304" pitchFamily="18" charset="0"/>
              </a:rPr>
            </a:br>
            <a:r>
              <a:rPr lang="en-GB" dirty="0">
                <a:ln w="0"/>
                <a:solidFill>
                  <a:schemeClr val="accent1"/>
                </a:solidFill>
                <a:effectLst>
                  <a:outerShdw blurRad="38100" dist="25400" dir="5400000" algn="ctr" rotWithShape="0">
                    <a:srgbClr val="6E747A">
                      <a:alpha val="43000"/>
                    </a:srgbClr>
                  </a:outerShdw>
                </a:effectLst>
              </a:rPr>
              <a:t/>
            </a:r>
            <a:br>
              <a:rPr lang="en-GB" dirty="0">
                <a:ln w="0"/>
                <a:solidFill>
                  <a:schemeClr val="accent1"/>
                </a:solidFill>
                <a:effectLst>
                  <a:outerShdw blurRad="38100" dist="25400" dir="5400000" algn="ctr" rotWithShape="0">
                    <a:srgbClr val="6E747A">
                      <a:alpha val="43000"/>
                    </a:srgbClr>
                  </a:outerShdw>
                </a:effectLst>
              </a:rPr>
            </a:br>
            <a:endParaRPr lang="en-GB" dirty="0">
              <a:ln w="0"/>
              <a:solidFill>
                <a:schemeClr val="accent1"/>
              </a:solidFill>
              <a:effectLst>
                <a:outerShdw blurRad="38100" dist="25400" dir="5400000" algn="ctr" rotWithShape="0">
                  <a:srgbClr val="6E747A">
                    <a:alpha val="43000"/>
                  </a:srgbClr>
                </a:outerShdw>
              </a:effectLst>
            </a:endParaRPr>
          </a:p>
        </p:txBody>
      </p:sp>
      <p:pic>
        <p:nvPicPr>
          <p:cNvPr id="7" name="Content Placeholder 6">
            <a:extLst>
              <a:ext uri="{FF2B5EF4-FFF2-40B4-BE49-F238E27FC236}">
                <a16:creationId xmlns:a16="http://schemas.microsoft.com/office/drawing/2014/main" xmlns="" id="{BFE90141-8CDB-4CC4-B951-4C9BF3E2DCCD}"/>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839788" y="2215299"/>
            <a:ext cx="3932237" cy="3940404"/>
          </a:xfrm>
        </p:spPr>
      </p:pic>
      <p:sp>
        <p:nvSpPr>
          <p:cNvPr id="4" name="Text Placeholder 3">
            <a:extLst>
              <a:ext uri="{FF2B5EF4-FFF2-40B4-BE49-F238E27FC236}">
                <a16:creationId xmlns:a16="http://schemas.microsoft.com/office/drawing/2014/main" xmlns="" id="{D810A779-DA8F-42B9-804A-28B5B095A4BE}"/>
              </a:ext>
            </a:extLst>
          </p:cNvPr>
          <p:cNvSpPr>
            <a:spLocks noGrp="1"/>
          </p:cNvSpPr>
          <p:nvPr>
            <p:ph type="body" sz="half" idx="2"/>
          </p:nvPr>
        </p:nvSpPr>
        <p:spPr>
          <a:xfrm>
            <a:off x="7636514" y="2215299"/>
            <a:ext cx="3932237" cy="3940404"/>
          </a:xfrm>
        </p:spPr>
        <p:txBody>
          <a:bodyPr>
            <a:normAutofit fontScale="92500" lnSpcReduction="10000"/>
          </a:bodyPr>
          <a:lstStyle/>
          <a:p>
            <a:r>
              <a:rPr lang="en-GB" sz="2400" dirty="0"/>
              <a:t>For the working class, the Industrial Revolution introduced harsh new ways to make ends meet. Children had always helped on farms or assisted in making textiles at home. However, as life became more urban and industrial there were </a:t>
            </a:r>
            <a:r>
              <a:rPr lang="en-GB" sz="2400" b="1" dirty="0"/>
              <a:t>fewer domestic job opportunities</a:t>
            </a:r>
            <a:r>
              <a:rPr lang="en-GB" sz="2400" dirty="0"/>
              <a:t>. This forced many children to work outside of the home in places like factories and mines </a:t>
            </a:r>
          </a:p>
          <a:p>
            <a:endParaRPr lang="en-GB" dirty="0"/>
          </a:p>
        </p:txBody>
      </p:sp>
      <p:sp>
        <p:nvSpPr>
          <p:cNvPr id="8" name="TextBox 7">
            <a:extLst>
              <a:ext uri="{FF2B5EF4-FFF2-40B4-BE49-F238E27FC236}">
                <a16:creationId xmlns:a16="http://schemas.microsoft.com/office/drawing/2014/main" xmlns="" id="{CC8CF67C-6C8F-454F-887E-ED665F1094C8}"/>
              </a:ext>
            </a:extLst>
          </p:cNvPr>
          <p:cNvSpPr txBox="1"/>
          <p:nvPr/>
        </p:nvSpPr>
        <p:spPr>
          <a:xfrm>
            <a:off x="839788" y="5683789"/>
            <a:ext cx="3932237" cy="230832"/>
          </a:xfrm>
          <a:prstGeom prst="rect">
            <a:avLst/>
          </a:prstGeom>
          <a:noFill/>
        </p:spPr>
        <p:txBody>
          <a:bodyPr wrap="square" rtlCol="0">
            <a:spAutoFit/>
          </a:bodyPr>
          <a:lstStyle/>
          <a:p>
            <a:r>
              <a:rPr lang="en-GB" sz="900">
                <a:hlinkClick r:id="rId3" tooltip="https://en.wikipedia.org/wiki/Newton,_North_Carolina"/>
              </a:rPr>
              <a:t>This Photo</a:t>
            </a:r>
            <a:r>
              <a:rPr lang="en-GB" sz="900"/>
              <a:t> by Unknown Author is licensed under </a:t>
            </a:r>
            <a:r>
              <a:rPr lang="en-GB" sz="900">
                <a:hlinkClick r:id="rId4" tooltip="https://creativecommons.org/licenses/by-sa/3.0/"/>
              </a:rPr>
              <a:t>CC BY-SA</a:t>
            </a:r>
            <a:endParaRPr lang="en-GB" sz="900"/>
          </a:p>
        </p:txBody>
      </p:sp>
    </p:spTree>
    <p:extLst>
      <p:ext uri="{BB962C8B-B14F-4D97-AF65-F5344CB8AC3E}">
        <p14:creationId xmlns:p14="http://schemas.microsoft.com/office/powerpoint/2010/main" val="320184906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6000">
        <p15:prstTrans prst="curtains"/>
      </p:transition>
    </mc:Choice>
    <mc:Fallback>
      <p:transition xmlns:p14="http://schemas.microsoft.com/office/powerpoint/2010/main" spd="slow">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000" fill="hold"/>
                                        <p:tgtEl>
                                          <p:spTgt spid="2"/>
                                        </p:tgtEl>
                                        <p:attrNameLst>
                                          <p:attrName>ppt_w</p:attrName>
                                        </p:attrNameLst>
                                      </p:cBhvr>
                                      <p:tavLst>
                                        <p:tav tm="0">
                                          <p:val>
                                            <p:fltVal val="0"/>
                                          </p:val>
                                        </p:tav>
                                        <p:tav tm="100000">
                                          <p:val>
                                            <p:strVal val="#ppt_w"/>
                                          </p:val>
                                        </p:tav>
                                      </p:tavLst>
                                    </p:anim>
                                    <p:anim calcmode="lin" valueType="num">
                                      <p:cBhvr>
                                        <p:cTn id="13" dur="1000" fill="hold"/>
                                        <p:tgtEl>
                                          <p:spTgt spid="2"/>
                                        </p:tgtEl>
                                        <p:attrNameLst>
                                          <p:attrName>ppt_h</p:attrName>
                                        </p:attrNameLst>
                                      </p:cBhvr>
                                      <p:tavLst>
                                        <p:tav tm="0">
                                          <p:val>
                                            <p:fltVal val="0"/>
                                          </p:val>
                                        </p:tav>
                                        <p:tav tm="100000">
                                          <p:val>
                                            <p:strVal val="#ppt_h"/>
                                          </p:val>
                                        </p:tav>
                                      </p:tavLst>
                                    </p:anim>
                                    <p:anim calcmode="lin" valueType="num">
                                      <p:cBhvr>
                                        <p:cTn id="14" dur="1000" fill="hold"/>
                                        <p:tgtEl>
                                          <p:spTgt spid="2"/>
                                        </p:tgtEl>
                                        <p:attrNameLst>
                                          <p:attrName>style.rotation</p:attrName>
                                        </p:attrNameLst>
                                      </p:cBhvr>
                                      <p:tavLst>
                                        <p:tav tm="0">
                                          <p:val>
                                            <p:fltVal val="90"/>
                                          </p:val>
                                        </p:tav>
                                        <p:tav tm="100000">
                                          <p:val>
                                            <p:fltVal val="0"/>
                                          </p:val>
                                        </p:tav>
                                      </p:tavLst>
                                    </p:anim>
                                    <p:animEffect transition="in" filter="fade">
                                      <p:cBhvr>
                                        <p:cTn id="15" dur="10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grpId="0" nodeType="clickEffect">
                                  <p:stCondLst>
                                    <p:cond delay="0"/>
                                  </p:stCondLst>
                                  <p:childTnLst>
                                    <p:set>
                                      <p:cBhvr>
                                        <p:cTn id="19" dur="1" fill="hold">
                                          <p:stCondLst>
                                            <p:cond delay="0"/>
                                          </p:stCondLst>
                                        </p:cTn>
                                        <p:tgtEl>
                                          <p:spTgt spid="4">
                                            <p:txEl>
                                              <p:pRg st="0" end="0"/>
                                            </p:txEl>
                                          </p:spTgt>
                                        </p:tgtEl>
                                        <p:attrNameLst>
                                          <p:attrName>style.visibility</p:attrName>
                                        </p:attrNameLst>
                                      </p:cBhvr>
                                      <p:to>
                                        <p:strVal val="visible"/>
                                      </p:to>
                                    </p:set>
                                    <p:animEffect transition="in" filter="wheel(1)">
                                      <p:cBhvr>
                                        <p:cTn id="20"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5D35795-95B3-464B-88CC-C6A6FE9AE197}"/>
              </a:ext>
            </a:extLst>
          </p:cNvPr>
          <p:cNvSpPr>
            <a:spLocks noGrp="1"/>
          </p:cNvSpPr>
          <p:nvPr>
            <p:ph type="title"/>
          </p:nvPr>
        </p:nvSpPr>
        <p:spPr>
          <a:xfrm>
            <a:off x="688959" y="249810"/>
            <a:ext cx="10632633" cy="1600200"/>
          </a:xfrm>
        </p:spPr>
        <p:style>
          <a:lnRef idx="2">
            <a:schemeClr val="dk1"/>
          </a:lnRef>
          <a:fillRef idx="1">
            <a:schemeClr val="lt1"/>
          </a:fillRef>
          <a:effectRef idx="0">
            <a:schemeClr val="dk1"/>
          </a:effectRef>
          <a:fontRef idx="minor">
            <a:schemeClr val="dk1"/>
          </a:fontRef>
        </p:style>
        <p:txBody>
          <a:bodyPr>
            <a:prstTxWarp prst="textWave2">
              <a:avLst/>
            </a:prstTxWarp>
          </a:bodyPr>
          <a:lstStyle/>
          <a:p>
            <a:r>
              <a:rPr lang="en-GB" b="1" dirty="0"/>
              <a:t>How was Transport Affected by the Industrial Revolution?</a:t>
            </a:r>
            <a:r>
              <a:rPr lang="en-GB" dirty="0"/>
              <a:t/>
            </a:r>
            <a:br>
              <a:rPr lang="en-GB" dirty="0"/>
            </a:br>
            <a:endParaRPr lang="en-GB" dirty="0"/>
          </a:p>
        </p:txBody>
      </p:sp>
      <p:pic>
        <p:nvPicPr>
          <p:cNvPr id="6" name="Content Placeholder 5">
            <a:extLst>
              <a:ext uri="{FF2B5EF4-FFF2-40B4-BE49-F238E27FC236}">
                <a16:creationId xmlns:a16="http://schemas.microsoft.com/office/drawing/2014/main" xmlns="" id="{5D0052D4-971C-4BFF-9E87-00F3C523D03D}"/>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909032" y="2057400"/>
            <a:ext cx="2987299" cy="4409322"/>
          </a:xfrm>
        </p:spPr>
      </p:pic>
      <p:sp>
        <p:nvSpPr>
          <p:cNvPr id="4" name="Text Placeholder 3">
            <a:extLst>
              <a:ext uri="{FF2B5EF4-FFF2-40B4-BE49-F238E27FC236}">
                <a16:creationId xmlns:a16="http://schemas.microsoft.com/office/drawing/2014/main" xmlns="" id="{DF528245-41F7-4F7F-96AB-BDA034B533D5}"/>
              </a:ext>
            </a:extLst>
          </p:cNvPr>
          <p:cNvSpPr>
            <a:spLocks noGrp="1"/>
          </p:cNvSpPr>
          <p:nvPr>
            <p:ph type="body" sz="half" idx="2"/>
          </p:nvPr>
        </p:nvSpPr>
        <p:spPr>
          <a:xfrm>
            <a:off x="7153685" y="2057400"/>
            <a:ext cx="3932237" cy="4409322"/>
          </a:xfrm>
        </p:spPr>
        <p:txBody>
          <a:bodyPr>
            <a:normAutofit fontScale="92500"/>
          </a:bodyPr>
          <a:lstStyle/>
          <a:p>
            <a:r>
              <a:rPr lang="en-GB" sz="2600" dirty="0"/>
              <a:t>There were three main types of </a:t>
            </a:r>
            <a:r>
              <a:rPr lang="en-GB" sz="2600" b="1" dirty="0"/>
              <a:t>transportation</a:t>
            </a:r>
            <a:r>
              <a:rPr lang="en-GB" sz="2600" dirty="0"/>
              <a:t> that increased during the </a:t>
            </a:r>
            <a:r>
              <a:rPr lang="en-GB" sz="2600" b="1" dirty="0"/>
              <a:t>Industrial</a:t>
            </a:r>
            <a:r>
              <a:rPr lang="en-GB" sz="2600" dirty="0"/>
              <a:t> </a:t>
            </a:r>
            <a:r>
              <a:rPr lang="en-GB" sz="2600" b="1" dirty="0"/>
              <a:t>Revolution</a:t>
            </a:r>
            <a:r>
              <a:rPr lang="en-GB" sz="2600" dirty="0"/>
              <a:t>: waterways, roads, and railroads. </a:t>
            </a:r>
            <a:r>
              <a:rPr lang="en-GB" sz="2600" b="1" dirty="0"/>
              <a:t>Transportation</a:t>
            </a:r>
            <a:r>
              <a:rPr lang="en-GB" sz="2600" dirty="0"/>
              <a:t> was important because people were starting to live in the West. During this time period, </a:t>
            </a:r>
            <a:r>
              <a:rPr lang="en-GB" sz="2600" b="1" dirty="0"/>
              <a:t>transportation</a:t>
            </a:r>
            <a:r>
              <a:rPr lang="en-GB" sz="2600" dirty="0"/>
              <a:t> via water was the cheapest way to move heavy products (such as coal and iron).</a:t>
            </a:r>
          </a:p>
          <a:p>
            <a:endParaRPr lang="en-GB" dirty="0"/>
          </a:p>
        </p:txBody>
      </p:sp>
    </p:spTree>
    <p:extLst>
      <p:ext uri="{BB962C8B-B14F-4D97-AF65-F5344CB8AC3E}">
        <p14:creationId xmlns:p14="http://schemas.microsoft.com/office/powerpoint/2010/main" val="2900606525"/>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5" presetClass="entr" presetSubtype="0"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2000"/>
                                        <p:tgtEl>
                                          <p:spTgt spid="6"/>
                                        </p:tgtEl>
                                      </p:cBhvr>
                                    </p:animEffect>
                                    <p:anim calcmode="lin" valueType="num">
                                      <p:cBhvr>
                                        <p:cTn id="26" dur="2000" fill="hold"/>
                                        <p:tgtEl>
                                          <p:spTgt spid="6"/>
                                        </p:tgtEl>
                                        <p:attrNameLst>
                                          <p:attrName>ppt_w</p:attrName>
                                        </p:attrNameLst>
                                      </p:cBhvr>
                                      <p:tavLst>
                                        <p:tav tm="0" fmla="#ppt_w*sin(2.5*pi*$)">
                                          <p:val>
                                            <p:fltVal val="0"/>
                                          </p:val>
                                        </p:tav>
                                        <p:tav tm="100000">
                                          <p:val>
                                            <p:fltVal val="1"/>
                                          </p:val>
                                        </p:tav>
                                      </p:tavLst>
                                    </p:anim>
                                    <p:anim calcmode="lin" valueType="num">
                                      <p:cBhvr>
                                        <p:cTn id="27"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4">
                                            <p:txEl>
                                              <p:pRg st="0" end="0"/>
                                            </p:txEl>
                                          </p:spTgt>
                                        </p:tgtEl>
                                        <p:attrNameLst>
                                          <p:attrName>style.visibility</p:attrName>
                                        </p:attrNameLst>
                                      </p:cBhvr>
                                      <p:to>
                                        <p:strVal val="visible"/>
                                      </p:to>
                                    </p:set>
                                    <p:animEffect transition="in" filter="randombar(horizontal)">
                                      <p:cBhvr>
                                        <p:cTn id="3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E85786A-E402-42A7-9C21-9C2B1C715548}"/>
              </a:ext>
            </a:extLst>
          </p:cNvPr>
          <p:cNvSpPr>
            <a:spLocks noGrp="1"/>
          </p:cNvSpPr>
          <p:nvPr>
            <p:ph type="title"/>
          </p:nvPr>
        </p:nvSpPr>
        <p:spPr>
          <a:xfrm>
            <a:off x="839788" y="230957"/>
            <a:ext cx="10681493" cy="1600200"/>
          </a:xfrm>
        </p:spPr>
        <p:style>
          <a:lnRef idx="2">
            <a:schemeClr val="dk1"/>
          </a:lnRef>
          <a:fillRef idx="1">
            <a:schemeClr val="lt1"/>
          </a:fillRef>
          <a:effectRef idx="0">
            <a:schemeClr val="dk1"/>
          </a:effectRef>
          <a:fontRef idx="minor">
            <a:schemeClr val="dk1"/>
          </a:fontRef>
        </p:style>
        <p:txBody>
          <a:bodyPr>
            <a:prstTxWarp prst="textWave2">
              <a:avLst/>
            </a:prstTxWarp>
          </a:bodyPr>
          <a:lstStyle/>
          <a:p>
            <a:r>
              <a:rPr lang="en-GB" b="1" dirty="0"/>
              <a:t>What impact did the Industrial Revolution have on Britain?</a:t>
            </a:r>
            <a:r>
              <a:rPr lang="en-GB" dirty="0"/>
              <a:t> </a:t>
            </a:r>
            <a:br>
              <a:rPr lang="en-GB" dirty="0"/>
            </a:br>
            <a:endParaRPr lang="en-GB" dirty="0"/>
          </a:p>
        </p:txBody>
      </p:sp>
      <p:pic>
        <p:nvPicPr>
          <p:cNvPr id="6" name="Content Placeholder 5">
            <a:extLst>
              <a:ext uri="{FF2B5EF4-FFF2-40B4-BE49-F238E27FC236}">
                <a16:creationId xmlns:a16="http://schemas.microsoft.com/office/drawing/2014/main" xmlns="" id="{CD673BE0-253B-4727-9750-F2D63D470307}"/>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799306" y="2139885"/>
            <a:ext cx="3771900" cy="4157220"/>
          </a:xfrm>
        </p:spPr>
      </p:pic>
      <p:sp>
        <p:nvSpPr>
          <p:cNvPr id="4" name="Text Placeholder 3">
            <a:extLst>
              <a:ext uri="{FF2B5EF4-FFF2-40B4-BE49-F238E27FC236}">
                <a16:creationId xmlns:a16="http://schemas.microsoft.com/office/drawing/2014/main" xmlns="" id="{05588307-AD47-4298-84F6-A58EEAE3663C}"/>
              </a:ext>
            </a:extLst>
          </p:cNvPr>
          <p:cNvSpPr>
            <a:spLocks noGrp="1"/>
          </p:cNvSpPr>
          <p:nvPr>
            <p:ph type="body" sz="half" idx="2"/>
          </p:nvPr>
        </p:nvSpPr>
        <p:spPr>
          <a:xfrm>
            <a:off x="7589044" y="2068315"/>
            <a:ext cx="3932237" cy="4528025"/>
          </a:xfrm>
        </p:spPr>
        <p:txBody>
          <a:bodyPr>
            <a:normAutofit fontScale="92500" lnSpcReduction="10000"/>
          </a:bodyPr>
          <a:lstStyle/>
          <a:p>
            <a:r>
              <a:rPr lang="en-GB" sz="2800" dirty="0"/>
              <a:t>The first changes began in Great </a:t>
            </a:r>
            <a:r>
              <a:rPr lang="en-GB" sz="2800" b="1" dirty="0"/>
              <a:t>Britain</a:t>
            </a:r>
            <a:r>
              <a:rPr lang="en-GB" sz="2800" dirty="0"/>
              <a:t> in the 1780’s and spread across Europe and North America by the 19th century leaving a profound effect on the entire world. The </a:t>
            </a:r>
            <a:r>
              <a:rPr lang="en-GB" sz="2800" b="1" dirty="0"/>
              <a:t>Industrial</a:t>
            </a:r>
            <a:r>
              <a:rPr lang="en-GB" sz="2800" dirty="0"/>
              <a:t> </a:t>
            </a:r>
            <a:r>
              <a:rPr lang="en-GB" sz="2800" b="1" dirty="0"/>
              <a:t>Revolution</a:t>
            </a:r>
            <a:r>
              <a:rPr lang="en-GB" sz="2800" dirty="0"/>
              <a:t> effected every aspect of human society including the nature of work, child </a:t>
            </a:r>
            <a:r>
              <a:rPr lang="en-GB" sz="2800" dirty="0" err="1"/>
              <a:t>labor</a:t>
            </a:r>
            <a:r>
              <a:rPr lang="en-GB" sz="2800" dirty="0"/>
              <a:t>, and health conditions of the workers</a:t>
            </a:r>
          </a:p>
        </p:txBody>
      </p:sp>
      <p:sp>
        <p:nvSpPr>
          <p:cNvPr id="7" name="TextBox 6">
            <a:extLst>
              <a:ext uri="{FF2B5EF4-FFF2-40B4-BE49-F238E27FC236}">
                <a16:creationId xmlns:a16="http://schemas.microsoft.com/office/drawing/2014/main" xmlns="" id="{B64B9DFE-BE7A-4628-A8B8-65561F063748}"/>
              </a:ext>
            </a:extLst>
          </p:cNvPr>
          <p:cNvSpPr txBox="1"/>
          <p:nvPr/>
        </p:nvSpPr>
        <p:spPr>
          <a:xfrm>
            <a:off x="799306" y="5691188"/>
            <a:ext cx="3771900" cy="230832"/>
          </a:xfrm>
          <a:prstGeom prst="rect">
            <a:avLst/>
          </a:prstGeom>
          <a:noFill/>
        </p:spPr>
        <p:txBody>
          <a:bodyPr wrap="square" rtlCol="0">
            <a:spAutoFit/>
          </a:bodyPr>
          <a:lstStyle/>
          <a:p>
            <a:r>
              <a:rPr lang="en-GB" sz="900">
                <a:hlinkClick r:id="rId3" tooltip="https://worldbuilding.stackexchange.com/questions/57166/the-key-for-a-longer-lasting-steampunkier-industrial-revolution"/>
              </a:rPr>
              <a:t>This Photo</a:t>
            </a:r>
            <a:r>
              <a:rPr lang="en-GB" sz="900"/>
              <a:t> by Unknown Author is licensed under </a:t>
            </a:r>
            <a:r>
              <a:rPr lang="en-GB" sz="900">
                <a:hlinkClick r:id="rId4" tooltip="https://creativecommons.org/licenses/by-sa/3.0/"/>
              </a:rPr>
              <a:t>CC BY-SA</a:t>
            </a:r>
            <a:endParaRPr lang="en-GB" sz="900"/>
          </a:p>
        </p:txBody>
      </p:sp>
    </p:spTree>
    <p:extLst>
      <p:ext uri="{BB962C8B-B14F-4D97-AF65-F5344CB8AC3E}">
        <p14:creationId xmlns:p14="http://schemas.microsoft.com/office/powerpoint/2010/main" val="2057390780"/>
      </p:ext>
    </p:extLst>
  </p:cSld>
  <p:clrMapOvr>
    <a:masterClrMapping/>
  </p:clrMapOvr>
  <p:transition xmlns:p14="http://schemas.microsoft.com/office/powerpoint/2010/main" spd="slow">
    <p:cover/>
  </p:transitio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2000"/>
                                        <p:tgtEl>
                                          <p:spTgt spid="6"/>
                                        </p:tgtEl>
                                      </p:cBhvr>
                                    </p:animEffect>
                                    <p:anim calcmode="lin" valueType="num">
                                      <p:cBhvr>
                                        <p:cTn id="15" dur="2000" fill="hold"/>
                                        <p:tgtEl>
                                          <p:spTgt spid="6"/>
                                        </p:tgtEl>
                                        <p:attrNameLst>
                                          <p:attrName>ppt_w</p:attrName>
                                        </p:attrNameLst>
                                      </p:cBhvr>
                                      <p:tavLst>
                                        <p:tav tm="0" fmla="#ppt_w*sin(2.5*pi*$)">
                                          <p:val>
                                            <p:fltVal val="0"/>
                                          </p:val>
                                        </p:tav>
                                        <p:tav tm="100000">
                                          <p:val>
                                            <p:fltVal val="1"/>
                                          </p:val>
                                        </p:tav>
                                      </p:tavLst>
                                    </p:anim>
                                    <p:anim calcmode="lin" valueType="num">
                                      <p:cBhvr>
                                        <p:cTn id="16"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4">
                                            <p:txEl>
                                              <p:pRg st="0" end="0"/>
                                            </p:txEl>
                                          </p:spTgt>
                                        </p:tgtEl>
                                        <p:attrNameLst>
                                          <p:attrName>style.visibility</p:attrName>
                                        </p:attrNameLst>
                                      </p:cBhvr>
                                      <p:to>
                                        <p:strVal val="visible"/>
                                      </p:to>
                                    </p:set>
                                    <p:animEffect transition="in" filter="barn(inVertical)">
                                      <p:cBhvr>
                                        <p:cTn id="21"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build="p"/>
    </p:bld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F46216B-77A9-411A-B9D3-5023FCB70208}"/>
    </a:ext>
  </a:extLst>
</a:theme>
</file>

<file path=docProps/app.xml><?xml version="1.0" encoding="utf-8"?>
<Properties xmlns="http://schemas.openxmlformats.org/officeDocument/2006/extended-properties" xmlns:vt="http://schemas.openxmlformats.org/officeDocument/2006/docPropsVTypes">
  <Template>Office Theme</Template>
  <TotalTime>0</TotalTime>
  <Words>363</Words>
  <Application>Microsoft Macintosh PowerPoint</Application>
  <PresentationFormat>Custom</PresentationFormat>
  <Paragraphs>17</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The Industrial Revolution </vt:lpstr>
      <vt:lpstr>What was life like before the Industrial Revolution? </vt:lpstr>
      <vt:lpstr> </vt:lpstr>
      <vt:lpstr>What was Life like for children during the Industrial Revolution  </vt:lpstr>
      <vt:lpstr>How was Transport Affected by the Industrial Revolution? </vt:lpstr>
      <vt:lpstr>What impact did the Industrial Revolution have on Britain?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Industrial Revolution </dc:title>
  <dc:creator>Jamie McArthur</dc:creator>
  <cp:lastModifiedBy>Harriett Fletcher</cp:lastModifiedBy>
  <cp:revision>10</cp:revision>
  <dcterms:created xsi:type="dcterms:W3CDTF">2020-04-28T10:42:16Z</dcterms:created>
  <dcterms:modified xsi:type="dcterms:W3CDTF">2020-04-29T08:57:39Z</dcterms:modified>
</cp:coreProperties>
</file>