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90" d="100"/>
          <a:sy n="90" d="100"/>
        </p:scale>
        <p:origin x="600" y="44"/>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D07879A4-DED9-42AE-9068-DE0E2E73918A}" type="datetimeFigureOut">
              <a:rPr lang="en-GB" smtClean="0"/>
              <a:t>29/04/2020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9257115-B0C8-462E-A917-AF42C84E99E4}" type="slidenum">
              <a:rPr lang="en-GB" smtClean="0"/>
              <a:t>‹#›</a:t>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D07879A4-DED9-42AE-9068-DE0E2E73918A}" type="datetimeFigureOut">
              <a:rPr lang="en-GB" smtClean="0"/>
              <a:t>29/04/2020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9257115-B0C8-462E-A917-AF42C84E99E4}" type="slidenum">
              <a:rPr lang="en-GB" smtClean="0"/>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D07879A4-DED9-42AE-9068-DE0E2E73918A}" type="datetimeFigureOut">
              <a:rPr lang="en-GB" smtClean="0"/>
              <a:t>29/04/2020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9257115-B0C8-462E-A917-AF42C84E99E4}" type="slidenum">
              <a:rPr lang="en-GB" smtClean="0"/>
              <a:t>‹#›</a:t>
            </a:fld>
            <a:endParaRPr lang="en-GB"/>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D07879A4-DED9-42AE-9068-DE0E2E73918A}" type="datetimeFigureOut">
              <a:rPr lang="en-GB" smtClean="0"/>
              <a:t>29/04/2020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9257115-B0C8-462E-A917-AF42C84E99E4}" type="slidenum">
              <a:rPr lang="en-GB" smtClean="0"/>
              <a:t>‹#›</a:t>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D07879A4-DED9-42AE-9068-DE0E2E73918A}" type="datetimeFigureOut">
              <a:rPr lang="en-GB" smtClean="0"/>
              <a:t>29/04/2020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79257115-B0C8-462E-A917-AF42C84E99E4}" type="slidenum">
              <a:rPr lang="en-GB" smtClean="0"/>
              <a:t>‹#›</a:t>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D07879A4-DED9-42AE-9068-DE0E2E73918A}" type="datetimeFigureOut">
              <a:rPr lang="en-GB" smtClean="0"/>
              <a:t>29/04/2020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79257115-B0C8-462E-A917-AF42C84E99E4}" type="slidenum">
              <a:rPr lang="en-GB" smtClean="0"/>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07879A4-DED9-42AE-9068-DE0E2E73918A}" type="datetimeFigureOut">
              <a:rPr lang="en-GB" smtClean="0"/>
              <a:t>29/04/2020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79257115-B0C8-462E-A917-AF42C84E99E4}" type="slidenum">
              <a:rPr lang="en-GB" smtClean="0"/>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D07879A4-DED9-42AE-9068-DE0E2E73918A}" type="datetimeFigureOut">
              <a:rPr lang="en-GB" smtClean="0"/>
              <a:t>29/04/2020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9257115-B0C8-462E-A917-AF42C84E99E4}" type="slidenum">
              <a:rPr lang="en-GB" smtClean="0"/>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D07879A4-DED9-42AE-9068-DE0E2E73918A}" type="datetimeFigureOut">
              <a:rPr lang="en-GB" smtClean="0"/>
              <a:t>29/04/2020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9257115-B0C8-462E-A917-AF42C84E99E4}" type="slidenum">
              <a:rPr lang="en-GB" smtClean="0"/>
              <a:t>‹#›</a:t>
            </a:fld>
            <a:endParaRPr lang="en-GB"/>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D07879A4-DED9-42AE-9068-DE0E2E73918A}" type="datetimeFigureOut">
              <a:rPr lang="en-GB" smtClean="0"/>
              <a:t>29/04/2020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9257115-B0C8-462E-A917-AF42C84E99E4}" type="slidenum">
              <a:rPr lang="en-GB" smtClean="0"/>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D07879A4-DED9-42AE-9068-DE0E2E73918A}" type="datetimeFigureOut">
              <a:rPr lang="en-GB" smtClean="0"/>
              <a:t>29/04/2020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9257115-B0C8-462E-A917-AF42C84E99E4}" type="slidenum">
              <a:rPr lang="en-GB" smtClean="0"/>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FFF200"/>
            </a:gs>
            <a:gs pos="45000">
              <a:srgbClr val="FF7A00"/>
            </a:gs>
            <a:gs pos="70000">
              <a:srgbClr val="FF0300"/>
            </a:gs>
            <a:gs pos="100000">
              <a:srgbClr val="4D0808"/>
            </a:gs>
          </a:gsLst>
          <a:lin ang="5400000" scaled="0"/>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07879A4-DED9-42AE-9068-DE0E2E73918A}" type="datetimeFigureOut">
              <a:rPr lang="en-GB" smtClean="0"/>
              <a:t>29/04/2020</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9257115-B0C8-462E-A917-AF42C84E99E4}" type="slidenum">
              <a:rPr lang="en-GB" smtClean="0"/>
              <a:t>‹#›</a:t>
            </a:fld>
            <a:endParaRPr lang="en-GB"/>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hyperlink" Target="https://www.google.co.uk/url?sa=i&amp;url=https://firstindustrialrevolution.weebly.com/working-and-living-conditions.html&amp;psig=AOvVaw0vuN3WbNJ3kkQtXtx7-nMQ&amp;ust=1588071498658000&amp;source=images&amp;cd=vfe&amp;ved=0CAIQjRxqFwoTCNDQ8r65iOkCFQAAAAAdAAAAABAD" TargetMode="Externa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hyperlink" Target="https://www.google.co.uk/url?sa=i&amp;url=https://www.independent.co.uk/news/uk/home-news/revealed-industrial-revolution-was-powered-by-child-slaves-2041227.html&amp;psig=AOvVaw2EFe25EWTYJmY_XL4co-uJ&amp;ust=1588072674345000&amp;source=images&amp;cd=vfe&amp;ved=0CAIQjRxqFwoTCOCm4O-9iOkCFQAAAAAdAAAAABAD" TargetMode="Externa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hyperlink" Target="https://www.google.co.uk/url?sa=i&amp;url=https://firstindustrialrevolution.weebly.com/transportation-revolution.html&amp;psig=AOvVaw3VCFPR3s39bLLI_UcjFl-G&amp;ust=1588072813719000&amp;source=images&amp;cd=vfe&amp;ved=0CAIQjRxqFwoTCNCA1LS-iOkCFQAAAAAdAAAAABAP" TargetMode="Externa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hyperlink" Target="https://www.google.co.uk/url?sa=i&amp;url=https://historyofmassachusetts.org/where-industrial-revolution-take-place/&amp;psig=AOvVaw2P0vfjvJnDn-n3F3Q0c-jH&amp;ust=1588073103641000&amp;source=images&amp;cd=vfe&amp;ved=0CAIQjRxqFwoTCID4-r-_iOkCFQAAAAAdAAAAABAD"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What was the Industrial Revolution?</a:t>
            </a:r>
            <a:endParaRPr lang="en-GB" dirty="0"/>
          </a:p>
        </p:txBody>
      </p:sp>
      <p:sp>
        <p:nvSpPr>
          <p:cNvPr id="3" name="Subtitle 2"/>
          <p:cNvSpPr>
            <a:spLocks noGrp="1"/>
          </p:cNvSpPr>
          <p:nvPr>
            <p:ph type="subTitle" idx="1"/>
          </p:nvPr>
        </p:nvSpPr>
        <p:spPr/>
        <p:txBody>
          <a:bodyPr/>
          <a:lstStyle/>
          <a:p>
            <a:r>
              <a:rPr lang="en-GB" dirty="0" smtClean="0"/>
              <a:t>By Taylor Moseley</a:t>
            </a:r>
            <a:endParaRPr lang="en-GB" dirty="0"/>
          </a:p>
        </p:txBody>
      </p:sp>
    </p:spTree>
  </p:cSld>
  <p:clrMapOvr>
    <a:masterClrMapping/>
  </p:clrMapOvr>
  <p:transition spd="med">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grpId="0" nodeType="clickEffect">
                                  <p:stCondLst>
                                    <p:cond delay="0"/>
                                  </p:stCondLst>
                                  <p:iterate type="lt">
                                    <p:tmPct val="10000"/>
                                  </p:iterate>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2"/>
                                        </p:tgtEl>
                                        <p:attrNameLst>
                                          <p:attrName>ppt_y</p:attrName>
                                        </p:attrNameLst>
                                      </p:cBhvr>
                                      <p:tavLst>
                                        <p:tav tm="0">
                                          <p:val>
                                            <p:strVal val="#ppt_y"/>
                                          </p:val>
                                        </p:tav>
                                        <p:tav tm="100000">
                                          <p:val>
                                            <p:strVal val="#ppt_y"/>
                                          </p:val>
                                        </p:tav>
                                      </p:tavLst>
                                    </p:anim>
                                    <p:anim calcmode="lin" valueType="num">
                                      <p:cBhvr>
                                        <p:cTn id="9" dur="500" fill="hold"/>
                                        <p:tgtEl>
                                          <p:spTgt spid="2"/>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2"/>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2"/>
                                        </p:tgtEl>
                                      </p:cBhvr>
                                    </p:animEffect>
                                  </p:childTnLst>
                                </p:cTn>
                              </p:par>
                            </p:childTnLst>
                          </p:cTn>
                        </p:par>
                      </p:childTnLst>
                    </p:cTn>
                  </p:par>
                  <p:par>
                    <p:cTn id="12" fill="hold">
                      <p:stCondLst>
                        <p:cond delay="indefinite"/>
                      </p:stCondLst>
                      <p:childTnLst>
                        <p:par>
                          <p:cTn id="13" fill="hold">
                            <p:stCondLst>
                              <p:cond delay="0"/>
                            </p:stCondLst>
                            <p:childTnLst>
                              <p:par>
                                <p:cTn id="14" presetID="27" presetClass="entr" presetSubtype="0" fill="hold" nodeType="clickEffect">
                                  <p:stCondLst>
                                    <p:cond delay="0"/>
                                  </p:stCondLst>
                                  <p:iterate type="lt">
                                    <p:tmPct val="50000"/>
                                  </p:iterate>
                                  <p:childTnLst>
                                    <p:set>
                                      <p:cBhvr>
                                        <p:cTn id="15" dur="1" fill="hold">
                                          <p:stCondLst>
                                            <p:cond delay="0"/>
                                          </p:stCondLst>
                                        </p:cTn>
                                        <p:tgtEl>
                                          <p:spTgt spid="3">
                                            <p:txEl>
                                              <p:pRg st="0" end="0"/>
                                            </p:txEl>
                                          </p:spTgt>
                                        </p:tgtEl>
                                        <p:attrNameLst>
                                          <p:attrName>style.visibility</p:attrName>
                                        </p:attrNameLst>
                                      </p:cBhvr>
                                      <p:to>
                                        <p:strVal val="visible"/>
                                      </p:to>
                                    </p:set>
                                    <p:anim calcmode="discrete" valueType="clr">
                                      <p:cBhvr override="childStyle">
                                        <p:cTn id="16" dur="80"/>
                                        <p:tgtEl>
                                          <p:spTgt spid="3">
                                            <p:txEl>
                                              <p:pRg st="0" end="0"/>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17" dur="80"/>
                                        <p:tgtEl>
                                          <p:spTgt spid="3">
                                            <p:txEl>
                                              <p:pRg st="0" end="0"/>
                                            </p:txEl>
                                          </p:spTgt>
                                        </p:tgtEl>
                                        <p:attrNameLst>
                                          <p:attrName>fillcolor</p:attrName>
                                        </p:attrNameLst>
                                      </p:cBhvr>
                                      <p:tavLst>
                                        <p:tav tm="0">
                                          <p:val>
                                            <p:clrVal>
                                              <a:schemeClr val="accent2"/>
                                            </p:clrVal>
                                          </p:val>
                                        </p:tav>
                                        <p:tav tm="50000">
                                          <p:val>
                                            <p:clrVal>
                                              <a:schemeClr val="hlink"/>
                                            </p:clrVal>
                                          </p:val>
                                        </p:tav>
                                      </p:tavLst>
                                    </p:anim>
                                    <p:set>
                                      <p:cBhvr>
                                        <p:cTn id="18" dur="80"/>
                                        <p:tgtEl>
                                          <p:spTgt spid="3">
                                            <p:txEl>
                                              <p:pRg st="0" end="0"/>
                                            </p:txEl>
                                          </p:spTgt>
                                        </p:tgtEl>
                                        <p:attrNameLst>
                                          <p:attrName>fill.type</p:attrName>
                                        </p:attrNameLst>
                                      </p:cBhvr>
                                      <p:to>
                                        <p:strVal val="solid"/>
                                      </p:to>
                                    </p:set>
                                  </p:childTnLst>
                                </p:cTn>
                              </p:par>
                            </p:childTnLst>
                          </p:cTn>
                        </p:par>
                      </p:childTnLst>
                    </p:cTn>
                  </p:par>
                  <p:par>
                    <p:cTn id="19" fill="hold">
                      <p:stCondLst>
                        <p:cond delay="indefinite"/>
                      </p:stCondLst>
                      <p:childTnLst>
                        <p:par>
                          <p:cTn id="20" fill="hold">
                            <p:stCondLst>
                              <p:cond delay="0"/>
                            </p:stCondLst>
                            <p:childTnLst>
                              <p:par>
                                <p:cTn id="21" presetID="5" presetClass="exit" presetSubtype="10" fill="hold" grpId="1" nodeType="clickEffect">
                                  <p:stCondLst>
                                    <p:cond delay="0"/>
                                  </p:stCondLst>
                                  <p:iterate type="lt">
                                    <p:tmPct val="0"/>
                                  </p:iterate>
                                  <p:childTnLst>
                                    <p:animEffect transition="out" filter="checkerboard(across)">
                                      <p:cBhvr>
                                        <p:cTn id="22" dur="500"/>
                                        <p:tgtEl>
                                          <p:spTgt spid="2"/>
                                        </p:tgtEl>
                                      </p:cBhvr>
                                    </p:animEffect>
                                    <p:set>
                                      <p:cBhvr>
                                        <p:cTn id="23" dur="1" fill="hold">
                                          <p:stCondLst>
                                            <p:cond delay="499"/>
                                          </p:stCondLst>
                                        </p:cTn>
                                        <p:tgtEl>
                                          <p:spTgt spid="2"/>
                                        </p:tgtEl>
                                        <p:attrNameLst>
                                          <p:attrName>style.visibility</p:attrName>
                                        </p:attrNameLst>
                                      </p:cBhvr>
                                      <p:to>
                                        <p:strVal val="hidden"/>
                                      </p:to>
                                    </p:set>
                                  </p:childTnLst>
                                </p:cTn>
                              </p:par>
                            </p:childTnLst>
                          </p:cTn>
                        </p:par>
                      </p:childTnLst>
                    </p:cTn>
                  </p:par>
                  <p:par>
                    <p:cTn id="24" fill="hold">
                      <p:stCondLst>
                        <p:cond delay="indefinite"/>
                      </p:stCondLst>
                      <p:childTnLst>
                        <p:par>
                          <p:cTn id="25" fill="hold">
                            <p:stCondLst>
                              <p:cond delay="0"/>
                            </p:stCondLst>
                            <p:childTnLst>
                              <p:par>
                                <p:cTn id="26" presetID="50" presetClass="exit" presetSubtype="0" accel="100000" fill="hold" nodeType="clickEffect">
                                  <p:stCondLst>
                                    <p:cond delay="0"/>
                                  </p:stCondLst>
                                  <p:iterate type="lt">
                                    <p:tmPct val="0"/>
                                  </p:iterate>
                                  <p:childTnLst>
                                    <p:anim calcmode="lin" valueType="num">
                                      <p:cBhvr>
                                        <p:cTn id="27" dur="1000"/>
                                        <p:tgtEl>
                                          <p:spTgt spid="3">
                                            <p:txEl>
                                              <p:pRg st="0" end="0"/>
                                            </p:txEl>
                                          </p:spTgt>
                                        </p:tgtEl>
                                        <p:attrNameLst>
                                          <p:attrName>ppt_w</p:attrName>
                                        </p:attrNameLst>
                                      </p:cBhvr>
                                      <p:tavLst>
                                        <p:tav tm="0">
                                          <p:val>
                                            <p:strVal val="ppt_w"/>
                                          </p:val>
                                        </p:tav>
                                        <p:tav tm="100000">
                                          <p:val>
                                            <p:strVal val="ppt_w+.3"/>
                                          </p:val>
                                        </p:tav>
                                      </p:tavLst>
                                    </p:anim>
                                    <p:anim calcmode="lin" valueType="num">
                                      <p:cBhvr>
                                        <p:cTn id="28" dur="1000"/>
                                        <p:tgtEl>
                                          <p:spTgt spid="3">
                                            <p:txEl>
                                              <p:pRg st="0" end="0"/>
                                            </p:txEl>
                                          </p:spTgt>
                                        </p:tgtEl>
                                        <p:attrNameLst>
                                          <p:attrName>ppt_h</p:attrName>
                                        </p:attrNameLst>
                                      </p:cBhvr>
                                      <p:tavLst>
                                        <p:tav tm="0">
                                          <p:val>
                                            <p:strVal val="ppt_h"/>
                                          </p:val>
                                        </p:tav>
                                        <p:tav tm="100000">
                                          <p:val>
                                            <p:strVal val="ppt_h"/>
                                          </p:val>
                                        </p:tav>
                                      </p:tavLst>
                                    </p:anim>
                                    <p:animEffect transition="out" filter="fade">
                                      <p:cBhvr>
                                        <p:cTn id="29" dur="1000"/>
                                        <p:tgtEl>
                                          <p:spTgt spid="3">
                                            <p:txEl>
                                              <p:pRg st="0" end="0"/>
                                            </p:txEl>
                                          </p:spTgt>
                                        </p:tgtEl>
                                      </p:cBhvr>
                                    </p:animEffect>
                                    <p:set>
                                      <p:cBhvr>
                                        <p:cTn id="30" dur="1" fill="hold">
                                          <p:stCondLst>
                                            <p:cond delay="999"/>
                                          </p:stCondLst>
                                        </p:cTn>
                                        <p:tgtEl>
                                          <p:spTgt spid="3">
                                            <p:txEl>
                                              <p:pRg st="0" end="0"/>
                                            </p:txEl>
                                          </p:spTgt>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2" grpId="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What was the Industrial Revolution?</a:t>
            </a:r>
            <a:endParaRPr lang="en-GB" dirty="0"/>
          </a:p>
        </p:txBody>
      </p:sp>
      <p:sp>
        <p:nvSpPr>
          <p:cNvPr id="3" name="Content Placeholder 2"/>
          <p:cNvSpPr>
            <a:spLocks noGrp="1"/>
          </p:cNvSpPr>
          <p:nvPr>
            <p:ph idx="1"/>
          </p:nvPr>
        </p:nvSpPr>
        <p:spPr/>
        <p:txBody>
          <a:bodyPr>
            <a:normAutofit/>
          </a:bodyPr>
          <a:lstStyle/>
          <a:p>
            <a:r>
              <a:rPr lang="en-GB" sz="1800" dirty="0"/>
              <a:t>The Industrial Revolution was a period of major changes in the way products are made. It took place more than 200 years ago and greatly affected the way people lived as well as the way they worked. In earlier days, people made products by hand. They worked mostly in their own homes or in small workshops</a:t>
            </a:r>
            <a:r>
              <a:rPr lang="en-GB" sz="1800" dirty="0" smtClean="0"/>
              <a:t>.</a:t>
            </a:r>
          </a:p>
          <a:p>
            <a:endParaRPr lang="en-GB" sz="1800" dirty="0"/>
          </a:p>
          <a:p>
            <a:endParaRPr lang="en-GB" sz="1800" dirty="0" smtClean="0"/>
          </a:p>
          <a:p>
            <a:endParaRPr lang="en-GB" sz="1800" dirty="0"/>
          </a:p>
          <a:p>
            <a:r>
              <a:rPr lang="en-GB" sz="1800" dirty="0" smtClean="0"/>
              <a:t>The Industrial Revolution was a period of tremendous change in Britain, which lasted from 1750 up until around 1900. </a:t>
            </a:r>
            <a:r>
              <a:rPr lang="en-GB" sz="1800" dirty="0" smtClean="0"/>
              <a:t>In </a:t>
            </a:r>
            <a:r>
              <a:rPr lang="en-GB" sz="1800" dirty="0" smtClean="0"/>
              <a:t>this time period of 150 years, almost every aspect of life in Britain changed.</a:t>
            </a:r>
          </a:p>
          <a:p>
            <a:endParaRPr lang="en-GB" sz="1600" dirty="0"/>
          </a:p>
          <a:p>
            <a:endParaRPr lang="en-GB" sz="1600" dirty="0"/>
          </a:p>
        </p:txBody>
      </p:sp>
    </p:spTree>
  </p:cSld>
  <p:clrMapOvr>
    <a:masterClrMapping/>
  </p:clrMapOvr>
  <p:transition>
    <p:newsflash/>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770" decel="100000"/>
                                        <p:tgtEl>
                                          <p:spTgt spid="2"/>
                                        </p:tgtEl>
                                      </p:cBhvr>
                                    </p:animEffect>
                                    <p:animScale>
                                      <p:cBhvr>
                                        <p:cTn id="8" dur="770" decel="100000"/>
                                        <p:tgtEl>
                                          <p:spTgt spid="2"/>
                                        </p:tgtEl>
                                      </p:cBhvr>
                                      <p:from x="10000" y="10000"/>
                                      <p:to x="200000" y="450000"/>
                                    </p:animScale>
                                    <p:animScale>
                                      <p:cBhvr>
                                        <p:cTn id="9" dur="1230" accel="100000" fill="hold">
                                          <p:stCondLst>
                                            <p:cond delay="770"/>
                                          </p:stCondLst>
                                        </p:cTn>
                                        <p:tgtEl>
                                          <p:spTgt spid="2"/>
                                        </p:tgtEl>
                                      </p:cBhvr>
                                      <p:from x="200000" y="450000"/>
                                      <p:to x="100000" y="100000"/>
                                    </p:animScale>
                                    <p:set>
                                      <p:cBhvr>
                                        <p:cTn id="10" dur="770" fill="hold"/>
                                        <p:tgtEl>
                                          <p:spTgt spid="2"/>
                                        </p:tgtEl>
                                        <p:attrNameLst>
                                          <p:attrName>ppt_x</p:attrName>
                                        </p:attrNameLst>
                                      </p:cBhvr>
                                      <p:to>
                                        <p:strVal val="(0.5)"/>
                                      </p:to>
                                    </p:set>
                                    <p:anim from="(0.5)" to="(#ppt_x)" calcmode="lin" valueType="num">
                                      <p:cBhvr>
                                        <p:cTn id="11" dur="1230" accel="100000" fill="hold">
                                          <p:stCondLst>
                                            <p:cond delay="770"/>
                                          </p:stCondLst>
                                        </p:cTn>
                                        <p:tgtEl>
                                          <p:spTgt spid="2"/>
                                        </p:tgtEl>
                                        <p:attrNameLst>
                                          <p:attrName>ppt_x</p:attrName>
                                        </p:attrNameLst>
                                      </p:cBhvr>
                                    </p:anim>
                                    <p:set>
                                      <p:cBhvr>
                                        <p:cTn id="12" dur="770" fill="hold"/>
                                        <p:tgtEl>
                                          <p:spTgt spid="2"/>
                                        </p:tgtEl>
                                        <p:attrNameLst>
                                          <p:attrName>ppt_y</p:attrName>
                                        </p:attrNameLst>
                                      </p:cBhvr>
                                      <p:to>
                                        <p:strVal val="(#ppt_y+0.4)"/>
                                      </p:to>
                                    </p:set>
                                    <p:anim from="(#ppt_y+0.4)" to="(#ppt_y)" calcmode="lin" valueType="num">
                                      <p:cBhvr>
                                        <p:cTn id="13" dur="1230" accel="100000" fill="hold">
                                          <p:stCondLst>
                                            <p:cond delay="770"/>
                                          </p:stCondLst>
                                        </p:cTn>
                                        <p:tgtEl>
                                          <p:spTgt spid="2"/>
                                        </p:tgtEl>
                                        <p:attrNameLst>
                                          <p:attrName>ppt_y</p:attrName>
                                        </p:attrNameLst>
                                      </p:cBhvr>
                                    </p:anim>
                                  </p:childTnLst>
                                </p:cTn>
                              </p:par>
                            </p:childTnLst>
                          </p:cTn>
                        </p:par>
                      </p:childTnLst>
                    </p:cTn>
                  </p:par>
                  <p:par>
                    <p:cTn id="14" fill="hold">
                      <p:stCondLst>
                        <p:cond delay="indefinite"/>
                      </p:stCondLst>
                      <p:childTnLst>
                        <p:par>
                          <p:cTn id="15" fill="hold">
                            <p:stCondLst>
                              <p:cond delay="0"/>
                            </p:stCondLst>
                            <p:childTnLst>
                              <p:par>
                                <p:cTn id="16" presetID="30" presetClass="entr" presetSubtype="0" fill="hold" nodeType="clickEffect">
                                  <p:stCondLst>
                                    <p:cond delay="0"/>
                                  </p:stCondLst>
                                  <p:childTnLst>
                                    <p:set>
                                      <p:cBhvr>
                                        <p:cTn id="17" dur="1" fill="hold">
                                          <p:stCondLst>
                                            <p:cond delay="0"/>
                                          </p:stCondLst>
                                        </p:cTn>
                                        <p:tgtEl>
                                          <p:spTgt spid="3">
                                            <p:txEl>
                                              <p:pRg st="0" end="0"/>
                                            </p:txEl>
                                          </p:spTgt>
                                        </p:tgtEl>
                                        <p:attrNameLst>
                                          <p:attrName>style.visibility</p:attrName>
                                        </p:attrNameLst>
                                      </p:cBhvr>
                                      <p:to>
                                        <p:strVal val="visible"/>
                                      </p:to>
                                    </p:set>
                                    <p:animEffect transition="in" filter="fade">
                                      <p:cBhvr>
                                        <p:cTn id="18" dur="800" decel="100000"/>
                                        <p:tgtEl>
                                          <p:spTgt spid="3">
                                            <p:txEl>
                                              <p:pRg st="0" end="0"/>
                                            </p:txEl>
                                          </p:spTgt>
                                        </p:tgtEl>
                                      </p:cBhvr>
                                    </p:animEffect>
                                    <p:anim calcmode="lin" valueType="num">
                                      <p:cBhvr>
                                        <p:cTn id="19" dur="800" decel="100000" fill="hold"/>
                                        <p:tgtEl>
                                          <p:spTgt spid="3">
                                            <p:txEl>
                                              <p:pRg st="0" end="0"/>
                                            </p:txEl>
                                          </p:spTgt>
                                        </p:tgtEl>
                                        <p:attrNameLst>
                                          <p:attrName>style.rotation</p:attrName>
                                        </p:attrNameLst>
                                      </p:cBhvr>
                                      <p:tavLst>
                                        <p:tav tm="0">
                                          <p:val>
                                            <p:fltVal val="-90"/>
                                          </p:val>
                                        </p:tav>
                                        <p:tav tm="100000">
                                          <p:val>
                                            <p:fltVal val="0"/>
                                          </p:val>
                                        </p:tav>
                                      </p:tavLst>
                                    </p:anim>
                                    <p:anim calcmode="lin" valueType="num">
                                      <p:cBhvr>
                                        <p:cTn id="20" dur="800" decel="100000" fill="hold"/>
                                        <p:tgtEl>
                                          <p:spTgt spid="3">
                                            <p:txEl>
                                              <p:pRg st="0" end="0"/>
                                            </p:txEl>
                                          </p:spTgt>
                                        </p:tgtEl>
                                        <p:attrNameLst>
                                          <p:attrName>ppt_x</p:attrName>
                                        </p:attrNameLst>
                                      </p:cBhvr>
                                      <p:tavLst>
                                        <p:tav tm="0">
                                          <p:val>
                                            <p:strVal val="#ppt_x+0.4"/>
                                          </p:val>
                                        </p:tav>
                                        <p:tav tm="100000">
                                          <p:val>
                                            <p:strVal val="#ppt_x-0.05"/>
                                          </p:val>
                                        </p:tav>
                                      </p:tavLst>
                                    </p:anim>
                                    <p:anim calcmode="lin" valueType="num">
                                      <p:cBhvr>
                                        <p:cTn id="21" dur="800" decel="100000" fill="hold"/>
                                        <p:tgtEl>
                                          <p:spTgt spid="3">
                                            <p:txEl>
                                              <p:pRg st="0" end="0"/>
                                            </p:txEl>
                                          </p:spTgt>
                                        </p:tgtEl>
                                        <p:attrNameLst>
                                          <p:attrName>ppt_y</p:attrName>
                                        </p:attrNameLst>
                                      </p:cBhvr>
                                      <p:tavLst>
                                        <p:tav tm="0">
                                          <p:val>
                                            <p:strVal val="#ppt_y-0.4"/>
                                          </p:val>
                                        </p:tav>
                                        <p:tav tm="100000">
                                          <p:val>
                                            <p:strVal val="#ppt_y+0.1"/>
                                          </p:val>
                                        </p:tav>
                                      </p:tavLst>
                                    </p:anim>
                                    <p:anim calcmode="lin" valueType="num">
                                      <p:cBhvr>
                                        <p:cTn id="22" dur="200" accel="100000" fill="hold">
                                          <p:stCondLst>
                                            <p:cond delay="800"/>
                                          </p:stCondLst>
                                        </p:cTn>
                                        <p:tgtEl>
                                          <p:spTgt spid="3">
                                            <p:txEl>
                                              <p:pRg st="0" end="0"/>
                                            </p:txEl>
                                          </p:spTgt>
                                        </p:tgtEl>
                                        <p:attrNameLst>
                                          <p:attrName>ppt_x</p:attrName>
                                        </p:attrNameLst>
                                      </p:cBhvr>
                                      <p:tavLst>
                                        <p:tav tm="0">
                                          <p:val>
                                            <p:strVal val="#ppt_x-0.05"/>
                                          </p:val>
                                        </p:tav>
                                        <p:tav tm="100000">
                                          <p:val>
                                            <p:strVal val="#ppt_x"/>
                                          </p:val>
                                        </p:tav>
                                      </p:tavLst>
                                    </p:anim>
                                    <p:anim calcmode="lin" valueType="num">
                                      <p:cBhvr>
                                        <p:cTn id="23" dur="200" accel="100000" fill="hold">
                                          <p:stCondLst>
                                            <p:cond delay="800"/>
                                          </p:stCondLst>
                                        </p:cTn>
                                        <p:tgtEl>
                                          <p:spTgt spid="3">
                                            <p:txEl>
                                              <p:pRg st="0" end="0"/>
                                            </p:txEl>
                                          </p:spTgt>
                                        </p:tgtEl>
                                        <p:attrNameLst>
                                          <p:attrName>ppt_y</p:attrName>
                                        </p:attrNameLst>
                                      </p:cBhvr>
                                      <p:tavLst>
                                        <p:tav tm="0">
                                          <p:val>
                                            <p:strVal val="#ppt_y+0.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3" presetClass="entr" presetSubtype="10" fill="hold" nodeType="clickEffect">
                                  <p:stCondLst>
                                    <p:cond delay="0"/>
                                  </p:stCondLst>
                                  <p:childTnLst>
                                    <p:set>
                                      <p:cBhvr>
                                        <p:cTn id="27" dur="1" fill="hold">
                                          <p:stCondLst>
                                            <p:cond delay="0"/>
                                          </p:stCondLst>
                                        </p:cTn>
                                        <p:tgtEl>
                                          <p:spTgt spid="3">
                                            <p:txEl>
                                              <p:pRg st="4" end="4"/>
                                            </p:txEl>
                                          </p:spTgt>
                                        </p:tgtEl>
                                        <p:attrNameLst>
                                          <p:attrName>style.visibility</p:attrName>
                                        </p:attrNameLst>
                                      </p:cBhvr>
                                      <p:to>
                                        <p:strVal val="visible"/>
                                      </p:to>
                                    </p:set>
                                    <p:animEffect transition="in" filter="blinds(horizontal)">
                                      <p:cBhvr>
                                        <p:cTn id="28"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Why did it happen?</a:t>
            </a:r>
            <a:endParaRPr lang="en-GB" dirty="0"/>
          </a:p>
        </p:txBody>
      </p:sp>
      <p:sp>
        <p:nvSpPr>
          <p:cNvPr id="3" name="Content Placeholder 2"/>
          <p:cNvSpPr>
            <a:spLocks noGrp="1"/>
          </p:cNvSpPr>
          <p:nvPr>
            <p:ph idx="1"/>
          </p:nvPr>
        </p:nvSpPr>
        <p:spPr/>
        <p:txBody>
          <a:bodyPr>
            <a:normAutofit/>
          </a:bodyPr>
          <a:lstStyle/>
          <a:p>
            <a:r>
              <a:rPr lang="en-GB" sz="1800" dirty="0"/>
              <a:t>The Industrial Revolution was a period when new sources of energy, such as coal and steam, were used to power new machines designed to reduce human </a:t>
            </a:r>
            <a:r>
              <a:rPr lang="en-GB" sz="1800" dirty="0" smtClean="0"/>
              <a:t>labour </a:t>
            </a:r>
            <a:r>
              <a:rPr lang="en-GB" sz="1800" dirty="0"/>
              <a:t>and increase production. The move to a more industrial society would forever change the face of </a:t>
            </a:r>
            <a:r>
              <a:rPr lang="en-GB" sz="1800" dirty="0" smtClean="0"/>
              <a:t>labour.</a:t>
            </a:r>
          </a:p>
          <a:p>
            <a:endParaRPr lang="en-GB" sz="1800" dirty="0"/>
          </a:p>
          <a:p>
            <a:endParaRPr lang="en-GB" sz="1800" dirty="0" smtClean="0"/>
          </a:p>
          <a:p>
            <a:r>
              <a:rPr lang="en-GB" sz="1800" dirty="0"/>
              <a:t>The Industrial Revolution began in Britain because it possessed superior financial assets, a more stable governmental structure and a huge supply of natural resources that were necessary for the revolution to take place</a:t>
            </a:r>
          </a:p>
        </p:txBody>
      </p:sp>
    </p:spTree>
  </p:cSld>
  <p:clrMapOvr>
    <a:masterClrMapping/>
  </p:clrMapOvr>
  <p:transition>
    <p:blinds/>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3"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
                                        <p:tgtEl>
                                          <p:spTgt spid="2"/>
                                        </p:tgtEl>
                                      </p:cBhvr>
                                    </p:animEffect>
                                    <p:anim calcmode="lin" valueType="num">
                                      <p:cBhvr>
                                        <p:cTn id="8" dur="400" fill="hold"/>
                                        <p:tgtEl>
                                          <p:spTgt spid="2"/>
                                        </p:tgtEl>
                                        <p:attrNameLst>
                                          <p:attrName>ppt_x</p:attrName>
                                        </p:attrNameLst>
                                      </p:cBhvr>
                                      <p:tavLst>
                                        <p:tav tm="0">
                                          <p:val>
                                            <p:strVal val="#ppt_x"/>
                                          </p:val>
                                        </p:tav>
                                        <p:tav tm="100000">
                                          <p:val>
                                            <p:strVal val="#ppt_x"/>
                                          </p:val>
                                        </p:tav>
                                      </p:tavLst>
                                    </p:anim>
                                    <p:anim calcmode="lin" valueType="num">
                                      <p:cBhvr>
                                        <p:cTn id="9" dur="400" fill="hold"/>
                                        <p:tgtEl>
                                          <p:spTgt spid="2"/>
                                        </p:tgtEl>
                                        <p:attrNameLst>
                                          <p:attrName>ppt_y</p:attrName>
                                        </p:attrNameLst>
                                      </p:cBhvr>
                                      <p:tavLst>
                                        <p:tav tm="0">
                                          <p:val>
                                            <p:strVal val="#ppt_y+0.31"/>
                                          </p:val>
                                        </p:tav>
                                        <p:tav tm="100000">
                                          <p:val>
                                            <p:strVal val="#ppt_y+0.31"/>
                                          </p:val>
                                        </p:tav>
                                      </p:tavLst>
                                    </p:anim>
                                    <p:anim calcmode="lin" valueType="num">
                                      <p:cBhvr>
                                        <p:cTn id="10" dur="600" decel="50000" fill="hold">
                                          <p:stCondLst>
                                            <p:cond delay="400"/>
                                          </p:stCondLst>
                                        </p:cTn>
                                        <p:tgtEl>
                                          <p:spTgt spid="2"/>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1" dur="600" decel="50000" fill="hold">
                                          <p:stCondLst>
                                            <p:cond delay="400"/>
                                          </p:stCondLst>
                                        </p:cTn>
                                        <p:tgtEl>
                                          <p:spTgt spid="2"/>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26" presetClass="entr" presetSubtype="0" fill="hold" nodeType="clickEffect">
                                  <p:stCondLst>
                                    <p:cond delay="0"/>
                                  </p:stCondLst>
                                  <p:childTnLst>
                                    <p:set>
                                      <p:cBhvr>
                                        <p:cTn id="15" dur="1" fill="hold">
                                          <p:stCondLst>
                                            <p:cond delay="0"/>
                                          </p:stCondLst>
                                        </p:cTn>
                                        <p:tgtEl>
                                          <p:spTgt spid="3">
                                            <p:txEl>
                                              <p:pRg st="0" end="0"/>
                                            </p:txEl>
                                          </p:spTgt>
                                        </p:tgtEl>
                                        <p:attrNameLst>
                                          <p:attrName>style.visibility</p:attrName>
                                        </p:attrNameLst>
                                      </p:cBhvr>
                                      <p:to>
                                        <p:strVal val="visible"/>
                                      </p:to>
                                    </p:set>
                                    <p:animEffect transition="in" filter="wipe(down)">
                                      <p:cBhvr>
                                        <p:cTn id="16" dur="580">
                                          <p:stCondLst>
                                            <p:cond delay="0"/>
                                          </p:stCondLst>
                                        </p:cTn>
                                        <p:tgtEl>
                                          <p:spTgt spid="3">
                                            <p:txEl>
                                              <p:pRg st="0" end="0"/>
                                            </p:txEl>
                                          </p:spTgt>
                                        </p:tgtEl>
                                      </p:cBhvr>
                                    </p:animEffect>
                                    <p:anim calcmode="lin" valueType="num">
                                      <p:cBhvr>
                                        <p:cTn id="17" dur="1822" tmFilter="0,0; 0.14,0.36; 0.43,0.73; 0.71,0.91; 1.0,1.0">
                                          <p:stCondLst>
                                            <p:cond delay="0"/>
                                          </p:stCondLst>
                                        </p:cTn>
                                        <p:tgtEl>
                                          <p:spTgt spid="3">
                                            <p:txEl>
                                              <p:pRg st="0" end="0"/>
                                            </p:txEl>
                                          </p:spTgt>
                                        </p:tgtEl>
                                        <p:attrNameLst>
                                          <p:attrName>ppt_x</p:attrName>
                                        </p:attrNameLst>
                                      </p:cBhvr>
                                      <p:tavLst>
                                        <p:tav tm="0">
                                          <p:val>
                                            <p:strVal val="#ppt_x-0.25"/>
                                          </p:val>
                                        </p:tav>
                                        <p:tav tm="100000">
                                          <p:val>
                                            <p:strVal val="#ppt_x"/>
                                          </p:val>
                                        </p:tav>
                                      </p:tavLst>
                                    </p:anim>
                                    <p:anim calcmode="lin" valueType="num">
                                      <p:cBhvr>
                                        <p:cTn id="18" dur="664" tmFilter="0.0,0.0; 0.25,0.07; 0.50,0.2; 0.75,0.467; 1.0,1.0">
                                          <p:stCondLst>
                                            <p:cond delay="0"/>
                                          </p:stCondLst>
                                        </p:cTn>
                                        <p:tgtEl>
                                          <p:spTgt spid="3">
                                            <p:txEl>
                                              <p:pRg st="0" end="0"/>
                                            </p:txEl>
                                          </p:spTgt>
                                        </p:tgtEl>
                                        <p:attrNameLst>
                                          <p:attrName>ppt_y</p:attrName>
                                        </p:attrNameLst>
                                      </p:cBhvr>
                                      <p:tavLst>
                                        <p:tav tm="0" fmla="#ppt_y-sin(pi*$)/3">
                                          <p:val>
                                            <p:fltVal val="0.5"/>
                                          </p:val>
                                        </p:tav>
                                        <p:tav tm="100000">
                                          <p:val>
                                            <p:fltVal val="1"/>
                                          </p:val>
                                        </p:tav>
                                      </p:tavLst>
                                    </p:anim>
                                    <p:anim calcmode="lin" valueType="num">
                                      <p:cBhvr>
                                        <p:cTn id="19" dur="664" tmFilter="0, 0; 0.125,0.2665; 0.25,0.4; 0.375,0.465; 0.5,0.5;  0.625,0.535; 0.75,0.6; 0.875,0.7335; 1,1">
                                          <p:stCondLst>
                                            <p:cond delay="664"/>
                                          </p:stCondLst>
                                        </p:cTn>
                                        <p:tgtEl>
                                          <p:spTgt spid="3">
                                            <p:txEl>
                                              <p:pRg st="0" end="0"/>
                                            </p:txEl>
                                          </p:spTgt>
                                        </p:tgtEl>
                                        <p:attrNameLst>
                                          <p:attrName>ppt_y</p:attrName>
                                        </p:attrNameLst>
                                      </p:cBhvr>
                                      <p:tavLst>
                                        <p:tav tm="0" fmla="#ppt_y-sin(pi*$)/9">
                                          <p:val>
                                            <p:fltVal val="0"/>
                                          </p:val>
                                        </p:tav>
                                        <p:tav tm="100000">
                                          <p:val>
                                            <p:fltVal val="1"/>
                                          </p:val>
                                        </p:tav>
                                      </p:tavLst>
                                    </p:anim>
                                    <p:anim calcmode="lin" valueType="num">
                                      <p:cBhvr>
                                        <p:cTn id="20" dur="332" tmFilter="0, 0; 0.125,0.2665; 0.25,0.4; 0.375,0.465; 0.5,0.5;  0.625,0.535; 0.75,0.6; 0.875,0.7335; 1,1">
                                          <p:stCondLst>
                                            <p:cond delay="1324"/>
                                          </p:stCondLst>
                                        </p:cTn>
                                        <p:tgtEl>
                                          <p:spTgt spid="3">
                                            <p:txEl>
                                              <p:pRg st="0" end="0"/>
                                            </p:txEl>
                                          </p:spTgt>
                                        </p:tgtEl>
                                        <p:attrNameLst>
                                          <p:attrName>ppt_y</p:attrName>
                                        </p:attrNameLst>
                                      </p:cBhvr>
                                      <p:tavLst>
                                        <p:tav tm="0" fmla="#ppt_y-sin(pi*$)/27">
                                          <p:val>
                                            <p:fltVal val="0"/>
                                          </p:val>
                                        </p:tav>
                                        <p:tav tm="100000">
                                          <p:val>
                                            <p:fltVal val="1"/>
                                          </p:val>
                                        </p:tav>
                                      </p:tavLst>
                                    </p:anim>
                                    <p:anim calcmode="lin" valueType="num">
                                      <p:cBhvr>
                                        <p:cTn id="21" dur="164" tmFilter="0, 0; 0.125,0.2665; 0.25,0.4; 0.375,0.465; 0.5,0.5;  0.625,0.535; 0.75,0.6; 0.875,0.7335; 1,1">
                                          <p:stCondLst>
                                            <p:cond delay="1656"/>
                                          </p:stCondLst>
                                        </p:cTn>
                                        <p:tgtEl>
                                          <p:spTgt spid="3">
                                            <p:txEl>
                                              <p:pRg st="0" end="0"/>
                                            </p:txEl>
                                          </p:spTgt>
                                        </p:tgtEl>
                                        <p:attrNameLst>
                                          <p:attrName>ppt_y</p:attrName>
                                        </p:attrNameLst>
                                      </p:cBhvr>
                                      <p:tavLst>
                                        <p:tav tm="0" fmla="#ppt_y-sin(pi*$)/81">
                                          <p:val>
                                            <p:fltVal val="0"/>
                                          </p:val>
                                        </p:tav>
                                        <p:tav tm="100000">
                                          <p:val>
                                            <p:fltVal val="1"/>
                                          </p:val>
                                        </p:tav>
                                      </p:tavLst>
                                    </p:anim>
                                    <p:animScale>
                                      <p:cBhvr>
                                        <p:cTn id="22" dur="26">
                                          <p:stCondLst>
                                            <p:cond delay="650"/>
                                          </p:stCondLst>
                                        </p:cTn>
                                        <p:tgtEl>
                                          <p:spTgt spid="3">
                                            <p:txEl>
                                              <p:pRg st="0" end="0"/>
                                            </p:txEl>
                                          </p:spTgt>
                                        </p:tgtEl>
                                      </p:cBhvr>
                                      <p:to x="100000" y="60000"/>
                                    </p:animScale>
                                    <p:animScale>
                                      <p:cBhvr>
                                        <p:cTn id="23" dur="166" decel="50000">
                                          <p:stCondLst>
                                            <p:cond delay="676"/>
                                          </p:stCondLst>
                                        </p:cTn>
                                        <p:tgtEl>
                                          <p:spTgt spid="3">
                                            <p:txEl>
                                              <p:pRg st="0" end="0"/>
                                            </p:txEl>
                                          </p:spTgt>
                                        </p:tgtEl>
                                      </p:cBhvr>
                                      <p:to x="100000" y="100000"/>
                                    </p:animScale>
                                    <p:animScale>
                                      <p:cBhvr>
                                        <p:cTn id="24" dur="26">
                                          <p:stCondLst>
                                            <p:cond delay="1312"/>
                                          </p:stCondLst>
                                        </p:cTn>
                                        <p:tgtEl>
                                          <p:spTgt spid="3">
                                            <p:txEl>
                                              <p:pRg st="0" end="0"/>
                                            </p:txEl>
                                          </p:spTgt>
                                        </p:tgtEl>
                                      </p:cBhvr>
                                      <p:to x="100000" y="80000"/>
                                    </p:animScale>
                                    <p:animScale>
                                      <p:cBhvr>
                                        <p:cTn id="25" dur="166" decel="50000">
                                          <p:stCondLst>
                                            <p:cond delay="1338"/>
                                          </p:stCondLst>
                                        </p:cTn>
                                        <p:tgtEl>
                                          <p:spTgt spid="3">
                                            <p:txEl>
                                              <p:pRg st="0" end="0"/>
                                            </p:txEl>
                                          </p:spTgt>
                                        </p:tgtEl>
                                      </p:cBhvr>
                                      <p:to x="100000" y="100000"/>
                                    </p:animScale>
                                    <p:animScale>
                                      <p:cBhvr>
                                        <p:cTn id="26" dur="26">
                                          <p:stCondLst>
                                            <p:cond delay="1642"/>
                                          </p:stCondLst>
                                        </p:cTn>
                                        <p:tgtEl>
                                          <p:spTgt spid="3">
                                            <p:txEl>
                                              <p:pRg st="0" end="0"/>
                                            </p:txEl>
                                          </p:spTgt>
                                        </p:tgtEl>
                                      </p:cBhvr>
                                      <p:to x="100000" y="90000"/>
                                    </p:animScale>
                                    <p:animScale>
                                      <p:cBhvr>
                                        <p:cTn id="27" dur="166" decel="50000">
                                          <p:stCondLst>
                                            <p:cond delay="1668"/>
                                          </p:stCondLst>
                                        </p:cTn>
                                        <p:tgtEl>
                                          <p:spTgt spid="3">
                                            <p:txEl>
                                              <p:pRg st="0" end="0"/>
                                            </p:txEl>
                                          </p:spTgt>
                                        </p:tgtEl>
                                      </p:cBhvr>
                                      <p:to x="100000" y="100000"/>
                                    </p:animScale>
                                    <p:animScale>
                                      <p:cBhvr>
                                        <p:cTn id="28" dur="26">
                                          <p:stCondLst>
                                            <p:cond delay="1808"/>
                                          </p:stCondLst>
                                        </p:cTn>
                                        <p:tgtEl>
                                          <p:spTgt spid="3">
                                            <p:txEl>
                                              <p:pRg st="0" end="0"/>
                                            </p:txEl>
                                          </p:spTgt>
                                        </p:tgtEl>
                                      </p:cBhvr>
                                      <p:to x="100000" y="95000"/>
                                    </p:animScale>
                                    <p:animScale>
                                      <p:cBhvr>
                                        <p:cTn id="29" dur="166" decel="50000">
                                          <p:stCondLst>
                                            <p:cond delay="1834"/>
                                          </p:stCondLst>
                                        </p:cTn>
                                        <p:tgtEl>
                                          <p:spTgt spid="3">
                                            <p:txEl>
                                              <p:pRg st="0" end="0"/>
                                            </p:txEl>
                                          </p:spTgt>
                                        </p:tgtEl>
                                      </p:cBhvr>
                                      <p:to x="100000" y="100000"/>
                                    </p:animScale>
                                  </p:childTnLst>
                                </p:cTn>
                              </p:par>
                            </p:childTnLst>
                          </p:cTn>
                        </p:par>
                      </p:childTnLst>
                    </p:cTn>
                  </p:par>
                  <p:par>
                    <p:cTn id="30" fill="hold">
                      <p:stCondLst>
                        <p:cond delay="indefinite"/>
                      </p:stCondLst>
                      <p:childTnLst>
                        <p:par>
                          <p:cTn id="31" fill="hold">
                            <p:stCondLst>
                              <p:cond delay="0"/>
                            </p:stCondLst>
                            <p:childTnLst>
                              <p:par>
                                <p:cTn id="32" presetID="26" presetClass="entr" presetSubtype="0" fill="hold" nodeType="clickEffect">
                                  <p:stCondLst>
                                    <p:cond delay="0"/>
                                  </p:stCondLst>
                                  <p:childTnLst>
                                    <p:set>
                                      <p:cBhvr>
                                        <p:cTn id="33" dur="1" fill="hold">
                                          <p:stCondLst>
                                            <p:cond delay="0"/>
                                          </p:stCondLst>
                                        </p:cTn>
                                        <p:tgtEl>
                                          <p:spTgt spid="3">
                                            <p:txEl>
                                              <p:pRg st="3" end="3"/>
                                            </p:txEl>
                                          </p:spTgt>
                                        </p:tgtEl>
                                        <p:attrNameLst>
                                          <p:attrName>style.visibility</p:attrName>
                                        </p:attrNameLst>
                                      </p:cBhvr>
                                      <p:to>
                                        <p:strVal val="visible"/>
                                      </p:to>
                                    </p:set>
                                    <p:animEffect transition="in" filter="wipe(down)">
                                      <p:cBhvr>
                                        <p:cTn id="34" dur="580">
                                          <p:stCondLst>
                                            <p:cond delay="0"/>
                                          </p:stCondLst>
                                        </p:cTn>
                                        <p:tgtEl>
                                          <p:spTgt spid="3">
                                            <p:txEl>
                                              <p:pRg st="3" end="3"/>
                                            </p:txEl>
                                          </p:spTgt>
                                        </p:tgtEl>
                                      </p:cBhvr>
                                    </p:animEffect>
                                    <p:anim calcmode="lin" valueType="num">
                                      <p:cBhvr>
                                        <p:cTn id="35" dur="1822" tmFilter="0,0; 0.14,0.36; 0.43,0.73; 0.71,0.91; 1.0,1.0">
                                          <p:stCondLst>
                                            <p:cond delay="0"/>
                                          </p:stCondLst>
                                        </p:cTn>
                                        <p:tgtEl>
                                          <p:spTgt spid="3">
                                            <p:txEl>
                                              <p:pRg st="3" end="3"/>
                                            </p:txEl>
                                          </p:spTgt>
                                        </p:tgtEl>
                                        <p:attrNameLst>
                                          <p:attrName>ppt_x</p:attrName>
                                        </p:attrNameLst>
                                      </p:cBhvr>
                                      <p:tavLst>
                                        <p:tav tm="0">
                                          <p:val>
                                            <p:strVal val="#ppt_x-0.25"/>
                                          </p:val>
                                        </p:tav>
                                        <p:tav tm="100000">
                                          <p:val>
                                            <p:strVal val="#ppt_x"/>
                                          </p:val>
                                        </p:tav>
                                      </p:tavLst>
                                    </p:anim>
                                    <p:anim calcmode="lin" valueType="num">
                                      <p:cBhvr>
                                        <p:cTn id="36" dur="664" tmFilter="0.0,0.0; 0.25,0.07; 0.50,0.2; 0.75,0.467; 1.0,1.0">
                                          <p:stCondLst>
                                            <p:cond delay="0"/>
                                          </p:stCondLst>
                                        </p:cTn>
                                        <p:tgtEl>
                                          <p:spTgt spid="3">
                                            <p:txEl>
                                              <p:pRg st="3" end="3"/>
                                            </p:txEl>
                                          </p:spTgt>
                                        </p:tgtEl>
                                        <p:attrNameLst>
                                          <p:attrName>ppt_y</p:attrName>
                                        </p:attrNameLst>
                                      </p:cBhvr>
                                      <p:tavLst>
                                        <p:tav tm="0" fmla="#ppt_y-sin(pi*$)/3">
                                          <p:val>
                                            <p:fltVal val="0.5"/>
                                          </p:val>
                                        </p:tav>
                                        <p:tav tm="100000">
                                          <p:val>
                                            <p:fltVal val="1"/>
                                          </p:val>
                                        </p:tav>
                                      </p:tavLst>
                                    </p:anim>
                                    <p:anim calcmode="lin" valueType="num">
                                      <p:cBhvr>
                                        <p:cTn id="37" dur="664" tmFilter="0, 0; 0.125,0.2665; 0.25,0.4; 0.375,0.465; 0.5,0.5;  0.625,0.535; 0.75,0.6; 0.875,0.7335; 1,1">
                                          <p:stCondLst>
                                            <p:cond delay="664"/>
                                          </p:stCondLst>
                                        </p:cTn>
                                        <p:tgtEl>
                                          <p:spTgt spid="3">
                                            <p:txEl>
                                              <p:pRg st="3" end="3"/>
                                            </p:txEl>
                                          </p:spTgt>
                                        </p:tgtEl>
                                        <p:attrNameLst>
                                          <p:attrName>ppt_y</p:attrName>
                                        </p:attrNameLst>
                                      </p:cBhvr>
                                      <p:tavLst>
                                        <p:tav tm="0" fmla="#ppt_y-sin(pi*$)/9">
                                          <p:val>
                                            <p:fltVal val="0"/>
                                          </p:val>
                                        </p:tav>
                                        <p:tav tm="100000">
                                          <p:val>
                                            <p:fltVal val="1"/>
                                          </p:val>
                                        </p:tav>
                                      </p:tavLst>
                                    </p:anim>
                                    <p:anim calcmode="lin" valueType="num">
                                      <p:cBhvr>
                                        <p:cTn id="38" dur="332" tmFilter="0, 0; 0.125,0.2665; 0.25,0.4; 0.375,0.465; 0.5,0.5;  0.625,0.535; 0.75,0.6; 0.875,0.7335; 1,1">
                                          <p:stCondLst>
                                            <p:cond delay="1324"/>
                                          </p:stCondLst>
                                        </p:cTn>
                                        <p:tgtEl>
                                          <p:spTgt spid="3">
                                            <p:txEl>
                                              <p:pRg st="3" end="3"/>
                                            </p:txEl>
                                          </p:spTgt>
                                        </p:tgtEl>
                                        <p:attrNameLst>
                                          <p:attrName>ppt_y</p:attrName>
                                        </p:attrNameLst>
                                      </p:cBhvr>
                                      <p:tavLst>
                                        <p:tav tm="0" fmla="#ppt_y-sin(pi*$)/27">
                                          <p:val>
                                            <p:fltVal val="0"/>
                                          </p:val>
                                        </p:tav>
                                        <p:tav tm="100000">
                                          <p:val>
                                            <p:fltVal val="1"/>
                                          </p:val>
                                        </p:tav>
                                      </p:tavLst>
                                    </p:anim>
                                    <p:anim calcmode="lin" valueType="num">
                                      <p:cBhvr>
                                        <p:cTn id="39" dur="164" tmFilter="0, 0; 0.125,0.2665; 0.25,0.4; 0.375,0.465; 0.5,0.5;  0.625,0.535; 0.75,0.6; 0.875,0.7335; 1,1">
                                          <p:stCondLst>
                                            <p:cond delay="1656"/>
                                          </p:stCondLst>
                                        </p:cTn>
                                        <p:tgtEl>
                                          <p:spTgt spid="3">
                                            <p:txEl>
                                              <p:pRg st="3" end="3"/>
                                            </p:txEl>
                                          </p:spTgt>
                                        </p:tgtEl>
                                        <p:attrNameLst>
                                          <p:attrName>ppt_y</p:attrName>
                                        </p:attrNameLst>
                                      </p:cBhvr>
                                      <p:tavLst>
                                        <p:tav tm="0" fmla="#ppt_y-sin(pi*$)/81">
                                          <p:val>
                                            <p:fltVal val="0"/>
                                          </p:val>
                                        </p:tav>
                                        <p:tav tm="100000">
                                          <p:val>
                                            <p:fltVal val="1"/>
                                          </p:val>
                                        </p:tav>
                                      </p:tavLst>
                                    </p:anim>
                                    <p:animScale>
                                      <p:cBhvr>
                                        <p:cTn id="40" dur="26">
                                          <p:stCondLst>
                                            <p:cond delay="650"/>
                                          </p:stCondLst>
                                        </p:cTn>
                                        <p:tgtEl>
                                          <p:spTgt spid="3">
                                            <p:txEl>
                                              <p:pRg st="3" end="3"/>
                                            </p:txEl>
                                          </p:spTgt>
                                        </p:tgtEl>
                                      </p:cBhvr>
                                      <p:to x="100000" y="60000"/>
                                    </p:animScale>
                                    <p:animScale>
                                      <p:cBhvr>
                                        <p:cTn id="41" dur="166" decel="50000">
                                          <p:stCondLst>
                                            <p:cond delay="676"/>
                                          </p:stCondLst>
                                        </p:cTn>
                                        <p:tgtEl>
                                          <p:spTgt spid="3">
                                            <p:txEl>
                                              <p:pRg st="3" end="3"/>
                                            </p:txEl>
                                          </p:spTgt>
                                        </p:tgtEl>
                                      </p:cBhvr>
                                      <p:to x="100000" y="100000"/>
                                    </p:animScale>
                                    <p:animScale>
                                      <p:cBhvr>
                                        <p:cTn id="42" dur="26">
                                          <p:stCondLst>
                                            <p:cond delay="1312"/>
                                          </p:stCondLst>
                                        </p:cTn>
                                        <p:tgtEl>
                                          <p:spTgt spid="3">
                                            <p:txEl>
                                              <p:pRg st="3" end="3"/>
                                            </p:txEl>
                                          </p:spTgt>
                                        </p:tgtEl>
                                      </p:cBhvr>
                                      <p:to x="100000" y="80000"/>
                                    </p:animScale>
                                    <p:animScale>
                                      <p:cBhvr>
                                        <p:cTn id="43" dur="166" decel="50000">
                                          <p:stCondLst>
                                            <p:cond delay="1338"/>
                                          </p:stCondLst>
                                        </p:cTn>
                                        <p:tgtEl>
                                          <p:spTgt spid="3">
                                            <p:txEl>
                                              <p:pRg st="3" end="3"/>
                                            </p:txEl>
                                          </p:spTgt>
                                        </p:tgtEl>
                                      </p:cBhvr>
                                      <p:to x="100000" y="100000"/>
                                    </p:animScale>
                                    <p:animScale>
                                      <p:cBhvr>
                                        <p:cTn id="44" dur="26">
                                          <p:stCondLst>
                                            <p:cond delay="1642"/>
                                          </p:stCondLst>
                                        </p:cTn>
                                        <p:tgtEl>
                                          <p:spTgt spid="3">
                                            <p:txEl>
                                              <p:pRg st="3" end="3"/>
                                            </p:txEl>
                                          </p:spTgt>
                                        </p:tgtEl>
                                      </p:cBhvr>
                                      <p:to x="100000" y="90000"/>
                                    </p:animScale>
                                    <p:animScale>
                                      <p:cBhvr>
                                        <p:cTn id="45" dur="166" decel="50000">
                                          <p:stCondLst>
                                            <p:cond delay="1668"/>
                                          </p:stCondLst>
                                        </p:cTn>
                                        <p:tgtEl>
                                          <p:spTgt spid="3">
                                            <p:txEl>
                                              <p:pRg st="3" end="3"/>
                                            </p:txEl>
                                          </p:spTgt>
                                        </p:tgtEl>
                                      </p:cBhvr>
                                      <p:to x="100000" y="100000"/>
                                    </p:animScale>
                                    <p:animScale>
                                      <p:cBhvr>
                                        <p:cTn id="46" dur="26">
                                          <p:stCondLst>
                                            <p:cond delay="1808"/>
                                          </p:stCondLst>
                                        </p:cTn>
                                        <p:tgtEl>
                                          <p:spTgt spid="3">
                                            <p:txEl>
                                              <p:pRg st="3" end="3"/>
                                            </p:txEl>
                                          </p:spTgt>
                                        </p:tgtEl>
                                      </p:cBhvr>
                                      <p:to x="100000" y="95000"/>
                                    </p:animScale>
                                    <p:animScale>
                                      <p:cBhvr>
                                        <p:cTn id="47" dur="166" decel="50000">
                                          <p:stCondLst>
                                            <p:cond delay="1834"/>
                                          </p:stCondLst>
                                        </p:cTn>
                                        <p:tgtEl>
                                          <p:spTgt spid="3">
                                            <p:txEl>
                                              <p:pRg st="3" end="3"/>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What was life like before the Industrial Revolution?</a:t>
            </a:r>
            <a:endParaRPr lang="en-GB" dirty="0"/>
          </a:p>
        </p:txBody>
      </p:sp>
      <p:sp>
        <p:nvSpPr>
          <p:cNvPr id="3" name="Content Placeholder 2"/>
          <p:cNvSpPr>
            <a:spLocks noGrp="1"/>
          </p:cNvSpPr>
          <p:nvPr>
            <p:ph idx="1"/>
          </p:nvPr>
        </p:nvSpPr>
        <p:spPr/>
        <p:txBody>
          <a:bodyPr>
            <a:normAutofit/>
          </a:bodyPr>
          <a:lstStyle/>
          <a:p>
            <a:r>
              <a:rPr lang="en-GB" sz="1800" dirty="0"/>
              <a:t>Daily life in pre-industrial times changed very little for Europeans. Almost all people lived and worked in the country. From 1300 to 1750, for the average peasant, people's work and social life mixed, as families lived on small plots of land, growing crops mostly for home consumption</a:t>
            </a:r>
            <a:r>
              <a:rPr lang="en-GB" sz="1800" dirty="0" smtClean="0"/>
              <a:t>.</a:t>
            </a:r>
          </a:p>
          <a:p>
            <a:endParaRPr lang="en-GB" sz="1800" dirty="0" smtClean="0"/>
          </a:p>
          <a:p>
            <a:r>
              <a:rPr lang="en-GB" sz="1800" dirty="0" smtClean="0"/>
              <a:t>Because </a:t>
            </a:r>
            <a:r>
              <a:rPr lang="en-GB" sz="1800" dirty="0"/>
              <a:t>it was so hard to move </a:t>
            </a:r>
            <a:r>
              <a:rPr lang="en-GB" sz="1800" dirty="0" smtClean="0"/>
              <a:t>around </a:t>
            </a:r>
            <a:r>
              <a:rPr lang="en-GB" sz="1800" dirty="0"/>
              <a:t>and remember, there were no cars, aeroplanes or even tarmac roads, people had to rely upon themselves and their communities to provide the vast majority of the things that they needed. Food was produced locally, agriculture could provide for but a few large commercial towns. Clothing was made locally, making use of animal hides and furs: nylon wasn’t an option and cotton wasn’t imported in large quantities until developments enabled mass production of goods.</a:t>
            </a:r>
          </a:p>
        </p:txBody>
      </p:sp>
    </p:spTree>
  </p:cSld>
  <p:clrMapOvr>
    <a:masterClrMapping/>
  </p:clrMapOvr>
  <p:transition>
    <p:cut thruBlk="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800" decel="100000"/>
                                        <p:tgtEl>
                                          <p:spTgt spid="2"/>
                                        </p:tgtEl>
                                      </p:cBhvr>
                                    </p:animEffect>
                                    <p:anim calcmode="lin" valueType="num">
                                      <p:cBhvr>
                                        <p:cTn id="8" dur="800" decel="100000" fill="hold"/>
                                        <p:tgtEl>
                                          <p:spTgt spid="2"/>
                                        </p:tgtEl>
                                        <p:attrNameLst>
                                          <p:attrName>style.rotation</p:attrName>
                                        </p:attrNameLst>
                                      </p:cBhvr>
                                      <p:tavLst>
                                        <p:tav tm="0">
                                          <p:val>
                                            <p:fltVal val="-90"/>
                                          </p:val>
                                        </p:tav>
                                        <p:tav tm="100000">
                                          <p:val>
                                            <p:fltVal val="0"/>
                                          </p:val>
                                        </p:tav>
                                      </p:tavLst>
                                    </p:anim>
                                    <p:anim calcmode="lin" valueType="num">
                                      <p:cBhvr>
                                        <p:cTn id="9" dur="800" decel="100000" fill="hold"/>
                                        <p:tgtEl>
                                          <p:spTgt spid="2"/>
                                        </p:tgtEl>
                                        <p:attrNameLst>
                                          <p:attrName>ppt_x</p:attrName>
                                        </p:attrNameLst>
                                      </p:cBhvr>
                                      <p:tavLst>
                                        <p:tav tm="0">
                                          <p:val>
                                            <p:strVal val="#ppt_x+0.4"/>
                                          </p:val>
                                        </p:tav>
                                        <p:tav tm="100000">
                                          <p:val>
                                            <p:strVal val="#ppt_x-0.05"/>
                                          </p:val>
                                        </p:tav>
                                      </p:tavLst>
                                    </p:anim>
                                    <p:anim calcmode="lin" valueType="num">
                                      <p:cBhvr>
                                        <p:cTn id="10" dur="800" decel="100000" fill="hold"/>
                                        <p:tgtEl>
                                          <p:spTgt spid="2"/>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2"/>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2"/>
                                        </p:tgtEl>
                                        <p:attrNameLst>
                                          <p:attrName>ppt_y</p:attrName>
                                        </p:attrNameLst>
                                      </p:cBhvr>
                                      <p:tavLst>
                                        <p:tav tm="0">
                                          <p:val>
                                            <p:strVal val="#ppt_y+0.1"/>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4" presetClass="entr" presetSubtype="16" fill="hold"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Effect transition="in" filter="box(in)">
                                      <p:cBhvr>
                                        <p:cTn id="17" dur="500"/>
                                        <p:tgtEl>
                                          <p:spTgt spid="3">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7" presetClass="entr" presetSubtype="0" fill="hold" nodeType="clickEffect">
                                  <p:stCondLst>
                                    <p:cond delay="0"/>
                                  </p:stCondLst>
                                  <p:iterate type="lt">
                                    <p:tmPct val="50000"/>
                                  </p:iterate>
                                  <p:childTnLst>
                                    <p:set>
                                      <p:cBhvr>
                                        <p:cTn id="21" dur="1" fill="hold">
                                          <p:stCondLst>
                                            <p:cond delay="0"/>
                                          </p:stCondLst>
                                        </p:cTn>
                                        <p:tgtEl>
                                          <p:spTgt spid="3">
                                            <p:txEl>
                                              <p:pRg st="2" end="2"/>
                                            </p:txEl>
                                          </p:spTgt>
                                        </p:tgtEl>
                                        <p:attrNameLst>
                                          <p:attrName>style.visibility</p:attrName>
                                        </p:attrNameLst>
                                      </p:cBhvr>
                                      <p:to>
                                        <p:strVal val="visible"/>
                                      </p:to>
                                    </p:set>
                                    <p:anim calcmode="discrete" valueType="clr">
                                      <p:cBhvr override="childStyle">
                                        <p:cTn id="22" dur="80"/>
                                        <p:tgtEl>
                                          <p:spTgt spid="3">
                                            <p:txEl>
                                              <p:pRg st="2" end="2"/>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23" dur="80"/>
                                        <p:tgtEl>
                                          <p:spTgt spid="3">
                                            <p:txEl>
                                              <p:pRg st="2" end="2"/>
                                            </p:txEl>
                                          </p:spTgt>
                                        </p:tgtEl>
                                        <p:attrNameLst>
                                          <p:attrName>fillcolor</p:attrName>
                                        </p:attrNameLst>
                                      </p:cBhvr>
                                      <p:tavLst>
                                        <p:tav tm="0">
                                          <p:val>
                                            <p:clrVal>
                                              <a:schemeClr val="accent2"/>
                                            </p:clrVal>
                                          </p:val>
                                        </p:tav>
                                        <p:tav tm="50000">
                                          <p:val>
                                            <p:clrVal>
                                              <a:schemeClr val="hlink"/>
                                            </p:clrVal>
                                          </p:val>
                                        </p:tav>
                                      </p:tavLst>
                                    </p:anim>
                                    <p:set>
                                      <p:cBhvr>
                                        <p:cTn id="24" dur="80"/>
                                        <p:tgtEl>
                                          <p:spTgt spid="3">
                                            <p:txEl>
                                              <p:pRg st="2" end="2"/>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What was life like for adults during the Revolution?</a:t>
            </a:r>
            <a:endParaRPr lang="en-GB" dirty="0"/>
          </a:p>
        </p:txBody>
      </p:sp>
      <p:sp>
        <p:nvSpPr>
          <p:cNvPr id="3" name="Content Placeholder 2"/>
          <p:cNvSpPr>
            <a:spLocks noGrp="1"/>
          </p:cNvSpPr>
          <p:nvPr>
            <p:ph idx="1"/>
          </p:nvPr>
        </p:nvSpPr>
        <p:spPr/>
        <p:txBody>
          <a:bodyPr>
            <a:normAutofit/>
          </a:bodyPr>
          <a:lstStyle/>
          <a:p>
            <a:r>
              <a:rPr lang="en-GB" sz="1800" dirty="0"/>
              <a:t>Simply, the working conditions were terrible during the Industrial Revolution. As factories were being built, businesses were in need of workers. With a long line of people willing to work, employers could set wages as low as they wanted because people </a:t>
            </a:r>
            <a:r>
              <a:rPr lang="en-GB" sz="1800" dirty="0" smtClean="0"/>
              <a:t>were willing </a:t>
            </a:r>
            <a:r>
              <a:rPr lang="en-GB" sz="1800" dirty="0"/>
              <a:t>to do work as long as </a:t>
            </a:r>
            <a:r>
              <a:rPr lang="en-GB" sz="1800" dirty="0" smtClean="0"/>
              <a:t>they </a:t>
            </a:r>
            <a:r>
              <a:rPr lang="en-GB" sz="1800" dirty="0"/>
              <a:t>got paid</a:t>
            </a:r>
            <a:r>
              <a:rPr lang="en-GB" sz="1800" dirty="0" smtClean="0"/>
              <a:t>.</a:t>
            </a:r>
          </a:p>
          <a:p>
            <a:endParaRPr lang="en-GB" sz="1800" dirty="0" smtClean="0"/>
          </a:p>
          <a:p>
            <a:endParaRPr lang="en-GB" sz="1800" dirty="0"/>
          </a:p>
          <a:p>
            <a:endParaRPr lang="en-GB" sz="1800" dirty="0" smtClean="0"/>
          </a:p>
          <a:p>
            <a:endParaRPr lang="en-GB" sz="1800" dirty="0"/>
          </a:p>
          <a:p>
            <a:pPr>
              <a:buNone/>
            </a:pPr>
            <a:endParaRPr lang="en-GB" sz="1800" dirty="0" smtClean="0"/>
          </a:p>
          <a:p>
            <a:r>
              <a:rPr lang="en-GB" sz="1800" dirty="0" smtClean="0"/>
              <a:t>Before </a:t>
            </a:r>
            <a:r>
              <a:rPr lang="en-GB" sz="1800" dirty="0"/>
              <a:t>the advent of industrialization, women were often tasked with traditional jobs such as making and repairing clothing. They were also commonly involved with helping manage the affairs of the farm and raising children. However, the traditional role for women began to change as the Industrial Revolution unfolded.</a:t>
            </a:r>
          </a:p>
        </p:txBody>
      </p:sp>
      <p:pic>
        <p:nvPicPr>
          <p:cNvPr id="2050" name="Picture 2" descr="Working and Living Conditions - The Industrial Revolution">
            <a:hlinkClick r:id="rId2"/>
          </p:cNvPr>
          <p:cNvPicPr>
            <a:picLocks noChangeAspect="1" noChangeArrowheads="1"/>
          </p:cNvPicPr>
          <p:nvPr/>
        </p:nvPicPr>
        <p:blipFill>
          <a:blip r:embed="rId3" cstate="print"/>
          <a:srcRect/>
          <a:stretch>
            <a:fillRect/>
          </a:stretch>
        </p:blipFill>
        <p:spPr bwMode="auto">
          <a:xfrm>
            <a:off x="6084168" y="2564904"/>
            <a:ext cx="2771775" cy="1933576"/>
          </a:xfrm>
          <a:prstGeom prst="ellipse">
            <a:avLst/>
          </a:prstGeom>
          <a:ln>
            <a:noFill/>
          </a:ln>
          <a:effectLst>
            <a:softEdge rad="112500"/>
          </a:effec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800" decel="100000"/>
                                        <p:tgtEl>
                                          <p:spTgt spid="2"/>
                                        </p:tgtEl>
                                      </p:cBhvr>
                                    </p:animEffect>
                                    <p:anim calcmode="lin" valueType="num">
                                      <p:cBhvr>
                                        <p:cTn id="8" dur="800" decel="100000" fill="hold"/>
                                        <p:tgtEl>
                                          <p:spTgt spid="2"/>
                                        </p:tgtEl>
                                        <p:attrNameLst>
                                          <p:attrName>style.rotation</p:attrName>
                                        </p:attrNameLst>
                                      </p:cBhvr>
                                      <p:tavLst>
                                        <p:tav tm="0">
                                          <p:val>
                                            <p:fltVal val="-90"/>
                                          </p:val>
                                        </p:tav>
                                        <p:tav tm="100000">
                                          <p:val>
                                            <p:fltVal val="0"/>
                                          </p:val>
                                        </p:tav>
                                      </p:tavLst>
                                    </p:anim>
                                    <p:anim calcmode="lin" valueType="num">
                                      <p:cBhvr>
                                        <p:cTn id="9" dur="800" decel="100000" fill="hold"/>
                                        <p:tgtEl>
                                          <p:spTgt spid="2"/>
                                        </p:tgtEl>
                                        <p:attrNameLst>
                                          <p:attrName>ppt_x</p:attrName>
                                        </p:attrNameLst>
                                      </p:cBhvr>
                                      <p:tavLst>
                                        <p:tav tm="0">
                                          <p:val>
                                            <p:strVal val="#ppt_x+0.4"/>
                                          </p:val>
                                        </p:tav>
                                        <p:tav tm="100000">
                                          <p:val>
                                            <p:strVal val="#ppt_x-0.05"/>
                                          </p:val>
                                        </p:tav>
                                      </p:tavLst>
                                    </p:anim>
                                    <p:anim calcmode="lin" valueType="num">
                                      <p:cBhvr>
                                        <p:cTn id="10" dur="800" decel="100000" fill="hold"/>
                                        <p:tgtEl>
                                          <p:spTgt spid="2"/>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2"/>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2"/>
                                        </p:tgtEl>
                                        <p:attrNameLst>
                                          <p:attrName>ppt_y</p:attrName>
                                        </p:attrNameLst>
                                      </p:cBhvr>
                                      <p:tavLst>
                                        <p:tav tm="0">
                                          <p:val>
                                            <p:strVal val="#ppt_y+0.1"/>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3" presetClass="entr" presetSubtype="16" fill="hold"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 calcmode="lin" valueType="num">
                                      <p:cBhvr>
                                        <p:cTn id="17"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8" dur="500" fill="hold"/>
                                        <p:tgtEl>
                                          <p:spTgt spid="3">
                                            <p:txEl>
                                              <p:pRg st="0" end="0"/>
                                            </p:txEl>
                                          </p:spTgt>
                                        </p:tgtEl>
                                        <p:attrNameLst>
                                          <p:attrName>ppt_h</p:attrName>
                                        </p:attrNameLst>
                                      </p:cBhvr>
                                      <p:tavLst>
                                        <p:tav tm="0">
                                          <p:val>
                                            <p:fltVal val="0"/>
                                          </p:val>
                                        </p:tav>
                                        <p:tav tm="100000">
                                          <p:val>
                                            <p:strVal val="#ppt_h"/>
                                          </p:val>
                                        </p:tav>
                                      </p:tavLst>
                                    </p:anim>
                                  </p:childTnLst>
                                </p:cTn>
                              </p:par>
                            </p:childTnLst>
                          </p:cTn>
                        </p:par>
                      </p:childTnLst>
                    </p:cTn>
                  </p:par>
                  <p:par>
                    <p:cTn id="19" fill="hold">
                      <p:stCondLst>
                        <p:cond delay="indefinite"/>
                      </p:stCondLst>
                      <p:childTnLst>
                        <p:par>
                          <p:cTn id="20" fill="hold">
                            <p:stCondLst>
                              <p:cond delay="0"/>
                            </p:stCondLst>
                            <p:childTnLst>
                              <p:par>
                                <p:cTn id="21" presetID="23" presetClass="entr" presetSubtype="16" fill="hold" nodeType="clickEffect">
                                  <p:stCondLst>
                                    <p:cond delay="0"/>
                                  </p:stCondLst>
                                  <p:childTnLst>
                                    <p:set>
                                      <p:cBhvr>
                                        <p:cTn id="22" dur="1" fill="hold">
                                          <p:stCondLst>
                                            <p:cond delay="0"/>
                                          </p:stCondLst>
                                        </p:cTn>
                                        <p:tgtEl>
                                          <p:spTgt spid="3">
                                            <p:txEl>
                                              <p:pRg st="6" end="6"/>
                                            </p:txEl>
                                          </p:spTgt>
                                        </p:tgtEl>
                                        <p:attrNameLst>
                                          <p:attrName>style.visibility</p:attrName>
                                        </p:attrNameLst>
                                      </p:cBhvr>
                                      <p:to>
                                        <p:strVal val="visible"/>
                                      </p:to>
                                    </p:set>
                                    <p:anim calcmode="lin" valueType="num">
                                      <p:cBhvr>
                                        <p:cTn id="23" dur="500" fill="hold"/>
                                        <p:tgtEl>
                                          <p:spTgt spid="3">
                                            <p:txEl>
                                              <p:pRg st="6" end="6"/>
                                            </p:txEl>
                                          </p:spTgt>
                                        </p:tgtEl>
                                        <p:attrNameLst>
                                          <p:attrName>ppt_w</p:attrName>
                                        </p:attrNameLst>
                                      </p:cBhvr>
                                      <p:tavLst>
                                        <p:tav tm="0">
                                          <p:val>
                                            <p:fltVal val="0"/>
                                          </p:val>
                                        </p:tav>
                                        <p:tav tm="100000">
                                          <p:val>
                                            <p:strVal val="#ppt_w"/>
                                          </p:val>
                                        </p:tav>
                                      </p:tavLst>
                                    </p:anim>
                                    <p:anim calcmode="lin" valueType="num">
                                      <p:cBhvr>
                                        <p:cTn id="24" dur="500" fill="hold"/>
                                        <p:tgtEl>
                                          <p:spTgt spid="3">
                                            <p:txEl>
                                              <p:pRg st="6" end="6"/>
                                            </p:txEl>
                                          </p:spTgt>
                                        </p:tgtEl>
                                        <p:attrNameLst>
                                          <p:attrName>ppt_h</p:attrName>
                                        </p:attrNameLst>
                                      </p:cBhvr>
                                      <p:tavLst>
                                        <p:tav tm="0">
                                          <p:val>
                                            <p:fltVal val="0"/>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26" presetClass="entr" presetSubtype="0" fill="hold" nodeType="clickEffect">
                                  <p:stCondLst>
                                    <p:cond delay="0"/>
                                  </p:stCondLst>
                                  <p:childTnLst>
                                    <p:set>
                                      <p:cBhvr>
                                        <p:cTn id="28" dur="1" fill="hold">
                                          <p:stCondLst>
                                            <p:cond delay="0"/>
                                          </p:stCondLst>
                                        </p:cTn>
                                        <p:tgtEl>
                                          <p:spTgt spid="2050"/>
                                        </p:tgtEl>
                                        <p:attrNameLst>
                                          <p:attrName>style.visibility</p:attrName>
                                        </p:attrNameLst>
                                      </p:cBhvr>
                                      <p:to>
                                        <p:strVal val="visible"/>
                                      </p:to>
                                    </p:set>
                                    <p:animEffect transition="in" filter="wipe(down)">
                                      <p:cBhvr>
                                        <p:cTn id="29" dur="580">
                                          <p:stCondLst>
                                            <p:cond delay="0"/>
                                          </p:stCondLst>
                                        </p:cTn>
                                        <p:tgtEl>
                                          <p:spTgt spid="2050"/>
                                        </p:tgtEl>
                                      </p:cBhvr>
                                    </p:animEffect>
                                    <p:anim calcmode="lin" valueType="num">
                                      <p:cBhvr>
                                        <p:cTn id="30" dur="1822" tmFilter="0,0; 0.14,0.36; 0.43,0.73; 0.71,0.91; 1.0,1.0">
                                          <p:stCondLst>
                                            <p:cond delay="0"/>
                                          </p:stCondLst>
                                        </p:cTn>
                                        <p:tgtEl>
                                          <p:spTgt spid="2050"/>
                                        </p:tgtEl>
                                        <p:attrNameLst>
                                          <p:attrName>ppt_x</p:attrName>
                                        </p:attrNameLst>
                                      </p:cBhvr>
                                      <p:tavLst>
                                        <p:tav tm="0">
                                          <p:val>
                                            <p:strVal val="#ppt_x-0.25"/>
                                          </p:val>
                                        </p:tav>
                                        <p:tav tm="100000">
                                          <p:val>
                                            <p:strVal val="#ppt_x"/>
                                          </p:val>
                                        </p:tav>
                                      </p:tavLst>
                                    </p:anim>
                                    <p:anim calcmode="lin" valueType="num">
                                      <p:cBhvr>
                                        <p:cTn id="31" dur="664" tmFilter="0.0,0.0; 0.25,0.07; 0.50,0.2; 0.75,0.467; 1.0,1.0">
                                          <p:stCondLst>
                                            <p:cond delay="0"/>
                                          </p:stCondLst>
                                        </p:cTn>
                                        <p:tgtEl>
                                          <p:spTgt spid="2050"/>
                                        </p:tgtEl>
                                        <p:attrNameLst>
                                          <p:attrName>ppt_y</p:attrName>
                                        </p:attrNameLst>
                                      </p:cBhvr>
                                      <p:tavLst>
                                        <p:tav tm="0" fmla="#ppt_y-sin(pi*$)/3">
                                          <p:val>
                                            <p:fltVal val="0.5"/>
                                          </p:val>
                                        </p:tav>
                                        <p:tav tm="100000">
                                          <p:val>
                                            <p:fltVal val="1"/>
                                          </p:val>
                                        </p:tav>
                                      </p:tavLst>
                                    </p:anim>
                                    <p:anim calcmode="lin" valueType="num">
                                      <p:cBhvr>
                                        <p:cTn id="32" dur="664" tmFilter="0, 0; 0.125,0.2665; 0.25,0.4; 0.375,0.465; 0.5,0.5;  0.625,0.535; 0.75,0.6; 0.875,0.7335; 1,1">
                                          <p:stCondLst>
                                            <p:cond delay="664"/>
                                          </p:stCondLst>
                                        </p:cTn>
                                        <p:tgtEl>
                                          <p:spTgt spid="2050"/>
                                        </p:tgtEl>
                                        <p:attrNameLst>
                                          <p:attrName>ppt_y</p:attrName>
                                        </p:attrNameLst>
                                      </p:cBhvr>
                                      <p:tavLst>
                                        <p:tav tm="0" fmla="#ppt_y-sin(pi*$)/9">
                                          <p:val>
                                            <p:fltVal val="0"/>
                                          </p:val>
                                        </p:tav>
                                        <p:tav tm="100000">
                                          <p:val>
                                            <p:fltVal val="1"/>
                                          </p:val>
                                        </p:tav>
                                      </p:tavLst>
                                    </p:anim>
                                    <p:anim calcmode="lin" valueType="num">
                                      <p:cBhvr>
                                        <p:cTn id="33" dur="332" tmFilter="0, 0; 0.125,0.2665; 0.25,0.4; 0.375,0.465; 0.5,0.5;  0.625,0.535; 0.75,0.6; 0.875,0.7335; 1,1">
                                          <p:stCondLst>
                                            <p:cond delay="1324"/>
                                          </p:stCondLst>
                                        </p:cTn>
                                        <p:tgtEl>
                                          <p:spTgt spid="2050"/>
                                        </p:tgtEl>
                                        <p:attrNameLst>
                                          <p:attrName>ppt_y</p:attrName>
                                        </p:attrNameLst>
                                      </p:cBhvr>
                                      <p:tavLst>
                                        <p:tav tm="0" fmla="#ppt_y-sin(pi*$)/27">
                                          <p:val>
                                            <p:fltVal val="0"/>
                                          </p:val>
                                        </p:tav>
                                        <p:tav tm="100000">
                                          <p:val>
                                            <p:fltVal val="1"/>
                                          </p:val>
                                        </p:tav>
                                      </p:tavLst>
                                    </p:anim>
                                    <p:anim calcmode="lin" valueType="num">
                                      <p:cBhvr>
                                        <p:cTn id="34" dur="164" tmFilter="0, 0; 0.125,0.2665; 0.25,0.4; 0.375,0.465; 0.5,0.5;  0.625,0.535; 0.75,0.6; 0.875,0.7335; 1,1">
                                          <p:stCondLst>
                                            <p:cond delay="1656"/>
                                          </p:stCondLst>
                                        </p:cTn>
                                        <p:tgtEl>
                                          <p:spTgt spid="2050"/>
                                        </p:tgtEl>
                                        <p:attrNameLst>
                                          <p:attrName>ppt_y</p:attrName>
                                        </p:attrNameLst>
                                      </p:cBhvr>
                                      <p:tavLst>
                                        <p:tav tm="0" fmla="#ppt_y-sin(pi*$)/81">
                                          <p:val>
                                            <p:fltVal val="0"/>
                                          </p:val>
                                        </p:tav>
                                        <p:tav tm="100000">
                                          <p:val>
                                            <p:fltVal val="1"/>
                                          </p:val>
                                        </p:tav>
                                      </p:tavLst>
                                    </p:anim>
                                    <p:animScale>
                                      <p:cBhvr>
                                        <p:cTn id="35" dur="26">
                                          <p:stCondLst>
                                            <p:cond delay="650"/>
                                          </p:stCondLst>
                                        </p:cTn>
                                        <p:tgtEl>
                                          <p:spTgt spid="2050"/>
                                        </p:tgtEl>
                                      </p:cBhvr>
                                      <p:to x="100000" y="60000"/>
                                    </p:animScale>
                                    <p:animScale>
                                      <p:cBhvr>
                                        <p:cTn id="36" dur="166" decel="50000">
                                          <p:stCondLst>
                                            <p:cond delay="676"/>
                                          </p:stCondLst>
                                        </p:cTn>
                                        <p:tgtEl>
                                          <p:spTgt spid="2050"/>
                                        </p:tgtEl>
                                      </p:cBhvr>
                                      <p:to x="100000" y="100000"/>
                                    </p:animScale>
                                    <p:animScale>
                                      <p:cBhvr>
                                        <p:cTn id="37" dur="26">
                                          <p:stCondLst>
                                            <p:cond delay="1312"/>
                                          </p:stCondLst>
                                        </p:cTn>
                                        <p:tgtEl>
                                          <p:spTgt spid="2050"/>
                                        </p:tgtEl>
                                      </p:cBhvr>
                                      <p:to x="100000" y="80000"/>
                                    </p:animScale>
                                    <p:animScale>
                                      <p:cBhvr>
                                        <p:cTn id="38" dur="166" decel="50000">
                                          <p:stCondLst>
                                            <p:cond delay="1338"/>
                                          </p:stCondLst>
                                        </p:cTn>
                                        <p:tgtEl>
                                          <p:spTgt spid="2050"/>
                                        </p:tgtEl>
                                      </p:cBhvr>
                                      <p:to x="100000" y="100000"/>
                                    </p:animScale>
                                    <p:animScale>
                                      <p:cBhvr>
                                        <p:cTn id="39" dur="26">
                                          <p:stCondLst>
                                            <p:cond delay="1642"/>
                                          </p:stCondLst>
                                        </p:cTn>
                                        <p:tgtEl>
                                          <p:spTgt spid="2050"/>
                                        </p:tgtEl>
                                      </p:cBhvr>
                                      <p:to x="100000" y="90000"/>
                                    </p:animScale>
                                    <p:animScale>
                                      <p:cBhvr>
                                        <p:cTn id="40" dur="166" decel="50000">
                                          <p:stCondLst>
                                            <p:cond delay="1668"/>
                                          </p:stCondLst>
                                        </p:cTn>
                                        <p:tgtEl>
                                          <p:spTgt spid="2050"/>
                                        </p:tgtEl>
                                      </p:cBhvr>
                                      <p:to x="100000" y="100000"/>
                                    </p:animScale>
                                    <p:animScale>
                                      <p:cBhvr>
                                        <p:cTn id="41" dur="26">
                                          <p:stCondLst>
                                            <p:cond delay="1808"/>
                                          </p:stCondLst>
                                        </p:cTn>
                                        <p:tgtEl>
                                          <p:spTgt spid="2050"/>
                                        </p:tgtEl>
                                      </p:cBhvr>
                                      <p:to x="100000" y="95000"/>
                                    </p:animScale>
                                    <p:animScale>
                                      <p:cBhvr>
                                        <p:cTn id="42" dur="166" decel="50000">
                                          <p:stCondLst>
                                            <p:cond delay="1834"/>
                                          </p:stCondLst>
                                        </p:cTn>
                                        <p:tgtEl>
                                          <p:spTgt spid="2050"/>
                                        </p:tgtEl>
                                      </p:cBhvr>
                                      <p:to x="100000" y="100000"/>
                                    </p:animScale>
                                  </p:childTnLst>
                                </p:cTn>
                              </p:par>
                            </p:childTnLst>
                          </p:cTn>
                        </p:par>
                      </p:childTnLst>
                    </p:cTn>
                  </p:par>
                  <p:par>
                    <p:cTn id="43" fill="hold">
                      <p:stCondLst>
                        <p:cond delay="indefinite"/>
                      </p:stCondLst>
                      <p:childTnLst>
                        <p:par>
                          <p:cTn id="44" fill="hold">
                            <p:stCondLst>
                              <p:cond delay="0"/>
                            </p:stCondLst>
                            <p:childTnLst>
                              <p:par>
                                <p:cTn id="45" presetID="18" presetClass="path" presetSubtype="0" accel="50000" decel="50000" fill="hold" nodeType="clickEffect">
                                  <p:stCondLst>
                                    <p:cond delay="0"/>
                                  </p:stCondLst>
                                  <p:childTnLst>
                                    <p:animMotion origin="layout" path="M 0 0  C 0.001 0.04531  0.011 0.08663  0.028 0.11328  C 0.028 0.11461  0.055 0.1506  0.055 0.14926  C 0.07 0.16925  0.079 0.19724  0.079 0.22656  C 0.079 0.2852  0.044 0.33185  0 0.33318  C -0.044 0.33185  -0.079 0.2852  -0.079 0.22656  C -0.079 0.19724  -0.07 0.16925  -0.055 0.14926  C -0.055 0.1506  -0.028 0.11461  -0.028 0.11328  C -0.011 0.08663  -0.001 0.04531  0 0  Z" pathEditMode="relative" ptsTypes="">
                                      <p:cBhvr>
                                        <p:cTn id="46" dur="2000" fill="hold"/>
                                        <p:tgtEl>
                                          <p:spTgt spid="2050"/>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What was life like for children in the </a:t>
            </a:r>
            <a:r>
              <a:rPr lang="en-GB" dirty="0"/>
              <a:t>I</a:t>
            </a:r>
            <a:r>
              <a:rPr lang="en-GB" dirty="0" smtClean="0"/>
              <a:t>ndustrial Revolution?</a:t>
            </a:r>
            <a:endParaRPr lang="en-GB" dirty="0"/>
          </a:p>
        </p:txBody>
      </p:sp>
      <p:sp>
        <p:nvSpPr>
          <p:cNvPr id="3" name="Content Placeholder 2"/>
          <p:cNvSpPr>
            <a:spLocks noGrp="1"/>
          </p:cNvSpPr>
          <p:nvPr>
            <p:ph idx="1"/>
          </p:nvPr>
        </p:nvSpPr>
        <p:spPr/>
        <p:txBody>
          <a:bodyPr>
            <a:normAutofit/>
          </a:bodyPr>
          <a:lstStyle/>
          <a:p>
            <a:r>
              <a:rPr lang="en-GB" sz="2000" dirty="0"/>
              <a:t>The Industrial Revolution was a time of few government regulations on working conditions and hours. Children often had to work under very dangerous conditions. They lost limbs or fingers working on high powered machinery with little training. They worked in mines with bad ventilation and developed lung diseases</a:t>
            </a:r>
            <a:r>
              <a:rPr lang="en-GB" sz="2000" dirty="0" smtClean="0"/>
              <a:t>.</a:t>
            </a:r>
          </a:p>
          <a:p>
            <a:r>
              <a:rPr lang="en-GB" sz="2000" dirty="0"/>
              <a:t>In particular, the Industrial Revolution impacted the lives of working class people and the children of industrial societies. Child </a:t>
            </a:r>
            <a:r>
              <a:rPr lang="en-GB" sz="2000" dirty="0" smtClean="0"/>
              <a:t>labour </a:t>
            </a:r>
            <a:r>
              <a:rPr lang="en-GB" sz="2000" dirty="0"/>
              <a:t>was a common feature in industrial societies as children as young as four years old were often employed in the factories and mines that developed during the </a:t>
            </a:r>
            <a:r>
              <a:rPr lang="en-GB" sz="2000" dirty="0" smtClean="0"/>
              <a:t>time.</a:t>
            </a:r>
            <a:endParaRPr lang="en-GB" sz="2000" dirty="0"/>
          </a:p>
        </p:txBody>
      </p:sp>
      <p:pic>
        <p:nvPicPr>
          <p:cNvPr id="18434" name="Picture 2" descr="Revealed: Industrial Revolution was powered by child slaves | The ...">
            <a:hlinkClick r:id="rId2"/>
          </p:cNvPr>
          <p:cNvPicPr>
            <a:picLocks noChangeAspect="1" noChangeArrowheads="1"/>
          </p:cNvPicPr>
          <p:nvPr/>
        </p:nvPicPr>
        <p:blipFill>
          <a:blip r:embed="rId3" cstate="print"/>
          <a:srcRect/>
          <a:stretch>
            <a:fillRect/>
          </a:stretch>
        </p:blipFill>
        <p:spPr bwMode="auto">
          <a:xfrm>
            <a:off x="2123728" y="4509120"/>
            <a:ext cx="2664296" cy="1818488"/>
          </a:xfrm>
          <a:prstGeom prst="roundRect">
            <a:avLst>
              <a:gd name="adj" fmla="val 8594"/>
            </a:avLst>
          </a:prstGeom>
          <a:solidFill>
            <a:srgbClr val="FFFFFF">
              <a:shade val="85000"/>
            </a:srgbClr>
          </a:solidFill>
          <a:ln>
            <a:solidFill>
              <a:srgbClr val="FFFF00"/>
            </a:solidFill>
          </a:ln>
          <a:effectLst>
            <a:glow rad="228600">
              <a:schemeClr val="accent1">
                <a:satMod val="175000"/>
                <a:alpha val="40000"/>
              </a:schemeClr>
            </a:glow>
            <a:reflection blurRad="12700" stA="38000" endPos="28000" dist="5000" dir="5400000" sy="-100000" algn="bl" rotWithShape="0"/>
          </a:effectLst>
        </p:spPr>
      </p:pic>
    </p:spTree>
  </p:cSld>
  <p:clrMapOvr>
    <a:masterClrMapping/>
  </p:clrMapOvr>
  <p:transition>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3"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
                                        <p:tgtEl>
                                          <p:spTgt spid="2"/>
                                        </p:tgtEl>
                                      </p:cBhvr>
                                    </p:animEffect>
                                    <p:anim calcmode="lin" valueType="num">
                                      <p:cBhvr>
                                        <p:cTn id="8" dur="400" fill="hold"/>
                                        <p:tgtEl>
                                          <p:spTgt spid="2"/>
                                        </p:tgtEl>
                                        <p:attrNameLst>
                                          <p:attrName>ppt_x</p:attrName>
                                        </p:attrNameLst>
                                      </p:cBhvr>
                                      <p:tavLst>
                                        <p:tav tm="0">
                                          <p:val>
                                            <p:strVal val="#ppt_x"/>
                                          </p:val>
                                        </p:tav>
                                        <p:tav tm="100000">
                                          <p:val>
                                            <p:strVal val="#ppt_x"/>
                                          </p:val>
                                        </p:tav>
                                      </p:tavLst>
                                    </p:anim>
                                    <p:anim calcmode="lin" valueType="num">
                                      <p:cBhvr>
                                        <p:cTn id="9" dur="400" fill="hold"/>
                                        <p:tgtEl>
                                          <p:spTgt spid="2"/>
                                        </p:tgtEl>
                                        <p:attrNameLst>
                                          <p:attrName>ppt_y</p:attrName>
                                        </p:attrNameLst>
                                      </p:cBhvr>
                                      <p:tavLst>
                                        <p:tav tm="0">
                                          <p:val>
                                            <p:strVal val="#ppt_y+0.31"/>
                                          </p:val>
                                        </p:tav>
                                        <p:tav tm="100000">
                                          <p:val>
                                            <p:strVal val="#ppt_y+0.31"/>
                                          </p:val>
                                        </p:tav>
                                      </p:tavLst>
                                    </p:anim>
                                    <p:anim calcmode="lin" valueType="num">
                                      <p:cBhvr>
                                        <p:cTn id="10" dur="600" decel="50000" fill="hold">
                                          <p:stCondLst>
                                            <p:cond delay="400"/>
                                          </p:stCondLst>
                                        </p:cTn>
                                        <p:tgtEl>
                                          <p:spTgt spid="2"/>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1" dur="600" decel="50000" fill="hold">
                                          <p:stCondLst>
                                            <p:cond delay="400"/>
                                          </p:stCondLst>
                                        </p:cTn>
                                        <p:tgtEl>
                                          <p:spTgt spid="2"/>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41" presetClass="entr" presetSubtype="0" fill="hold" nodeType="clickEffect">
                                  <p:stCondLst>
                                    <p:cond delay="0"/>
                                  </p:stCondLst>
                                  <p:iterate type="lt">
                                    <p:tmPct val="10000"/>
                                  </p:iterate>
                                  <p:childTnLst>
                                    <p:set>
                                      <p:cBhvr>
                                        <p:cTn id="15" dur="1" fill="hold">
                                          <p:stCondLst>
                                            <p:cond delay="0"/>
                                          </p:stCondLst>
                                        </p:cTn>
                                        <p:tgtEl>
                                          <p:spTgt spid="3">
                                            <p:txEl>
                                              <p:pRg st="0" end="0"/>
                                            </p:txEl>
                                          </p:spTgt>
                                        </p:tgtEl>
                                        <p:attrNameLst>
                                          <p:attrName>style.visibility</p:attrName>
                                        </p:attrNameLst>
                                      </p:cBhvr>
                                      <p:to>
                                        <p:strVal val="visible"/>
                                      </p:to>
                                    </p:set>
                                    <p:anim calcmode="lin" valueType="num">
                                      <p:cBhvr>
                                        <p:cTn id="16" dur="500" fill="hold"/>
                                        <p:tgtEl>
                                          <p:spTgt spid="3">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7" dur="500" fill="hold"/>
                                        <p:tgtEl>
                                          <p:spTgt spid="3">
                                            <p:txEl>
                                              <p:pRg st="0" end="0"/>
                                            </p:txEl>
                                          </p:spTgt>
                                        </p:tgtEl>
                                        <p:attrNameLst>
                                          <p:attrName>ppt_y</p:attrName>
                                        </p:attrNameLst>
                                      </p:cBhvr>
                                      <p:tavLst>
                                        <p:tav tm="0">
                                          <p:val>
                                            <p:strVal val="#ppt_y"/>
                                          </p:val>
                                        </p:tav>
                                        <p:tav tm="100000">
                                          <p:val>
                                            <p:strVal val="#ppt_y"/>
                                          </p:val>
                                        </p:tav>
                                      </p:tavLst>
                                    </p:anim>
                                    <p:anim calcmode="lin" valueType="num">
                                      <p:cBhvr>
                                        <p:cTn id="18" dur="500" fill="hold"/>
                                        <p:tgtEl>
                                          <p:spTgt spid="3">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9" dur="500" fill="hold"/>
                                        <p:tgtEl>
                                          <p:spTgt spid="3">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0" dur="500" tmFilter="0,0; .5, 1; 1, 1"/>
                                        <p:tgtEl>
                                          <p:spTgt spid="3">
                                            <p:txEl>
                                              <p:pRg st="0" end="0"/>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41" presetClass="entr" presetSubtype="0" fill="hold" nodeType="clickEffect">
                                  <p:stCondLst>
                                    <p:cond delay="0"/>
                                  </p:stCondLst>
                                  <p:iterate type="lt">
                                    <p:tmPct val="10000"/>
                                  </p:iterate>
                                  <p:childTnLst>
                                    <p:set>
                                      <p:cBhvr>
                                        <p:cTn id="24" dur="1" fill="hold">
                                          <p:stCondLst>
                                            <p:cond delay="0"/>
                                          </p:stCondLst>
                                        </p:cTn>
                                        <p:tgtEl>
                                          <p:spTgt spid="3">
                                            <p:txEl>
                                              <p:pRg st="1" end="1"/>
                                            </p:txEl>
                                          </p:spTgt>
                                        </p:tgtEl>
                                        <p:attrNameLst>
                                          <p:attrName>style.visibility</p:attrName>
                                        </p:attrNameLst>
                                      </p:cBhvr>
                                      <p:to>
                                        <p:strVal val="visible"/>
                                      </p:to>
                                    </p:set>
                                    <p:anim calcmode="lin" valueType="num">
                                      <p:cBhvr>
                                        <p:cTn id="25" dur="500" fill="hold"/>
                                        <p:tgtEl>
                                          <p:spTgt spid="3">
                                            <p:txEl>
                                              <p:pRg st="1" end="1"/>
                                            </p:txEl>
                                          </p:spTgt>
                                        </p:tgtEl>
                                        <p:attrNameLst>
                                          <p:attrName>ppt_x</p:attrName>
                                        </p:attrNameLst>
                                      </p:cBhvr>
                                      <p:tavLst>
                                        <p:tav tm="0">
                                          <p:val>
                                            <p:strVal val="#ppt_x"/>
                                          </p:val>
                                        </p:tav>
                                        <p:tav tm="50000">
                                          <p:val>
                                            <p:strVal val="#ppt_x+.1"/>
                                          </p:val>
                                        </p:tav>
                                        <p:tav tm="100000">
                                          <p:val>
                                            <p:strVal val="#ppt_x"/>
                                          </p:val>
                                        </p:tav>
                                      </p:tavLst>
                                    </p:anim>
                                    <p:anim calcmode="lin" valueType="num">
                                      <p:cBhvr>
                                        <p:cTn id="26" dur="500" fill="hold"/>
                                        <p:tgtEl>
                                          <p:spTgt spid="3">
                                            <p:txEl>
                                              <p:pRg st="1" end="1"/>
                                            </p:txEl>
                                          </p:spTgt>
                                        </p:tgtEl>
                                        <p:attrNameLst>
                                          <p:attrName>ppt_y</p:attrName>
                                        </p:attrNameLst>
                                      </p:cBhvr>
                                      <p:tavLst>
                                        <p:tav tm="0">
                                          <p:val>
                                            <p:strVal val="#ppt_y"/>
                                          </p:val>
                                        </p:tav>
                                        <p:tav tm="100000">
                                          <p:val>
                                            <p:strVal val="#ppt_y"/>
                                          </p:val>
                                        </p:tav>
                                      </p:tavLst>
                                    </p:anim>
                                    <p:anim calcmode="lin" valueType="num">
                                      <p:cBhvr>
                                        <p:cTn id="27" dur="500" fill="hold"/>
                                        <p:tgtEl>
                                          <p:spTgt spid="3">
                                            <p:txEl>
                                              <p:pRg st="1" end="1"/>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8" dur="500" fill="hold"/>
                                        <p:tgtEl>
                                          <p:spTgt spid="3">
                                            <p:txEl>
                                              <p:pRg st="1" end="1"/>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9" dur="500" tmFilter="0,0; .5, 1; 1, 1"/>
                                        <p:tgtEl>
                                          <p:spTgt spid="3">
                                            <p:txEl>
                                              <p:pRg st="1" end="1"/>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3" presetClass="entr" presetSubtype="10" fill="hold" nodeType="clickEffect">
                                  <p:stCondLst>
                                    <p:cond delay="0"/>
                                  </p:stCondLst>
                                  <p:iterate type="lt">
                                    <p:tmPct val="0"/>
                                  </p:iterate>
                                  <p:childTnLst>
                                    <p:set>
                                      <p:cBhvr>
                                        <p:cTn id="33" dur="1" fill="hold">
                                          <p:stCondLst>
                                            <p:cond delay="0"/>
                                          </p:stCondLst>
                                        </p:cTn>
                                        <p:tgtEl>
                                          <p:spTgt spid="3">
                                            <p:txEl>
                                              <p:pRg st="1" end="1"/>
                                            </p:txEl>
                                          </p:spTgt>
                                        </p:tgtEl>
                                        <p:attrNameLst>
                                          <p:attrName>style.visibility</p:attrName>
                                        </p:attrNameLst>
                                      </p:cBhvr>
                                      <p:to>
                                        <p:strVal val="visible"/>
                                      </p:to>
                                    </p:set>
                                    <p:animEffect transition="in" filter="blinds(horizontal)">
                                      <p:cBhvr>
                                        <p:cTn id="34" dur="500"/>
                                        <p:tgtEl>
                                          <p:spTgt spid="3">
                                            <p:txEl>
                                              <p:pRg st="1" end="1"/>
                                            </p:txEl>
                                          </p:spTgt>
                                        </p:tgtEl>
                                      </p:cBhvr>
                                    </p:animEffect>
                                  </p:childTnLst>
                                </p:cTn>
                              </p:par>
                            </p:childTnLst>
                          </p:cTn>
                        </p:par>
                      </p:childTnLst>
                    </p:cTn>
                  </p:par>
                  <p:par>
                    <p:cTn id="35" fill="hold">
                      <p:stCondLst>
                        <p:cond delay="indefinite"/>
                      </p:stCondLst>
                      <p:childTnLst>
                        <p:par>
                          <p:cTn id="36" fill="hold">
                            <p:stCondLst>
                              <p:cond delay="0"/>
                            </p:stCondLst>
                            <p:childTnLst>
                              <p:par>
                                <p:cTn id="37" presetID="51" presetClass="entr" presetSubtype="0" fill="hold" nodeType="clickEffect">
                                  <p:stCondLst>
                                    <p:cond delay="0"/>
                                  </p:stCondLst>
                                  <p:childTnLst>
                                    <p:set>
                                      <p:cBhvr>
                                        <p:cTn id="38" dur="1" fill="hold">
                                          <p:stCondLst>
                                            <p:cond delay="0"/>
                                          </p:stCondLst>
                                        </p:cTn>
                                        <p:tgtEl>
                                          <p:spTgt spid="18434"/>
                                        </p:tgtEl>
                                        <p:attrNameLst>
                                          <p:attrName>style.visibility</p:attrName>
                                        </p:attrNameLst>
                                      </p:cBhvr>
                                      <p:to>
                                        <p:strVal val="visible"/>
                                      </p:to>
                                    </p:set>
                                    <p:animEffect transition="in" filter="fade">
                                      <p:cBhvr>
                                        <p:cTn id="39" dur="770" decel="100000"/>
                                        <p:tgtEl>
                                          <p:spTgt spid="18434"/>
                                        </p:tgtEl>
                                      </p:cBhvr>
                                    </p:animEffect>
                                    <p:animScale>
                                      <p:cBhvr>
                                        <p:cTn id="40" dur="770" decel="100000"/>
                                        <p:tgtEl>
                                          <p:spTgt spid="18434"/>
                                        </p:tgtEl>
                                      </p:cBhvr>
                                      <p:from x="10000" y="10000"/>
                                      <p:to x="200000" y="450000"/>
                                    </p:animScale>
                                    <p:animScale>
                                      <p:cBhvr>
                                        <p:cTn id="41" dur="1230" accel="100000" fill="hold">
                                          <p:stCondLst>
                                            <p:cond delay="770"/>
                                          </p:stCondLst>
                                        </p:cTn>
                                        <p:tgtEl>
                                          <p:spTgt spid="18434"/>
                                        </p:tgtEl>
                                      </p:cBhvr>
                                      <p:from x="200000" y="450000"/>
                                      <p:to x="100000" y="100000"/>
                                    </p:animScale>
                                    <p:set>
                                      <p:cBhvr>
                                        <p:cTn id="42" dur="770" fill="hold"/>
                                        <p:tgtEl>
                                          <p:spTgt spid="18434"/>
                                        </p:tgtEl>
                                        <p:attrNameLst>
                                          <p:attrName>ppt_x</p:attrName>
                                        </p:attrNameLst>
                                      </p:cBhvr>
                                      <p:to>
                                        <p:strVal val="(0.5)"/>
                                      </p:to>
                                    </p:set>
                                    <p:anim from="(0.5)" to="(#ppt_x)" calcmode="lin" valueType="num">
                                      <p:cBhvr>
                                        <p:cTn id="43" dur="1230" accel="100000" fill="hold">
                                          <p:stCondLst>
                                            <p:cond delay="770"/>
                                          </p:stCondLst>
                                        </p:cTn>
                                        <p:tgtEl>
                                          <p:spTgt spid="18434"/>
                                        </p:tgtEl>
                                        <p:attrNameLst>
                                          <p:attrName>ppt_x</p:attrName>
                                        </p:attrNameLst>
                                      </p:cBhvr>
                                    </p:anim>
                                    <p:set>
                                      <p:cBhvr>
                                        <p:cTn id="44" dur="770" fill="hold"/>
                                        <p:tgtEl>
                                          <p:spTgt spid="18434"/>
                                        </p:tgtEl>
                                        <p:attrNameLst>
                                          <p:attrName>ppt_y</p:attrName>
                                        </p:attrNameLst>
                                      </p:cBhvr>
                                      <p:to>
                                        <p:strVal val="(#ppt_y+0.4)"/>
                                      </p:to>
                                    </p:set>
                                    <p:anim from="(#ppt_y+0.4)" to="(#ppt_y)" calcmode="lin" valueType="num">
                                      <p:cBhvr>
                                        <p:cTn id="45" dur="1230" accel="100000" fill="hold">
                                          <p:stCondLst>
                                            <p:cond delay="770"/>
                                          </p:stCondLst>
                                        </p:cTn>
                                        <p:tgtEl>
                                          <p:spTgt spid="18434"/>
                                        </p:tgtEl>
                                        <p:attrNameLst>
                                          <p:attrName>ppt_y</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How was Transport affected by the Industrial Revolution?</a:t>
            </a:r>
            <a:endParaRPr lang="en-GB" dirty="0"/>
          </a:p>
        </p:txBody>
      </p:sp>
      <p:pic>
        <p:nvPicPr>
          <p:cNvPr id="19458" name="Picture 2" descr="Transportation Revolution - The Industrial Revolution">
            <a:hlinkClick r:id="rId2"/>
          </p:cNvPr>
          <p:cNvPicPr>
            <a:picLocks noChangeAspect="1" noChangeArrowheads="1"/>
          </p:cNvPicPr>
          <p:nvPr/>
        </p:nvPicPr>
        <p:blipFill>
          <a:blip r:embed="rId3" cstate="print"/>
          <a:srcRect/>
          <a:stretch>
            <a:fillRect/>
          </a:stretch>
        </p:blipFill>
        <p:spPr bwMode="auto">
          <a:xfrm>
            <a:off x="5508104" y="3645024"/>
            <a:ext cx="2381250" cy="2466975"/>
          </a:xfrm>
          <a:prstGeom prst="roundRect">
            <a:avLst>
              <a:gd name="adj" fmla="val 16667"/>
            </a:avLst>
          </a:prstGeom>
          <a:ln>
            <a:noFill/>
          </a:ln>
          <a:effectLst>
            <a:outerShdw blurRad="152400" dist="12000" dir="900000" sy="98000" kx="110000" ky="200000" algn="tl" rotWithShape="0">
              <a:srgbClr val="000000">
                <a:alpha val="30000"/>
              </a:srgbClr>
            </a:outerShdw>
            <a:reflection blurRad="6350" stA="50000" endA="275" endPos="40000" dist="101600" dir="5400000" sy="-100000" algn="bl" rotWithShape="0"/>
          </a:effectLst>
          <a:scene3d>
            <a:camera prst="perspectiveRelaxed">
              <a:rot lat="19800000" lon="1200000" rev="20820000"/>
            </a:camera>
            <a:lightRig rig="threePt" dir="t"/>
          </a:scene3d>
          <a:sp3d contourW="6350" prstMaterial="matte">
            <a:bevelT w="101600" h="101600" prst="angle"/>
            <a:contourClr>
              <a:srgbClr val="969696"/>
            </a:contourClr>
          </a:sp3d>
        </p:spPr>
      </p:pic>
      <p:sp>
        <p:nvSpPr>
          <p:cNvPr id="3" name="Content Placeholder 2"/>
          <p:cNvSpPr>
            <a:spLocks noGrp="1"/>
          </p:cNvSpPr>
          <p:nvPr>
            <p:ph idx="1"/>
          </p:nvPr>
        </p:nvSpPr>
        <p:spPr/>
        <p:txBody>
          <a:bodyPr>
            <a:normAutofit/>
          </a:bodyPr>
          <a:lstStyle/>
          <a:p>
            <a:r>
              <a:rPr lang="en-GB" sz="1800" dirty="0"/>
              <a:t>The growth of the Industrial Revolution depended on the ability to transport raw materials and finished goods over long distances. There were three main types of transportation that increased during the Industrial </a:t>
            </a:r>
            <a:r>
              <a:rPr lang="en-GB" sz="1800" dirty="0" smtClean="0"/>
              <a:t>Revolution: waterways</a:t>
            </a:r>
            <a:r>
              <a:rPr lang="en-GB" sz="1800" dirty="0"/>
              <a:t>, roads, and </a:t>
            </a:r>
            <a:r>
              <a:rPr lang="en-GB" sz="1800" dirty="0" smtClean="0"/>
              <a:t>railroads. The </a:t>
            </a:r>
            <a:r>
              <a:rPr lang="en-GB" sz="1800" dirty="0"/>
              <a:t>roads also improved immensely during this time period</a:t>
            </a:r>
            <a:r>
              <a:rPr lang="en-GB" sz="1800" dirty="0" smtClean="0"/>
              <a:t>.</a:t>
            </a:r>
          </a:p>
          <a:p>
            <a:endParaRPr lang="en-GB" sz="1800" dirty="0"/>
          </a:p>
          <a:p>
            <a:r>
              <a:rPr lang="en-GB" sz="1800" dirty="0"/>
              <a:t>The Industrial Revolution completely changed the way people </a:t>
            </a:r>
            <a:r>
              <a:rPr lang="en-GB" sz="1800" dirty="0" smtClean="0"/>
              <a:t>travelled </a:t>
            </a:r>
            <a:r>
              <a:rPr lang="en-GB" sz="1800" dirty="0"/>
              <a:t>and how goods were transported. Before the Industrial Revolution, transportation relied on animals (like horses pulling a cart) and boats. </a:t>
            </a:r>
          </a:p>
        </p:txBody>
      </p:sp>
    </p:spTree>
  </p:cSld>
  <p:clrMapOvr>
    <a:masterClrMapping/>
  </p:clrMapOvr>
  <p:transition>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9"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ppt_x</p:attrName>
                                        </p:attrNameLst>
                                      </p:cBhvr>
                                      <p:tavLst>
                                        <p:tav tm="0">
                                          <p:val>
                                            <p:strVal val="#ppt_x-.2"/>
                                          </p:val>
                                        </p:tav>
                                        <p:tav tm="100000">
                                          <p:val>
                                            <p:strVal val="#ppt_x"/>
                                          </p:val>
                                        </p:tav>
                                      </p:tavLst>
                                    </p:anim>
                                    <p:anim calcmode="lin" valueType="num">
                                      <p:cBhvr>
                                        <p:cTn id="8" dur="1000" fill="hold"/>
                                        <p:tgtEl>
                                          <p:spTgt spid="2"/>
                                        </p:tgtEl>
                                        <p:attrNameLst>
                                          <p:attrName>ppt_y</p:attrName>
                                        </p:attrNameLst>
                                      </p:cBhvr>
                                      <p:tavLst>
                                        <p:tav tm="0">
                                          <p:val>
                                            <p:strVal val="#ppt_y"/>
                                          </p:val>
                                        </p:tav>
                                        <p:tav tm="100000">
                                          <p:val>
                                            <p:strVal val="#ppt_y"/>
                                          </p:val>
                                        </p:tav>
                                      </p:tavLst>
                                    </p:anim>
                                    <p:animEffect transition="in" filter="wipe(right)" prLst="gradientSize: 0.1">
                                      <p:cBhvr>
                                        <p:cTn id="9" dur="10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29" presetClass="entr" presetSubtype="0" fill="hold"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 calcmode="lin" valueType="num">
                                      <p:cBhvr>
                                        <p:cTn id="14" dur="1000" fill="hold"/>
                                        <p:tgtEl>
                                          <p:spTgt spid="3">
                                            <p:txEl>
                                              <p:pRg st="0" end="0"/>
                                            </p:txEl>
                                          </p:spTgt>
                                        </p:tgtEl>
                                        <p:attrNameLst>
                                          <p:attrName>ppt_x</p:attrName>
                                        </p:attrNameLst>
                                      </p:cBhvr>
                                      <p:tavLst>
                                        <p:tav tm="0">
                                          <p:val>
                                            <p:strVal val="#ppt_x-.2"/>
                                          </p:val>
                                        </p:tav>
                                        <p:tav tm="100000">
                                          <p:val>
                                            <p:strVal val="#ppt_x"/>
                                          </p:val>
                                        </p:tav>
                                      </p:tavLst>
                                    </p:anim>
                                    <p:anim calcmode="lin" valueType="num">
                                      <p:cBhvr>
                                        <p:cTn id="15" dur="1000" fill="hold"/>
                                        <p:tgtEl>
                                          <p:spTgt spid="3">
                                            <p:txEl>
                                              <p:pRg st="0" end="0"/>
                                            </p:txEl>
                                          </p:spTgt>
                                        </p:tgtEl>
                                        <p:attrNameLst>
                                          <p:attrName>ppt_y</p:attrName>
                                        </p:attrNameLst>
                                      </p:cBhvr>
                                      <p:tavLst>
                                        <p:tav tm="0">
                                          <p:val>
                                            <p:strVal val="#ppt_y"/>
                                          </p:val>
                                        </p:tav>
                                        <p:tav tm="100000">
                                          <p:val>
                                            <p:strVal val="#ppt_y"/>
                                          </p:val>
                                        </p:tav>
                                      </p:tavLst>
                                    </p:anim>
                                    <p:animEffect transition="in" filter="wipe(right)" prLst="gradientSize: 0.1">
                                      <p:cBhvr>
                                        <p:cTn id="16" dur="1000"/>
                                        <p:tgtEl>
                                          <p:spTgt spid="3">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29" presetClass="entr" presetSubtype="0" fill="hold"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 calcmode="lin" valueType="num">
                                      <p:cBhvr>
                                        <p:cTn id="21" dur="1000" fill="hold"/>
                                        <p:tgtEl>
                                          <p:spTgt spid="3">
                                            <p:txEl>
                                              <p:pRg st="2" end="2"/>
                                            </p:txEl>
                                          </p:spTgt>
                                        </p:tgtEl>
                                        <p:attrNameLst>
                                          <p:attrName>ppt_x</p:attrName>
                                        </p:attrNameLst>
                                      </p:cBhvr>
                                      <p:tavLst>
                                        <p:tav tm="0">
                                          <p:val>
                                            <p:strVal val="#ppt_x-.2"/>
                                          </p:val>
                                        </p:tav>
                                        <p:tav tm="100000">
                                          <p:val>
                                            <p:strVal val="#ppt_x"/>
                                          </p:val>
                                        </p:tav>
                                      </p:tavLst>
                                    </p:anim>
                                    <p:anim calcmode="lin" valueType="num">
                                      <p:cBhvr>
                                        <p:cTn id="22" dur="1000" fill="hold"/>
                                        <p:tgtEl>
                                          <p:spTgt spid="3">
                                            <p:txEl>
                                              <p:pRg st="2" end="2"/>
                                            </p:txEl>
                                          </p:spTgt>
                                        </p:tgtEl>
                                        <p:attrNameLst>
                                          <p:attrName>ppt_y</p:attrName>
                                        </p:attrNameLst>
                                      </p:cBhvr>
                                      <p:tavLst>
                                        <p:tav tm="0">
                                          <p:val>
                                            <p:strVal val="#ppt_y"/>
                                          </p:val>
                                        </p:tav>
                                        <p:tav tm="100000">
                                          <p:val>
                                            <p:strVal val="#ppt_y"/>
                                          </p:val>
                                        </p:tav>
                                      </p:tavLst>
                                    </p:anim>
                                    <p:animEffect transition="in" filter="wipe(right)" prLst="gradientSize: 0.1">
                                      <p:cBhvr>
                                        <p:cTn id="23" dur="1000"/>
                                        <p:tgtEl>
                                          <p:spTgt spid="3">
                                            <p:txEl>
                                              <p:pRg st="2" end="2"/>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23" presetClass="entr" presetSubtype="16" fill="hold" nodeType="clickEffect">
                                  <p:stCondLst>
                                    <p:cond delay="0"/>
                                  </p:stCondLst>
                                  <p:childTnLst>
                                    <p:set>
                                      <p:cBhvr>
                                        <p:cTn id="27" dur="1" fill="hold">
                                          <p:stCondLst>
                                            <p:cond delay="0"/>
                                          </p:stCondLst>
                                        </p:cTn>
                                        <p:tgtEl>
                                          <p:spTgt spid="19458"/>
                                        </p:tgtEl>
                                        <p:attrNameLst>
                                          <p:attrName>style.visibility</p:attrName>
                                        </p:attrNameLst>
                                      </p:cBhvr>
                                      <p:to>
                                        <p:strVal val="visible"/>
                                      </p:to>
                                    </p:set>
                                    <p:anim calcmode="lin" valueType="num">
                                      <p:cBhvr>
                                        <p:cTn id="28" dur="500" fill="hold"/>
                                        <p:tgtEl>
                                          <p:spTgt spid="19458"/>
                                        </p:tgtEl>
                                        <p:attrNameLst>
                                          <p:attrName>ppt_w</p:attrName>
                                        </p:attrNameLst>
                                      </p:cBhvr>
                                      <p:tavLst>
                                        <p:tav tm="0">
                                          <p:val>
                                            <p:fltVal val="0"/>
                                          </p:val>
                                        </p:tav>
                                        <p:tav tm="100000">
                                          <p:val>
                                            <p:strVal val="#ppt_w"/>
                                          </p:val>
                                        </p:tav>
                                      </p:tavLst>
                                    </p:anim>
                                    <p:anim calcmode="lin" valueType="num">
                                      <p:cBhvr>
                                        <p:cTn id="29" dur="500" fill="hold"/>
                                        <p:tgtEl>
                                          <p:spTgt spid="19458"/>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What impact did the Industrial Revolution have on Britain?</a:t>
            </a:r>
            <a:endParaRPr lang="en-GB" dirty="0"/>
          </a:p>
        </p:txBody>
      </p:sp>
      <p:sp>
        <p:nvSpPr>
          <p:cNvPr id="3" name="Content Placeholder 2"/>
          <p:cNvSpPr>
            <a:spLocks noGrp="1"/>
          </p:cNvSpPr>
          <p:nvPr>
            <p:ph idx="1"/>
          </p:nvPr>
        </p:nvSpPr>
        <p:spPr/>
        <p:txBody>
          <a:bodyPr/>
          <a:lstStyle/>
          <a:p>
            <a:r>
              <a:rPr lang="en-GB" sz="1800" dirty="0"/>
              <a:t>It began in Great Britain's textile industry and was boosted by advancements in steam power and the iron industry. The Industrial Revolution made some major impacts on British society, including the rise of factories, urbanization, humanitarian problems, and improvements in transportation.</a:t>
            </a:r>
          </a:p>
          <a:p>
            <a:endParaRPr lang="en-GB" dirty="0"/>
          </a:p>
        </p:txBody>
      </p:sp>
      <p:pic>
        <p:nvPicPr>
          <p:cNvPr id="20482" name="Picture 2" descr="Where Did the Industrial Revolution Take Place?">
            <a:hlinkClick r:id="rId2"/>
          </p:cNvPr>
          <p:cNvPicPr>
            <a:picLocks noChangeAspect="1" noChangeArrowheads="1"/>
          </p:cNvPicPr>
          <p:nvPr/>
        </p:nvPicPr>
        <p:blipFill>
          <a:blip r:embed="rId3" cstate="print"/>
          <a:srcRect/>
          <a:stretch>
            <a:fillRect/>
          </a:stretch>
        </p:blipFill>
        <p:spPr bwMode="auto">
          <a:xfrm>
            <a:off x="323528" y="2924944"/>
            <a:ext cx="3096344" cy="2213887"/>
          </a:xfrm>
          <a:prstGeom prst="ellipse">
            <a:avLst/>
          </a:prstGeom>
          <a:ln w="63500" cap="rnd">
            <a:solidFill>
              <a:srgbClr val="333333"/>
            </a:solidFill>
          </a:ln>
          <a:effectLst>
            <a:glow rad="101600">
              <a:srgbClr val="FF0000">
                <a:alpha val="60000"/>
              </a:srgbClr>
            </a:glow>
            <a:outerShdw blurRad="381000" dist="292100" dir="5400000" sx="-80000" sy="-18000" rotWithShape="0">
              <a:srgbClr val="000000">
                <a:alpha val="22000"/>
              </a:srgbClr>
            </a:outerShdw>
            <a:reflection blurRad="6350" stA="50000" endA="295" endPos="92000" dist="101600" dir="5400000" sy="-100000" algn="bl" rotWithShape="0"/>
          </a:effectLst>
          <a:scene3d>
            <a:camera prst="perspectiveHeroicExtremeRightFacing"/>
            <a:lightRig rig="contrasting" dir="t">
              <a:rot lat="0" lon="0" rev="3000000"/>
            </a:lightRig>
          </a:scene3d>
          <a:sp3d contourW="7620">
            <a:bevelT w="95250" h="31750"/>
            <a:contourClr>
              <a:srgbClr val="333333"/>
            </a:contourClr>
          </a:sp3d>
        </p:spPr>
      </p:pic>
    </p:spTree>
  </p:cSld>
  <p:clrMapOvr>
    <a:masterClrMapping/>
  </p:clrMapOvr>
  <p:transition>
    <p:fade thruBlk="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grpId="0" nodeType="clickEffect">
                                  <p:stCondLst>
                                    <p:cond delay="0"/>
                                  </p:stCondLst>
                                  <p:iterate type="lt">
                                    <p:tmPct val="10000"/>
                                  </p:iterate>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2"/>
                                        </p:tgtEl>
                                        <p:attrNameLst>
                                          <p:attrName>ppt_y</p:attrName>
                                        </p:attrNameLst>
                                      </p:cBhvr>
                                      <p:tavLst>
                                        <p:tav tm="0">
                                          <p:val>
                                            <p:strVal val="#ppt_y"/>
                                          </p:val>
                                        </p:tav>
                                        <p:tav tm="100000">
                                          <p:val>
                                            <p:strVal val="#ppt_y"/>
                                          </p:val>
                                        </p:tav>
                                      </p:tavLst>
                                    </p:anim>
                                    <p:anim calcmode="lin" valueType="num">
                                      <p:cBhvr>
                                        <p:cTn id="9" dur="500" fill="hold"/>
                                        <p:tgtEl>
                                          <p:spTgt spid="2"/>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2"/>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2"/>
                                        </p:tgtEl>
                                      </p:cBhvr>
                                    </p:animEffect>
                                  </p:childTnLst>
                                </p:cTn>
                              </p:par>
                            </p:childTnLst>
                          </p:cTn>
                        </p:par>
                      </p:childTnLst>
                    </p:cTn>
                  </p:par>
                  <p:par>
                    <p:cTn id="12" fill="hold">
                      <p:stCondLst>
                        <p:cond delay="indefinite"/>
                      </p:stCondLst>
                      <p:childTnLst>
                        <p:par>
                          <p:cTn id="13" fill="hold">
                            <p:stCondLst>
                              <p:cond delay="0"/>
                            </p:stCondLst>
                            <p:childTnLst>
                              <p:par>
                                <p:cTn id="14" presetID="48" presetClass="entr" presetSubtype="0" accel="50000" fill="hold" nodeType="clickEffect">
                                  <p:stCondLst>
                                    <p:cond delay="0"/>
                                  </p:stCondLst>
                                  <p:childTnLst>
                                    <p:set>
                                      <p:cBhvr>
                                        <p:cTn id="15" dur="1" fill="hold">
                                          <p:stCondLst>
                                            <p:cond delay="0"/>
                                          </p:stCondLst>
                                        </p:cTn>
                                        <p:tgtEl>
                                          <p:spTgt spid="3">
                                            <p:txEl>
                                              <p:pRg st="0" end="0"/>
                                            </p:txEl>
                                          </p:spTgt>
                                        </p:tgtEl>
                                        <p:attrNameLst>
                                          <p:attrName>style.visibility</p:attrName>
                                        </p:attrNameLst>
                                      </p:cBhvr>
                                      <p:to>
                                        <p:strVal val="visible"/>
                                      </p:to>
                                    </p:set>
                                    <p:anim calcmode="lin" valueType="num">
                                      <p:cBhvr>
                                        <p:cTn id="16" dur="1000" fill="hold"/>
                                        <p:tgtEl>
                                          <p:spTgt spid="3">
                                            <p:txEl>
                                              <p:pRg st="0" end="0"/>
                                            </p:txEl>
                                          </p:spTgt>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17" dur="1000" fill="hold"/>
                                        <p:tgtEl>
                                          <p:spTgt spid="3">
                                            <p:txEl>
                                              <p:pRg st="0" end="0"/>
                                            </p:txEl>
                                          </p:spTgt>
                                        </p:tgtEl>
                                        <p:attrNameLst>
                                          <p:attrName>ppt_x</p:attrName>
                                        </p:attrNameLst>
                                      </p:cBhvr>
                                      <p:tavLst>
                                        <p:tav tm="0">
                                          <p:val>
                                            <p:fltVal val="-1"/>
                                          </p:val>
                                        </p:tav>
                                        <p:tav tm="50000">
                                          <p:val>
                                            <p:fltVal val="0.95"/>
                                          </p:val>
                                        </p:tav>
                                        <p:tav tm="100000">
                                          <p:val>
                                            <p:strVal val="#ppt_x"/>
                                          </p:val>
                                        </p:tav>
                                      </p:tavLst>
                                    </p:anim>
                                    <p:anim calcmode="lin" valueType="num">
                                      <p:cBhvr>
                                        <p:cTn id="18" dur="1000" fill="hold"/>
                                        <p:tgtEl>
                                          <p:spTgt spid="3">
                                            <p:txEl>
                                              <p:pRg st="0" end="0"/>
                                            </p:txEl>
                                          </p:spTgt>
                                        </p:tgtEl>
                                        <p:attrNameLst>
                                          <p:attrName>ppt_y</p:attrName>
                                        </p:attrNameLst>
                                      </p:cBhvr>
                                      <p:tavLst>
                                        <p:tav tm="0">
                                          <p:val>
                                            <p:strVal val="#ppt_y"/>
                                          </p:val>
                                        </p:tav>
                                        <p:tav tm="100000">
                                          <p:val>
                                            <p:strVal val="#ppt_y"/>
                                          </p:val>
                                        </p:tav>
                                      </p:tavLst>
                                    </p:anim>
                                    <p:animEffect transition="in" filter="fade">
                                      <p:cBhvr>
                                        <p:cTn id="19" dur="1000"/>
                                        <p:tgtEl>
                                          <p:spTgt spid="3">
                                            <p:txEl>
                                              <p:pRg st="0" end="0"/>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39" presetClass="entr" presetSubtype="0" accel="100000" fill="hold" nodeType="clickEffect">
                                  <p:stCondLst>
                                    <p:cond delay="0"/>
                                  </p:stCondLst>
                                  <p:childTnLst>
                                    <p:set>
                                      <p:cBhvr>
                                        <p:cTn id="23" dur="1" fill="hold">
                                          <p:stCondLst>
                                            <p:cond delay="0"/>
                                          </p:stCondLst>
                                        </p:cTn>
                                        <p:tgtEl>
                                          <p:spTgt spid="20482"/>
                                        </p:tgtEl>
                                        <p:attrNameLst>
                                          <p:attrName>style.visibility</p:attrName>
                                        </p:attrNameLst>
                                      </p:cBhvr>
                                      <p:to>
                                        <p:strVal val="visible"/>
                                      </p:to>
                                    </p:set>
                                    <p:anim calcmode="lin" valueType="num">
                                      <p:cBhvr>
                                        <p:cTn id="24" dur="500" fill="hold"/>
                                        <p:tgtEl>
                                          <p:spTgt spid="20482"/>
                                        </p:tgtEl>
                                        <p:attrNameLst>
                                          <p:attrName>ppt_h</p:attrName>
                                        </p:attrNameLst>
                                      </p:cBhvr>
                                      <p:tavLst>
                                        <p:tav tm="0">
                                          <p:val>
                                            <p:strVal val="#ppt_h/20"/>
                                          </p:val>
                                        </p:tav>
                                        <p:tav tm="50000">
                                          <p:val>
                                            <p:strVal val="#ppt_h/20"/>
                                          </p:val>
                                        </p:tav>
                                        <p:tav tm="100000">
                                          <p:val>
                                            <p:strVal val="#ppt_h"/>
                                          </p:val>
                                        </p:tav>
                                      </p:tavLst>
                                    </p:anim>
                                    <p:anim calcmode="lin" valueType="num">
                                      <p:cBhvr>
                                        <p:cTn id="25" dur="500" fill="hold"/>
                                        <p:tgtEl>
                                          <p:spTgt spid="20482"/>
                                        </p:tgtEl>
                                        <p:attrNameLst>
                                          <p:attrName>ppt_w</p:attrName>
                                        </p:attrNameLst>
                                      </p:cBhvr>
                                      <p:tavLst>
                                        <p:tav tm="0">
                                          <p:val>
                                            <p:strVal val="#ppt_w+.3"/>
                                          </p:val>
                                        </p:tav>
                                        <p:tav tm="50000">
                                          <p:val>
                                            <p:strVal val="#ppt_w+.3"/>
                                          </p:val>
                                        </p:tav>
                                        <p:tav tm="100000">
                                          <p:val>
                                            <p:strVal val="#ppt_w"/>
                                          </p:val>
                                        </p:tav>
                                      </p:tavLst>
                                    </p:anim>
                                    <p:anim calcmode="lin" valueType="num">
                                      <p:cBhvr>
                                        <p:cTn id="26" dur="500" fill="hold"/>
                                        <p:tgtEl>
                                          <p:spTgt spid="20482"/>
                                        </p:tgtEl>
                                        <p:attrNameLst>
                                          <p:attrName>ppt_x</p:attrName>
                                        </p:attrNameLst>
                                      </p:cBhvr>
                                      <p:tavLst>
                                        <p:tav tm="0">
                                          <p:val>
                                            <p:strVal val="#ppt_x-.3"/>
                                          </p:val>
                                        </p:tav>
                                        <p:tav tm="50000">
                                          <p:val>
                                            <p:strVal val="#ppt_x"/>
                                          </p:val>
                                        </p:tav>
                                        <p:tav tm="100000">
                                          <p:val>
                                            <p:strVal val="#ppt_x"/>
                                          </p:val>
                                        </p:tav>
                                      </p:tavLst>
                                    </p:anim>
                                    <p:anim calcmode="lin" valueType="num">
                                      <p:cBhvr>
                                        <p:cTn id="27" dur="500" fill="hold"/>
                                        <p:tgtEl>
                                          <p:spTgt spid="2048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108</TotalTime>
  <Words>742</Words>
  <Application>Microsoft Office PowerPoint</Application>
  <PresentationFormat>On-screen Show (4:3)</PresentationFormat>
  <Paragraphs>34</Paragraphs>
  <Slides>8</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8</vt:i4>
      </vt:variant>
    </vt:vector>
  </HeadingPairs>
  <TitlesOfParts>
    <vt:vector size="11" baseType="lpstr">
      <vt:lpstr>Arial</vt:lpstr>
      <vt:lpstr>Calibri</vt:lpstr>
      <vt:lpstr>Office Theme</vt:lpstr>
      <vt:lpstr>What was the Industrial Revolution?</vt:lpstr>
      <vt:lpstr>What was the Industrial Revolution?</vt:lpstr>
      <vt:lpstr>Why did it happen?</vt:lpstr>
      <vt:lpstr>What was life like before the Industrial Revolution?</vt:lpstr>
      <vt:lpstr>What was life like for adults during the Revolution?</vt:lpstr>
      <vt:lpstr>What was life like for children in the Industrial Revolution?</vt:lpstr>
      <vt:lpstr>How was Transport affected by the Industrial Revolution?</vt:lpstr>
      <vt:lpstr>What impact did the Industrial Revolution have on Britain?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What was the Industrial Revolution?</dc:title>
  <dc:creator>Brent</dc:creator>
  <cp:lastModifiedBy>antonia harrison</cp:lastModifiedBy>
  <cp:revision>8</cp:revision>
  <dcterms:created xsi:type="dcterms:W3CDTF">2020-04-27T10:27:50Z</dcterms:created>
  <dcterms:modified xsi:type="dcterms:W3CDTF">2020-04-29T08:43:17Z</dcterms:modified>
</cp:coreProperties>
</file>