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479" r:id="rId3"/>
    <p:sldId id="322" r:id="rId4"/>
    <p:sldId id="386" r:id="rId5"/>
    <p:sldId id="387" r:id="rId6"/>
    <p:sldId id="465" r:id="rId7"/>
    <p:sldId id="480" r:id="rId8"/>
    <p:sldId id="481" r:id="rId9"/>
    <p:sldId id="486" r:id="rId10"/>
    <p:sldId id="303" r:id="rId11"/>
    <p:sldId id="336" r:id="rId12"/>
    <p:sldId id="467" r:id="rId13"/>
    <p:sldId id="468" r:id="rId14"/>
    <p:sldId id="398" r:id="rId15"/>
    <p:sldId id="48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CE8E4-28CF-42AA-B121-D41CF8A2B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657F86-0B13-4FE5-96F7-0A5EF02C22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C213E-BF6B-413B-826D-CD87D98C8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9AC4E-DFB1-4378-9348-D97B721EC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CC1FC4-EB95-4857-85EE-F6DDDAEEB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871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3CAC1-6AB5-4912-8BCB-9B41C3FAD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2EDAB-8096-45EC-9D8F-3D1094BC9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16CF2-68CA-4963-BA06-A19E1DC48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A9A9B2-AEB1-4943-BB23-2B0F1D8C7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DB9AED-A3B1-4A87-9F4C-255985A44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537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E18AB-7C6C-4B0F-900A-43D5CD507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70B0B-A679-4BE2-97CD-521205E303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55AA4-E60E-4342-B4DF-BC8E1C337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07B144-18FB-4189-B8F6-7DB254AFD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9E9F7-2B65-4B6C-AC1F-DAF5880A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59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05B51-1664-4798-9600-C330A3222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42439-E7F8-4BBD-BAB5-ABB11A19D4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CDDDDC-B247-4B88-977D-AD60E09FD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2EB5BE-4687-4A31-B97F-B69697A40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C8C0C0-B91F-436E-987A-9E7255DA2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9D3F9B-4A10-417F-ADC4-146F563D1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70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4FD83-4CF2-43AD-915C-92C112010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806318-EA2C-4FB5-B163-E7B9D9826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F64D32-27FB-49DE-985F-096E3E826D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3CE18D-A81B-4765-8284-1F2DE1AE0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62C669-9B95-453E-B72E-94E284020C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740A08-536A-476E-9039-6E3B7C98D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733178-26FA-4FCB-AB6D-370A98D51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6E6B36-B532-46CF-9961-04260B22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018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496E5-0DA2-49C6-A73A-91196D6AB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9C96C9-8F63-46B8-B47B-446E2B705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E6D945-8698-4792-B885-9C535A58B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AF7D02-AD0E-4E85-9BBD-50ACE7774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731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7B6BFF-B1C9-4E87-9489-BC23BA65B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A3695F-56B5-4762-827D-05C40A97A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F2D8D1-1C78-47E4-AA5D-5189AC81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9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8D775-715D-46F3-B6A1-23923270C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08058-0F10-4E39-AA29-AFE034658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7DE1F6-BB42-4933-B304-082237CD2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29BC3-F73A-421B-8B84-CF5B1D1EE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D4E2B2-7349-416F-A24D-691DEE269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B4C3F9-F5EA-4B3B-832A-FBE029175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864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5BFF7-FC68-4E4D-B11D-E95EF7E3A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DC04BE-9806-41A8-ABDC-1C6609BDBA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3C8713-279B-4BD7-A383-9BAF75E7E0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316657-23E1-4062-87F7-A0D68A03C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F81706-EF26-4090-A719-4485396EC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8BEDD-D4BF-49E9-8E1F-C08BC15F4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06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FDD1C-AA73-4C0C-90CF-7408D5791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9D869F-51FF-4762-B18B-CBC07CA0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34F89-7999-4ABE-952C-DD8EC23A0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96817-394E-4068-8CAE-9A7420325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832A01-9402-4934-A0EB-1A0C9DD90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701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92C329-4C0C-4A55-8476-330B83A1C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5DA8C3-093C-4F30-923D-4694063443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654F20-1156-4178-8129-4E6572427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60CA1C-5BF1-40F2-BD4E-DCA61BB5E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C0900B-ACEF-4B66-BBB6-C0ACF7ED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323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043806-7ECF-456C-BCA6-7D5137891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471236-1139-44BE-BE17-4A4D37CF8B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E70801-5935-4EBA-BDF8-B3BB153E7F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D9D05-B1C5-40D2-A8D4-8D797DC0C5A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A5591-3622-4DA6-AA92-5B78F41D1C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96216-13FA-4781-97E2-86C256CA8E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3F84-E530-4618-B759-C3D67653B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87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A3FFF-A5A4-4378-B3ED-570E7351E6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BA447E-CCFF-4FA3-998E-19E32DDF04E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792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lide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35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450201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1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 err="1">
                <a:latin typeface="Comic Sans MS"/>
                <a:cs typeface="Comic Sans MS"/>
              </a:rPr>
              <a:t>ai</a:t>
            </a:r>
            <a:endParaRPr lang="en-US" sz="88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8411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n m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m d g o c k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e u r b f l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924226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endParaRPr lang="en-US" sz="1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697504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479935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483069" y="1854106"/>
            <a:ext cx="5104489" cy="388457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a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b c d </a:t>
            </a:r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e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f g</a:t>
            </a:r>
          </a:p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h </a:t>
            </a:r>
            <a:r>
              <a:rPr lang="en-US" sz="6000" b="1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j k l m n</a:t>
            </a:r>
          </a:p>
          <a:p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o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p q r s t </a:t>
            </a:r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u</a:t>
            </a:r>
          </a:p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v w x y z</a:t>
            </a:r>
          </a:p>
          <a:p>
            <a:endParaRPr lang="en-US" sz="2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458291" y="674340"/>
            <a:ext cx="7372133" cy="8744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rgbClr val="000000"/>
                </a:solidFill>
                <a:latin typeface="Comic Sans MS"/>
                <a:cs typeface="Comic Sans MS"/>
              </a:rPr>
              <a:t>These are all the letters of the alphabet. The red letters are called vowels. The rest of the letters are called the consonants.</a:t>
            </a:r>
          </a:p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98436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44" name="Title 1"/>
          <p:cNvSpPr txBox="1">
            <a:spLocks/>
          </p:cNvSpPr>
          <p:nvPr/>
        </p:nvSpPr>
        <p:spPr>
          <a:xfrm>
            <a:off x="2458291" y="956238"/>
            <a:ext cx="7372133" cy="94982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b="1" dirty="0">
                <a:solidFill>
                  <a:srgbClr val="000000"/>
                </a:solidFill>
                <a:latin typeface="Comic Sans MS"/>
                <a:cs typeface="Comic Sans MS"/>
              </a:rPr>
              <a:t>There is an easy rule to follow when looking at vowel digraphs (note: it doesn’t work for all vowel digraphs but if you are unsure it’s worth a guess!)</a:t>
            </a:r>
          </a:p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2268513" y="2248285"/>
            <a:ext cx="7299141" cy="3036646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When 2 vowels go walking, the first does the talking.</a:t>
            </a:r>
            <a:endParaRPr lang="en-US" sz="6000" b="1" dirty="0">
              <a:solidFill>
                <a:srgbClr val="000000"/>
              </a:solidFill>
              <a:latin typeface="Comic Sans MS"/>
              <a:cs typeface="Comic Sans MS"/>
            </a:endParaRPr>
          </a:p>
          <a:p>
            <a:endParaRPr lang="en-US" sz="2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2575077" y="5505519"/>
            <a:ext cx="7372133" cy="94982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b="1" dirty="0">
                <a:solidFill>
                  <a:srgbClr val="000000"/>
                </a:solidFill>
                <a:latin typeface="Comic Sans MS"/>
                <a:cs typeface="Comic Sans MS"/>
              </a:rPr>
              <a:t>This means that you say the ‘name’ of the first sound.</a:t>
            </a:r>
          </a:p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42495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27" name="Title 1"/>
          <p:cNvSpPr txBox="1">
            <a:spLocks/>
          </p:cNvSpPr>
          <p:nvPr/>
        </p:nvSpPr>
        <p:spPr>
          <a:xfrm>
            <a:off x="2209801" y="1461763"/>
            <a:ext cx="4873080" cy="42774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400" b="1" dirty="0">
                <a:solidFill>
                  <a:srgbClr val="FF0000"/>
                </a:solidFill>
                <a:latin typeface="Comic Sans MS"/>
                <a:cs typeface="Comic Sans MS"/>
              </a:rPr>
              <a:t>a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8582" y="2823063"/>
            <a:ext cx="1497543" cy="788027"/>
          </a:xfrm>
          <a:prstGeom prst="rect">
            <a:avLst/>
          </a:prstGeom>
        </p:spPr>
      </p:pic>
      <p:cxnSp>
        <p:nvCxnSpPr>
          <p:cNvPr id="29" name="Straight Connector 28"/>
          <p:cNvCxnSpPr/>
          <p:nvPr/>
        </p:nvCxnSpPr>
        <p:spPr>
          <a:xfrm flipV="1">
            <a:off x="3716404" y="5319855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4839212" y="5355800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3189268" y="5739214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4351362" y="5817094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/>
          <p:nvPr/>
        </p:nvCxnSpPr>
        <p:spPr>
          <a:xfrm>
            <a:off x="3009564" y="4193579"/>
            <a:ext cx="610999" cy="164382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5522093" y="3977910"/>
            <a:ext cx="610999" cy="26885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itle 1"/>
          <p:cNvSpPr txBox="1">
            <a:spLocks/>
          </p:cNvSpPr>
          <p:nvPr/>
        </p:nvSpPr>
        <p:spPr>
          <a:xfrm>
            <a:off x="4681735" y="1409685"/>
            <a:ext cx="4873080" cy="42774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400" b="1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9923" y="1680654"/>
            <a:ext cx="1497543" cy="788027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V="1">
            <a:off x="6575815" y="5279757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 flipV="1">
            <a:off x="7258694" y="5267777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5964817" y="5663172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6770844" y="5741052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6099945" y="4003713"/>
            <a:ext cx="751418" cy="246573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7381842" y="3901868"/>
            <a:ext cx="763400" cy="26885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itle 1"/>
          <p:cNvSpPr txBox="1">
            <a:spLocks/>
          </p:cNvSpPr>
          <p:nvPr/>
        </p:nvSpPr>
        <p:spPr>
          <a:xfrm>
            <a:off x="2458291" y="459863"/>
            <a:ext cx="7372133" cy="94982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21" name="Oval Callout 20"/>
          <p:cNvSpPr/>
          <p:nvPr/>
        </p:nvSpPr>
        <p:spPr>
          <a:xfrm>
            <a:off x="2067240" y="727887"/>
            <a:ext cx="2979249" cy="1467752"/>
          </a:xfrm>
          <a:prstGeom prst="wedgeEllipseCallout">
            <a:avLst>
              <a:gd name="adj1" fmla="val 714"/>
              <a:gd name="adj2" fmla="val 102610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I am the first vowel so the sound says </a:t>
            </a:r>
            <a:r>
              <a:rPr lang="en-US" b="1" dirty="0">
                <a:solidFill>
                  <a:schemeClr val="tx1"/>
                </a:solidFill>
                <a:latin typeface="Comic Sans MS"/>
                <a:cs typeface="Comic Sans MS"/>
              </a:rPr>
              <a:t>my</a:t>
            </a:r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 name!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859655" y="5417921"/>
            <a:ext cx="2274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Comic Sans MS"/>
                <a:cs typeface="Comic Sans MS"/>
              </a:rPr>
              <a:t>Note: This grapheme is often used when the ‘</a:t>
            </a:r>
            <a:r>
              <a:rPr lang="en-US" sz="1400" dirty="0" err="1">
                <a:latin typeface="Comic Sans MS"/>
                <a:cs typeface="Comic Sans MS"/>
              </a:rPr>
              <a:t>ai</a:t>
            </a:r>
            <a:r>
              <a:rPr lang="en-US" sz="1400" dirty="0">
                <a:latin typeface="Comic Sans MS"/>
                <a:cs typeface="Comic Sans MS"/>
              </a:rPr>
              <a:t>’ sound is in the </a:t>
            </a:r>
            <a:r>
              <a:rPr lang="en-US" sz="1400" b="1" dirty="0">
                <a:latin typeface="Comic Sans MS"/>
                <a:cs typeface="Comic Sans MS"/>
              </a:rPr>
              <a:t>middle</a:t>
            </a:r>
            <a:r>
              <a:rPr lang="en-US" sz="1400" dirty="0">
                <a:latin typeface="Comic Sans MS"/>
                <a:cs typeface="Comic Sans MS"/>
              </a:rPr>
              <a:t> of a word.</a:t>
            </a:r>
          </a:p>
        </p:txBody>
      </p:sp>
    </p:spTree>
    <p:extLst>
      <p:ext uri="{BB962C8B-B14F-4D97-AF65-F5344CB8AC3E}">
        <p14:creationId xmlns:p14="http://schemas.microsoft.com/office/powerpoint/2010/main" val="3808091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ai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9628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09824" y="5539734"/>
            <a:ext cx="996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jail</a:t>
            </a:r>
          </a:p>
          <a:p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9036" y="551692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rain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520041" y="5889417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rail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429718" y="551692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snail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77057" y="3833007"/>
            <a:ext cx="1412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nail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ai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0285" y="307917"/>
            <a:ext cx="2670767" cy="28999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6181" y="437623"/>
            <a:ext cx="2373864" cy="27129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5411" y="4202340"/>
            <a:ext cx="3065640" cy="1983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0198" y="3459654"/>
            <a:ext cx="894036" cy="27264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2799" y="4480989"/>
            <a:ext cx="1257025" cy="177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92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4914085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wait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0675" y="3241035"/>
            <a:ext cx="4113903" cy="3500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97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4914085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pain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9126" y="1580249"/>
            <a:ext cx="2907825" cy="488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67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4914085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tail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2560" y="2715462"/>
            <a:ext cx="3515509" cy="3646163"/>
          </a:xfrm>
          <a:prstGeom prst="rect">
            <a:avLst/>
          </a:prstGeom>
        </p:spPr>
      </p:pic>
      <p:sp>
        <p:nvSpPr>
          <p:cNvPr id="5" name="Left Arrow 4"/>
          <p:cNvSpPr/>
          <p:nvPr/>
        </p:nvSpPr>
        <p:spPr>
          <a:xfrm>
            <a:off x="7523327" y="2408877"/>
            <a:ext cx="1372239" cy="613169"/>
          </a:xfrm>
          <a:prstGeom prst="leftArrow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99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Write the sentence to go with this picture: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002964" y="4231233"/>
            <a:ext cx="8355953" cy="201311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solidFill>
                  <a:srgbClr val="000000"/>
                </a:solidFill>
                <a:latin typeface="Comic Sans MS"/>
                <a:cs typeface="Comic Sans MS"/>
              </a:rPr>
              <a:t>Sam got wet in the rain.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3688" y="932003"/>
            <a:ext cx="2574775" cy="32992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b="38302"/>
          <a:stretch/>
        </p:blipFill>
        <p:spPr>
          <a:xfrm>
            <a:off x="2209801" y="1"/>
            <a:ext cx="7771105" cy="423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59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Yes/No Questions: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612" y="994777"/>
            <a:ext cx="8603920" cy="251671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dirty="0">
                <a:solidFill>
                  <a:srgbClr val="000000"/>
                </a:solidFill>
                <a:latin typeface="Comic Sans MS"/>
                <a:cs typeface="Comic Sans MS"/>
              </a:rPr>
              <a:t>Is rain wet?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55556"/>
          <a:stretch/>
        </p:blipFill>
        <p:spPr>
          <a:xfrm>
            <a:off x="7900737" y="3098691"/>
            <a:ext cx="2072105" cy="21018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8001" y="2828731"/>
            <a:ext cx="3399553" cy="351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272</Words>
  <Application>Microsoft Office PowerPoint</Application>
  <PresentationFormat>Widescreen</PresentationFormat>
  <Paragraphs>43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Day 1 ai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Leah Hand</dc:creator>
  <cp:lastModifiedBy>Leah Hand</cp:lastModifiedBy>
  <cp:revision>1</cp:revision>
  <dcterms:created xsi:type="dcterms:W3CDTF">2020-06-12T14:39:18Z</dcterms:created>
  <dcterms:modified xsi:type="dcterms:W3CDTF">2020-06-12T14:40:51Z</dcterms:modified>
</cp:coreProperties>
</file>