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9906000" cy="6858000" type="A4"/>
  <p:notesSz cx="6797675" cy="98567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112" d="100"/>
          <a:sy n="112" d="100"/>
        </p:scale>
        <p:origin x="-760" y="-120"/>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51241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19532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064861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4180583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739900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20772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575159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145853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65866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7388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10/02/2020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2555617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B3A11F-637D-4E87-8D06-E0CA8BCDD22F}" type="datetimeFigureOut">
              <a:rPr lang="en-GB" smtClean="0"/>
              <a:t>10/02/2020</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B87592-5DC2-4C9F-8142-D67C394535C6}" type="slidenum">
              <a:rPr lang="en-GB" smtClean="0"/>
              <a:t>‹#›</a:t>
            </a:fld>
            <a:endParaRPr lang="en-GB" dirty="0"/>
          </a:p>
        </p:txBody>
      </p:sp>
    </p:spTree>
    <p:extLst>
      <p:ext uri="{BB962C8B-B14F-4D97-AF65-F5344CB8AC3E}">
        <p14:creationId xmlns:p14="http://schemas.microsoft.com/office/powerpoint/2010/main" val="33795700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eg"/><Relationship Id="rId5" Type="http://schemas.openxmlformats.org/officeDocument/2006/relationships/hyperlink" Target="https://www.google.com/url?sa=i&amp;rct=j&amp;q=&amp;esrc=s&amp;source=images&amp;cd=&amp;cad=rja&amp;uact=8&amp;ved=2ahUKEwj8wcPa5rXnAhUJmRoKHR9UDy4QjRx6BAgBEAQ&amp;url=https://www.scientificamerican.com/article/why-are-glaciers-melting-from-the-bottom-its-complicated/&amp;psig=AOvVaw2VVxB5FxwfUm5KIKqEkNvU&amp;ust=1580833726884451" TargetMode="External"/><Relationship Id="rId6" Type="http://schemas.openxmlformats.org/officeDocument/2006/relationships/image" Target="../media/image3.png"/><Relationship Id="rId7" Type="http://schemas.openxmlformats.org/officeDocument/2006/relationships/hyperlink" Target="https://www.tes.com/lessons/PfVuTWyOlZL4QQ/ozone-layer-depletion" TargetMode="External"/><Relationship Id="rId8" Type="http://schemas.openxmlformats.org/officeDocument/2006/relationships/image" Target="../media/image4.jpeg"/><Relationship Id="rId9" Type="http://schemas.openxmlformats.org/officeDocument/2006/relationships/hyperlink" Target="https://thebulletin.org/2018/05/how-much-and-how-fast-will-global-sea-level-rise/" TargetMode="External"/><Relationship Id="rId10" Type="http://schemas.openxmlformats.org/officeDocument/2006/relationships/image" Target="../media/image5.jpeg"/><Relationship Id="rId1" Type="http://schemas.openxmlformats.org/officeDocument/2006/relationships/slideLayout" Target="../slideLayouts/slideLayout1.xml"/><Relationship Id="rId2" Type="http://schemas.openxmlformats.org/officeDocument/2006/relationships/hyperlink" Target="https://www.google.com/url?sa=i&amp;rct=j&amp;q=&amp;esrc=s&amp;source=images&amp;cd=&amp;cad=rja&amp;uact=8&amp;ved=2ahUKEwiQtJX34rXnAhUM8hoKHUdPC9MQjRx6BAgBEAQ&amp;url=https://www.bbc.co.uk/news/science-environment-50588128&amp;psig=AOvVaw0k0AjMzZz8AJW8iZKbe5A8&amp;ust=1580832704714517" TargetMode="External"/></Relationships>
</file>

<file path=ppt/slides/_rels/slide2.xml.rels><?xml version="1.0" encoding="UTF-8" standalone="yes"?>
<Relationships xmlns="http://schemas.openxmlformats.org/package/2006/relationships"><Relationship Id="rId9" Type="http://schemas.openxmlformats.org/officeDocument/2006/relationships/image" Target="../media/image9.jpeg"/><Relationship Id="rId20" Type="http://schemas.openxmlformats.org/officeDocument/2006/relationships/hyperlink" Target="https://www.google.com/url?sa=i&amp;rct=j&amp;q=&amp;esrc=s&amp;source=images&amp;cd=&amp;cad=rja&amp;uact=8&amp;ved=2ahUKEwjTn9XG6rXnAhXR34UKHftqBBMQjRx6BAgBEAQ&amp;url=https://carfromjapan.com/article/driving-tips/guide-on-reducing-vehicles-pollution/&amp;psig=AOvVaw3lRZ0cFlOZxOAEEP6NsCpJ&amp;ust=1580834763254291" TargetMode="External"/><Relationship Id="rId21" Type="http://schemas.openxmlformats.org/officeDocument/2006/relationships/image" Target="../media/image15.jpeg"/><Relationship Id="rId10" Type="http://schemas.openxmlformats.org/officeDocument/2006/relationships/hyperlink" Target="https://www.onegreenplanet.org/animalsandnature/marine-animals-are-dying-because-of-our-plastic-trash/" TargetMode="External"/><Relationship Id="rId11" Type="http://schemas.openxmlformats.org/officeDocument/2006/relationships/image" Target="../media/image10.jpeg"/><Relationship Id="rId12" Type="http://schemas.openxmlformats.org/officeDocument/2006/relationships/hyperlink" Target="https://www.google.com/url?sa=i&amp;rct=j&amp;q=&amp;esrc=s&amp;source=images&amp;cd=&amp;cad=rja&amp;uact=8&amp;ved=2ahUKEwicourV6bXnAhVOExoKHXJ-BA4QjRx6BAgBEAQ&amp;url=https://www.greenpeace.org/international/story/24800/how-and-where-greenpeace-is-campaigning-for-a-world-beyond-oil/&amp;psig=AOvVaw3E0-oc3vetQn2Mx5lf0uLg&amp;ust=1580834520942841" TargetMode="External"/><Relationship Id="rId13" Type="http://schemas.openxmlformats.org/officeDocument/2006/relationships/image" Target="../media/image11.jpeg"/><Relationship Id="rId14" Type="http://schemas.openxmlformats.org/officeDocument/2006/relationships/hyperlink" Target="https://www.google.com/url?sa=i&amp;rct=j&amp;q=&amp;esrc=s&amp;source=images&amp;cd=&amp;cad=rja&amp;uact=8&amp;ved=2ahUKEwiI9s3q6bXnAhXyxoUKHU7kAFgQjRx6BAgBEAQ&amp;url=https://www.theguardian.com/environment/2018/nov/30/schools-climate-strike-the-best-protest-banners-and-posters&amp;psig=AOvVaw1PhJWxoIPD0iNC1krvEvp1&amp;ust=1580834566743223" TargetMode="External"/><Relationship Id="rId15" Type="http://schemas.openxmlformats.org/officeDocument/2006/relationships/image" Target="../media/image12.jpeg"/><Relationship Id="rId16" Type="http://schemas.openxmlformats.org/officeDocument/2006/relationships/hyperlink" Target="https://www.google.com/url?sa=i&amp;rct=j&amp;q=&amp;esrc=s&amp;source=images&amp;cd=&amp;ved=2ahUKEwi3mK6G6rXnAhUkxoUKHQhhAx8QjRx6BAgBEAQ&amp;url=https://www.npr.org/2019/03/16/704050431/photos-youth-climate-change-demonstrations-across-the-world&amp;psig=AOvVaw2jUkZXryqgExEd3fbu4uY0&amp;ust=1580834620450398" TargetMode="External"/><Relationship Id="rId17" Type="http://schemas.openxmlformats.org/officeDocument/2006/relationships/image" Target="../media/image13.jpeg"/><Relationship Id="rId18" Type="http://schemas.openxmlformats.org/officeDocument/2006/relationships/hyperlink" Target="https://www.google.com/url?sa=i&amp;rct=j&amp;q=&amp;esrc=s&amp;source=images&amp;cd=&amp;cad=rja&amp;uact=8&amp;ved=2ahUKEwjSyoW76rXnAhWqzIUKHZzUCFIQjRx6BAgBEAQ&amp;url=https://www.medicalnewstoday.com/articles/325638.php&amp;psig=AOvVaw0Om1MMbNNFPIj45X3cJoqx&amp;ust=1580834736193249" TargetMode="External"/><Relationship Id="rId19" Type="http://schemas.openxmlformats.org/officeDocument/2006/relationships/image" Target="../media/image14.jpeg"/><Relationship Id="rId1" Type="http://schemas.openxmlformats.org/officeDocument/2006/relationships/slideLayout" Target="../slideLayouts/slideLayout1.xml"/><Relationship Id="rId2" Type="http://schemas.openxmlformats.org/officeDocument/2006/relationships/hyperlink" Target="https://www.google.com/url?sa=i&amp;rct=j&amp;q=&amp;esrc=s&amp;source=images&amp;cd=&amp;ved=2ahUKEwjj1fzC5LXnAhVDSxoKHXqZA2QQjRx6BAgBEAQ&amp;url=https://sites.psu.edu/aspsy/2014/11/30/environment-encouraging-recycling-through-normative-influence/&amp;psig=AOvVaw3jh2ZHB-IsWZ939N_7MPmY&amp;ust=1580833132940401" TargetMode="External"/><Relationship Id="rId3" Type="http://schemas.openxmlformats.org/officeDocument/2006/relationships/image" Target="../media/image6.jpeg"/><Relationship Id="rId4" Type="http://schemas.openxmlformats.org/officeDocument/2006/relationships/hyperlink" Target="https://www.google.com/url?sa=i&amp;rct=j&amp;q=&amp;esrc=s&amp;source=images&amp;cd=&amp;ved=2ahUKEwjzv46k6LXnAhVDyYUKHRtECUoQjRx6BAgBEAQ&amp;url=https://www.pinterest.com/pin/225813368800117402/&amp;psig=AOvVaw1mIIAUhc6kzIJS_NLTevWR&amp;ust=1580834152775286" TargetMode="External"/><Relationship Id="rId5" Type="http://schemas.openxmlformats.org/officeDocument/2006/relationships/image" Target="../media/image7.png"/><Relationship Id="rId6" Type="http://schemas.openxmlformats.org/officeDocument/2006/relationships/hyperlink" Target="https://www.google.com/url?sa=i&amp;rct=j&amp;q=&amp;esrc=s&amp;source=images&amp;cd=&amp;cad=rja&amp;uact=8&amp;ved=2ahUKEwisgZz06LXnAhVlyoUKHQagBZ8QjRx6BAgBEAQ&amp;url=https://www.newfoodmagazine.com/article/92620/where-does-food-waste-occur/&amp;psig=AOvVaw1mCjdyaWIvEVs2fQslfaW1&amp;ust=1580834321828217" TargetMode="External"/><Relationship Id="rId7" Type="http://schemas.openxmlformats.org/officeDocument/2006/relationships/image" Target="../media/image8.jpeg"/><Relationship Id="rId8" Type="http://schemas.openxmlformats.org/officeDocument/2006/relationships/hyperlink" Target="http://earthporm.com/heartbreaking-photos-of-pollu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climate chang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41053" y="530983"/>
            <a:ext cx="1546325" cy="8674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 xmlns:a16="http://schemas.microsoft.com/office/drawing/2014/main" id="{0490D510-460A-4FCC-824C-5391997C44D1}"/>
              </a:ext>
            </a:extLst>
          </p:cNvPr>
          <p:cNvSpPr/>
          <p:nvPr/>
        </p:nvSpPr>
        <p:spPr>
          <a:xfrm>
            <a:off x="103031" y="377095"/>
            <a:ext cx="1112805" cy="307777"/>
          </a:xfrm>
          <a:prstGeom prst="rect">
            <a:avLst/>
          </a:prstGeom>
        </p:spPr>
        <p:txBody>
          <a:bodyPr wrap="none">
            <a:spAutoFit/>
          </a:bodyPr>
          <a:lstStyle/>
          <a:p>
            <a:r>
              <a:rPr lang="en-US" sz="1400" b="1" dirty="0">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 xmlns:a16="http://schemas.microsoft.com/office/drawing/2014/main" id="{E21E2E73-498A-478B-954F-881091BF9E19}"/>
              </a:ext>
            </a:extLst>
          </p:cNvPr>
          <p:cNvGraphicFramePr>
            <a:graphicFrameLocks noGrp="1"/>
          </p:cNvGraphicFramePr>
          <p:nvPr>
            <p:extLst>
              <p:ext uri="{D42A27DB-BD31-4B8C-83A1-F6EECF244321}">
                <p14:modId xmlns:p14="http://schemas.microsoft.com/office/powerpoint/2010/main" val="635787166"/>
              </p:ext>
            </p:extLst>
          </p:nvPr>
        </p:nvGraphicFramePr>
        <p:xfrm>
          <a:off x="162774" y="691635"/>
          <a:ext cx="3649372" cy="6056926"/>
        </p:xfrm>
        <a:graphic>
          <a:graphicData uri="http://schemas.openxmlformats.org/drawingml/2006/table">
            <a:tbl>
              <a:tblPr firstRow="1" bandRow="1">
                <a:tableStyleId>{5940675A-B579-460E-94D1-54222C63F5DA}</a:tableStyleId>
              </a:tblPr>
              <a:tblGrid>
                <a:gridCol w="1189508">
                  <a:extLst>
                    <a:ext uri="{9D8B030D-6E8A-4147-A177-3AD203B41FA5}">
                      <a16:colId xmlns="" xmlns:a16="http://schemas.microsoft.com/office/drawing/2014/main" val="877075995"/>
                    </a:ext>
                  </a:extLst>
                </a:gridCol>
                <a:gridCol w="2459864">
                  <a:extLst>
                    <a:ext uri="{9D8B030D-6E8A-4147-A177-3AD203B41FA5}">
                      <a16:colId xmlns="" xmlns:a16="http://schemas.microsoft.com/office/drawing/2014/main" val="2826107381"/>
                    </a:ext>
                  </a:extLst>
                </a:gridCol>
              </a:tblGrid>
              <a:tr h="660907">
                <a:tc>
                  <a:txBody>
                    <a:bodyPr/>
                    <a:lstStyle/>
                    <a:p>
                      <a:r>
                        <a:rPr lang="en-GB" sz="1200" dirty="0" smtClean="0">
                          <a:solidFill>
                            <a:srgbClr val="FFFF00"/>
                          </a:solidFill>
                          <a:latin typeface="Comic Sans MS" panose="030F0702030302020204" pitchFamily="66" charset="0"/>
                        </a:rPr>
                        <a:t>Global Warming</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3366FF"/>
                    </a:solidFill>
                  </a:tcPr>
                </a:tc>
                <a:tc>
                  <a:txBody>
                    <a:bodyPr/>
                    <a:lstStyle/>
                    <a:p>
                      <a:r>
                        <a:rPr lang="en-GB" sz="1200" dirty="0" smtClean="0">
                          <a:solidFill>
                            <a:srgbClr val="FFFF00"/>
                          </a:solidFill>
                          <a:effectLst/>
                          <a:latin typeface="Comic Sans MS" panose="030F0702030302020204" pitchFamily="66" charset="0"/>
                        </a:rPr>
                        <a:t>The steady rise in global average temperature in recent decades, which experts believe is largely caused by man-made greenhouse gas emissions.</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3366FF"/>
                    </a:solidFill>
                  </a:tcPr>
                </a:tc>
                <a:extLst>
                  <a:ext uri="{0D108BD9-81ED-4DB2-BD59-A6C34878D82A}">
                    <a16:rowId xmlns="" xmlns:a16="http://schemas.microsoft.com/office/drawing/2014/main" val="1923457700"/>
                  </a:ext>
                </a:extLst>
              </a:tr>
              <a:tr h="568939">
                <a:tc>
                  <a:txBody>
                    <a:bodyPr/>
                    <a:lstStyle/>
                    <a:p>
                      <a:r>
                        <a:rPr lang="en-GB" sz="1200" dirty="0" smtClean="0">
                          <a:solidFill>
                            <a:srgbClr val="FFFF00"/>
                          </a:solidFill>
                          <a:latin typeface="Comic Sans MS" panose="030F0702030302020204" pitchFamily="66" charset="0"/>
                        </a:rPr>
                        <a:t>Pollution</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6600"/>
                    </a:solidFill>
                  </a:tcPr>
                </a:tc>
                <a:tc>
                  <a:txBody>
                    <a:bodyPr/>
                    <a:lstStyle/>
                    <a:p>
                      <a:r>
                        <a:rPr lang="en-GB" sz="1200" dirty="0" smtClean="0">
                          <a:solidFill>
                            <a:srgbClr val="FFFF00"/>
                          </a:solidFill>
                          <a:latin typeface="Comic Sans MS" panose="030F0702030302020204" pitchFamily="66" charset="0"/>
                        </a:rPr>
                        <a:t>When</a:t>
                      </a:r>
                      <a:r>
                        <a:rPr lang="en-GB" sz="1200" baseline="0" dirty="0" smtClean="0">
                          <a:solidFill>
                            <a:srgbClr val="FFFF00"/>
                          </a:solidFill>
                          <a:latin typeface="Comic Sans MS" panose="030F0702030302020204" pitchFamily="66" charset="0"/>
                        </a:rPr>
                        <a:t> the environment is contaminated or dirtied by waste, chemicals or other harmful substances. </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6600"/>
                    </a:solidFill>
                  </a:tcPr>
                </a:tc>
                <a:extLst>
                  <a:ext uri="{0D108BD9-81ED-4DB2-BD59-A6C34878D82A}">
                    <a16:rowId xmlns="" xmlns:a16="http://schemas.microsoft.com/office/drawing/2014/main" val="3655178028"/>
                  </a:ext>
                </a:extLst>
              </a:tr>
              <a:tr h="1046437">
                <a:tc>
                  <a:txBody>
                    <a:bodyPr/>
                    <a:lstStyle/>
                    <a:p>
                      <a:r>
                        <a:rPr lang="en-GB" sz="1200" dirty="0" smtClean="0">
                          <a:solidFill>
                            <a:srgbClr val="FFFF00"/>
                          </a:solidFill>
                          <a:latin typeface="Comic Sans MS" panose="030F0702030302020204" pitchFamily="66" charset="0"/>
                        </a:rPr>
                        <a:t>Climate Change</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3366FF"/>
                    </a:solidFill>
                  </a:tcPr>
                </a:tc>
                <a:tc>
                  <a:txBody>
                    <a:bodyPr/>
                    <a:lstStyle/>
                    <a:p>
                      <a:r>
                        <a:rPr lang="en-GB" sz="1200" dirty="0" smtClean="0">
                          <a:solidFill>
                            <a:srgbClr val="FFFF00"/>
                          </a:solidFill>
                          <a:effectLst/>
                          <a:latin typeface="Comic Sans MS" panose="030F0702030302020204" pitchFamily="66" charset="0"/>
                        </a:rPr>
                        <a:t>A pattern of change affecting global or regional climate, such as average temperature and rainfall, or an alteration in frequency of extreme weather conditions. This variation may be caused by both natural processes and human activity.</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3366FF"/>
                    </a:solidFill>
                  </a:tcPr>
                </a:tc>
                <a:extLst>
                  <a:ext uri="{0D108BD9-81ED-4DB2-BD59-A6C34878D82A}">
                    <a16:rowId xmlns="" xmlns:a16="http://schemas.microsoft.com/office/drawing/2014/main" val="2345659408"/>
                  </a:ext>
                </a:extLst>
              </a:tr>
              <a:tr h="351933">
                <a:tc>
                  <a:txBody>
                    <a:bodyPr/>
                    <a:lstStyle/>
                    <a:p>
                      <a:r>
                        <a:rPr lang="en-GB" sz="1200" dirty="0" smtClean="0">
                          <a:solidFill>
                            <a:srgbClr val="FFFF00"/>
                          </a:solidFill>
                          <a:latin typeface="Comic Sans MS" panose="030F0702030302020204" pitchFamily="66" charset="0"/>
                        </a:rPr>
                        <a:t>Recycling</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6600"/>
                    </a:solidFill>
                  </a:tcPr>
                </a:tc>
                <a:tc>
                  <a:txBody>
                    <a:bodyPr/>
                    <a:lstStyle/>
                    <a:p>
                      <a:r>
                        <a:rPr lang="en-GB" sz="1200" dirty="0" smtClean="0">
                          <a:solidFill>
                            <a:srgbClr val="FFFF00"/>
                          </a:solidFill>
                          <a:latin typeface="Comic Sans MS" panose="030F0702030302020204" pitchFamily="66" charset="0"/>
                        </a:rPr>
                        <a:t>Making rubbish</a:t>
                      </a:r>
                      <a:r>
                        <a:rPr lang="en-GB" sz="1200" baseline="0" dirty="0" smtClean="0">
                          <a:solidFill>
                            <a:srgbClr val="FFFF00"/>
                          </a:solidFill>
                          <a:latin typeface="Comic Sans MS" panose="030F0702030302020204" pitchFamily="66" charset="0"/>
                        </a:rPr>
                        <a:t> into something new.</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6600"/>
                    </a:solidFill>
                  </a:tcPr>
                </a:tc>
              </a:tr>
              <a:tr h="468143">
                <a:tc>
                  <a:txBody>
                    <a:bodyPr/>
                    <a:lstStyle/>
                    <a:p>
                      <a:r>
                        <a:rPr lang="en-GB" sz="1200" dirty="0" smtClean="0">
                          <a:solidFill>
                            <a:srgbClr val="FFFF00"/>
                          </a:solidFill>
                          <a:latin typeface="Comic Sans MS" panose="030F0702030302020204" pitchFamily="66" charset="0"/>
                        </a:rPr>
                        <a:t>Consequence</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3366FF"/>
                    </a:solidFill>
                  </a:tcPr>
                </a:tc>
                <a:tc>
                  <a:txBody>
                    <a:bodyPr/>
                    <a:lstStyle/>
                    <a:p>
                      <a:r>
                        <a:rPr lang="en-GB" sz="1200" dirty="0" smtClean="0">
                          <a:solidFill>
                            <a:srgbClr val="FFFF00"/>
                          </a:solidFill>
                          <a:latin typeface="Comic Sans MS" panose="030F0702030302020204" pitchFamily="66" charset="0"/>
                        </a:rPr>
                        <a:t>Something produced</a:t>
                      </a:r>
                      <a:r>
                        <a:rPr lang="en-GB" sz="1200" baseline="0" dirty="0" smtClean="0">
                          <a:solidFill>
                            <a:srgbClr val="FFFF00"/>
                          </a:solidFill>
                          <a:latin typeface="Comic Sans MS" panose="030F0702030302020204" pitchFamily="66" charset="0"/>
                        </a:rPr>
                        <a:t> by a cause or action. </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3366FF"/>
                    </a:solidFill>
                  </a:tcPr>
                </a:tc>
                <a:extLst>
                  <a:ext uri="{0D108BD9-81ED-4DB2-BD59-A6C34878D82A}">
                    <a16:rowId xmlns="" xmlns:a16="http://schemas.microsoft.com/office/drawing/2014/main" val="2577571659"/>
                  </a:ext>
                </a:extLst>
              </a:tr>
              <a:tr h="468143">
                <a:tc>
                  <a:txBody>
                    <a:bodyPr/>
                    <a:lstStyle/>
                    <a:p>
                      <a:r>
                        <a:rPr lang="en-GB" sz="1200" dirty="0" smtClean="0">
                          <a:solidFill>
                            <a:srgbClr val="FFFF00"/>
                          </a:solidFill>
                          <a:latin typeface="Comic Sans MS" panose="030F0702030302020204" pitchFamily="66" charset="0"/>
                        </a:rPr>
                        <a:t>Protest</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6600"/>
                    </a:solidFill>
                  </a:tcPr>
                </a:tc>
                <a:tc>
                  <a:txBody>
                    <a:bodyPr/>
                    <a:lstStyle/>
                    <a:p>
                      <a:r>
                        <a:rPr lang="en-GB" sz="1200" dirty="0" smtClean="0">
                          <a:solidFill>
                            <a:srgbClr val="FFFF00"/>
                          </a:solidFill>
                          <a:latin typeface="Comic Sans MS" panose="030F0702030302020204" pitchFamily="66" charset="0"/>
                        </a:rPr>
                        <a:t>A complaint or objection against</a:t>
                      </a:r>
                      <a:r>
                        <a:rPr lang="en-GB" sz="1200" baseline="0" dirty="0" smtClean="0">
                          <a:solidFill>
                            <a:srgbClr val="FFFF00"/>
                          </a:solidFill>
                          <a:latin typeface="Comic Sans MS" panose="030F0702030302020204" pitchFamily="66" charset="0"/>
                        </a:rPr>
                        <a:t> an idea, an act or a way of doing things. </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6600"/>
                    </a:solidFill>
                  </a:tcPr>
                </a:tc>
                <a:extLst>
                  <a:ext uri="{0D108BD9-81ED-4DB2-BD59-A6C34878D82A}">
                    <a16:rowId xmlns="" xmlns:a16="http://schemas.microsoft.com/office/drawing/2014/main" val="217205674"/>
                  </a:ext>
                </a:extLst>
              </a:tr>
              <a:tr h="468143">
                <a:tc>
                  <a:txBody>
                    <a:bodyPr/>
                    <a:lstStyle/>
                    <a:p>
                      <a:r>
                        <a:rPr lang="en-GB" sz="1200" dirty="0" smtClean="0">
                          <a:solidFill>
                            <a:srgbClr val="FFFF00"/>
                          </a:solidFill>
                          <a:latin typeface="Comic Sans MS" panose="030F0702030302020204" pitchFamily="66" charset="0"/>
                        </a:rPr>
                        <a:t>Activist</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3366FF"/>
                    </a:solidFill>
                  </a:tcPr>
                </a:tc>
                <a:tc>
                  <a:txBody>
                    <a:bodyPr/>
                    <a:lstStyle/>
                    <a:p>
                      <a:r>
                        <a:rPr lang="en-GB" sz="1200" dirty="0" smtClean="0">
                          <a:solidFill>
                            <a:srgbClr val="FFFF00"/>
                          </a:solidFill>
                          <a:latin typeface="Comic Sans MS" panose="030F0702030302020204" pitchFamily="66" charset="0"/>
                        </a:rPr>
                        <a:t>Someone who’s actively involved in a protest or political cause.</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3366FF"/>
                    </a:solidFill>
                  </a:tcPr>
                </a:tc>
                <a:extLst>
                  <a:ext uri="{0D108BD9-81ED-4DB2-BD59-A6C34878D82A}">
                    <a16:rowId xmlns="" xmlns:a16="http://schemas.microsoft.com/office/drawing/2014/main" val="1190008911"/>
                  </a:ext>
                </a:extLst>
              </a:tr>
              <a:tr h="568939">
                <a:tc>
                  <a:txBody>
                    <a:bodyPr/>
                    <a:lstStyle/>
                    <a:p>
                      <a:r>
                        <a:rPr lang="en-GB" sz="1200" dirty="0" smtClean="0">
                          <a:solidFill>
                            <a:srgbClr val="FFFF00"/>
                          </a:solidFill>
                          <a:latin typeface="Comic Sans MS" panose="030F0702030302020204" pitchFamily="66" charset="0"/>
                        </a:rPr>
                        <a:t>Campaign</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6600"/>
                    </a:solidFill>
                  </a:tcPr>
                </a:tc>
                <a:tc>
                  <a:txBody>
                    <a:bodyPr/>
                    <a:lstStyle/>
                    <a:p>
                      <a:r>
                        <a:rPr lang="en-GB" sz="1200" dirty="0" smtClean="0">
                          <a:solidFill>
                            <a:srgbClr val="FFFF00"/>
                          </a:solidFill>
                          <a:latin typeface="Comic Sans MS" panose="030F0702030302020204" pitchFamily="66" charset="0"/>
                        </a:rPr>
                        <a:t>A</a:t>
                      </a:r>
                      <a:r>
                        <a:rPr lang="en-GB" sz="1200" baseline="0" dirty="0" smtClean="0">
                          <a:solidFill>
                            <a:srgbClr val="FFFF00"/>
                          </a:solidFill>
                          <a:latin typeface="Comic Sans MS" panose="030F0702030302020204" pitchFamily="66" charset="0"/>
                        </a:rPr>
                        <a:t> series of planned actions carried out in order to reach a particular goal. </a:t>
                      </a:r>
                      <a:endParaRPr lang="en-GB" sz="1200" dirty="0">
                        <a:solidFill>
                          <a:srgbClr val="FFFF00"/>
                        </a:solidFill>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6600"/>
                    </a:solidFill>
                  </a:tcPr>
                </a:tc>
                <a:extLst>
                  <a:ext uri="{0D108BD9-81ED-4DB2-BD59-A6C34878D82A}">
                    <a16:rowId xmlns="" xmlns:a16="http://schemas.microsoft.com/office/drawing/2014/main" val="940162681"/>
                  </a:ext>
                </a:extLst>
              </a:tr>
            </a:tbl>
          </a:graphicData>
        </a:graphic>
      </p:graphicFrame>
      <p:sp>
        <p:nvSpPr>
          <p:cNvPr id="32" name="Rectangle 31">
            <a:extLst>
              <a:ext uri="{FF2B5EF4-FFF2-40B4-BE49-F238E27FC236}">
                <a16:creationId xmlns="" xmlns:a16="http://schemas.microsoft.com/office/drawing/2014/main" id="{0490D510-460A-4FCC-824C-5391997C44D1}"/>
              </a:ext>
            </a:extLst>
          </p:cNvPr>
          <p:cNvSpPr/>
          <p:nvPr/>
        </p:nvSpPr>
        <p:spPr>
          <a:xfrm>
            <a:off x="103032" y="7763"/>
            <a:ext cx="9802968" cy="523220"/>
          </a:xfrm>
          <a:prstGeom prst="rect">
            <a:avLst/>
          </a:prstGeom>
        </p:spPr>
        <p:txBody>
          <a:bodyPr wrap="square">
            <a:spAutoFit/>
          </a:bodyPr>
          <a:lstStyle/>
          <a:p>
            <a:pPr algn="ctr"/>
            <a:r>
              <a:rPr lang="en-US" sz="2800" b="1" dirty="0" smtClean="0">
                <a:solidFill>
                  <a:schemeClr val="tx1">
                    <a:lumMod val="75000"/>
                    <a:lumOff val="25000"/>
                  </a:schemeClr>
                </a:solidFill>
                <a:latin typeface="Comic Sans MS" panose="030F0702030302020204" pitchFamily="66" charset="0"/>
                <a:ea typeface="Segoe UI" panose="020B0502040204020203" pitchFamily="34" charset="0"/>
                <a:cs typeface="Segoe UI" panose="020B0502040204020203" pitchFamily="34" charset="0"/>
              </a:rPr>
              <a:t>Whose responsibility is it?</a:t>
            </a:r>
            <a:endParaRPr lang="en-US" sz="2800" b="1" dirty="0">
              <a:solidFill>
                <a:schemeClr val="tx1">
                  <a:lumMod val="75000"/>
                  <a:lumOff val="25000"/>
                </a:schemeClr>
              </a:solidFill>
              <a:latin typeface="Comic Sans MS" panose="030F0702030302020204" pitchFamily="66" charset="0"/>
              <a:ea typeface="Segoe UI" panose="020B0502040204020203" pitchFamily="34" charset="0"/>
              <a:cs typeface="Segoe UI" panose="020B0502040204020203" pitchFamily="34" charset="0"/>
            </a:endParaRPr>
          </a:p>
        </p:txBody>
      </p:sp>
      <p:sp>
        <p:nvSpPr>
          <p:cNvPr id="2" name="TextBox 1"/>
          <p:cNvSpPr txBox="1"/>
          <p:nvPr/>
        </p:nvSpPr>
        <p:spPr>
          <a:xfrm>
            <a:off x="7587378" y="395915"/>
            <a:ext cx="2653853" cy="1200329"/>
          </a:xfrm>
          <a:prstGeom prst="rect">
            <a:avLst/>
          </a:prstGeom>
          <a:noFill/>
        </p:spPr>
        <p:txBody>
          <a:bodyPr wrap="square" rtlCol="0">
            <a:spAutoFit/>
          </a:bodyPr>
          <a:lstStyle/>
          <a:p>
            <a:r>
              <a:rPr lang="en-GB" sz="1200" dirty="0" smtClean="0">
                <a:latin typeface="Comic Sans MS" panose="030F0702030302020204" pitchFamily="66" charset="0"/>
              </a:rPr>
              <a:t>As temperatures rise: </a:t>
            </a:r>
          </a:p>
          <a:p>
            <a:pPr marL="285750" indent="-285750">
              <a:buFont typeface="Arial" panose="020B0604020202020204" pitchFamily="34" charset="0"/>
              <a:buChar char="•"/>
            </a:pPr>
            <a:r>
              <a:rPr lang="en-GB" sz="1200" dirty="0">
                <a:latin typeface="Comic Sans MS" panose="030F0702030302020204" pitchFamily="66" charset="0"/>
              </a:rPr>
              <a:t> </a:t>
            </a:r>
            <a:r>
              <a:rPr lang="en-GB" sz="1200" dirty="0" smtClean="0">
                <a:latin typeface="Comic Sans MS" panose="030F0702030302020204" pitchFamily="66" charset="0"/>
              </a:rPr>
              <a:t>Glaciers melt </a:t>
            </a:r>
          </a:p>
          <a:p>
            <a:pPr marL="285750" indent="-285750">
              <a:buFont typeface="Arial" panose="020B0604020202020204" pitchFamily="34" charset="0"/>
              <a:buChar char="•"/>
            </a:pPr>
            <a:r>
              <a:rPr lang="en-GB" sz="1200" dirty="0" smtClean="0">
                <a:latin typeface="Comic Sans MS" panose="030F0702030302020204" pitchFamily="66" charset="0"/>
              </a:rPr>
              <a:t>Ocean levels rise </a:t>
            </a:r>
          </a:p>
          <a:p>
            <a:pPr marL="285750" indent="-285750">
              <a:buFont typeface="Arial" panose="020B0604020202020204" pitchFamily="34" charset="0"/>
              <a:buChar char="•"/>
            </a:pPr>
            <a:r>
              <a:rPr lang="en-GB" sz="1200" dirty="0" smtClean="0">
                <a:latin typeface="Comic Sans MS" panose="030F0702030302020204" pitchFamily="66" charset="0"/>
              </a:rPr>
              <a:t>Extreme weather </a:t>
            </a:r>
          </a:p>
          <a:p>
            <a:pPr marL="285750" indent="-285750">
              <a:buFont typeface="Arial" panose="020B0604020202020204" pitchFamily="34" charset="0"/>
              <a:buChar char="•"/>
            </a:pPr>
            <a:r>
              <a:rPr lang="en-GB" sz="1200" dirty="0" smtClean="0">
                <a:latin typeface="Comic Sans MS" panose="030F0702030302020204" pitchFamily="66" charset="0"/>
              </a:rPr>
              <a:t>Migration of animals </a:t>
            </a:r>
          </a:p>
          <a:p>
            <a:pPr marL="285750" indent="-285750">
              <a:buFont typeface="Arial" panose="020B0604020202020204" pitchFamily="34" charset="0"/>
              <a:buChar char="•"/>
            </a:pPr>
            <a:r>
              <a:rPr lang="en-GB" sz="1200" dirty="0" smtClean="0">
                <a:latin typeface="Comic Sans MS" panose="030F0702030302020204" pitchFamily="66" charset="0"/>
              </a:rPr>
              <a:t>Change in eco-systems </a:t>
            </a:r>
            <a:endParaRPr lang="en-GB" sz="1200" dirty="0">
              <a:latin typeface="Comic Sans MS" panose="030F0702030302020204" pitchFamily="66" charset="0"/>
            </a:endParaRPr>
          </a:p>
        </p:txBody>
      </p:sp>
      <p:pic>
        <p:nvPicPr>
          <p:cNvPr id="1028" name="Picture 4" descr="Graph of change in annual global temperatures, compared to the average of global annual temperatures from 1880-1899."/>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2825"/>
          <a:stretch/>
        </p:blipFill>
        <p:spPr bwMode="auto">
          <a:xfrm>
            <a:off x="3968116" y="4466495"/>
            <a:ext cx="5536491" cy="2240827"/>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3815988" y="668260"/>
            <a:ext cx="2377055" cy="830997"/>
          </a:xfrm>
          <a:prstGeom prst="rect">
            <a:avLst/>
          </a:prstGeom>
          <a:noFill/>
        </p:spPr>
        <p:txBody>
          <a:bodyPr wrap="square" rtlCol="0">
            <a:spAutoFit/>
          </a:bodyPr>
          <a:lstStyle/>
          <a:p>
            <a:pPr algn="ctr"/>
            <a:r>
              <a:rPr lang="en-GB" sz="1200" dirty="0" smtClean="0">
                <a:solidFill>
                  <a:srgbClr val="0070C0"/>
                </a:solidFill>
                <a:latin typeface="Comic Sans MS" panose="030F0702030302020204" pitchFamily="66" charset="0"/>
              </a:rPr>
              <a:t>In the past 100 years the global average temperature has risen by 0.74 degrees celsius. </a:t>
            </a:r>
            <a:endParaRPr lang="en-GB" sz="1200" dirty="0">
              <a:solidFill>
                <a:srgbClr val="0070C0"/>
              </a:solidFill>
              <a:latin typeface="Comic Sans MS" panose="030F0702030302020204" pitchFamily="66" charset="0"/>
            </a:endParaRPr>
          </a:p>
        </p:txBody>
      </p:sp>
      <p:pic>
        <p:nvPicPr>
          <p:cNvPr id="1030" name="Picture 6" descr="Image result for glacier meltin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67783" y="1596245"/>
            <a:ext cx="2140253" cy="1426834"/>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7467783" y="3080781"/>
            <a:ext cx="2318622" cy="1015663"/>
          </a:xfrm>
          <a:prstGeom prst="rect">
            <a:avLst/>
          </a:prstGeom>
          <a:noFill/>
        </p:spPr>
        <p:txBody>
          <a:bodyPr wrap="square" rtlCol="0">
            <a:spAutoFit/>
          </a:bodyPr>
          <a:lstStyle/>
          <a:p>
            <a:pPr algn="ctr"/>
            <a:r>
              <a:rPr lang="en-GB" sz="1200" dirty="0" smtClean="0">
                <a:solidFill>
                  <a:srgbClr val="0070C0"/>
                </a:solidFill>
                <a:latin typeface="Comic Sans MS" panose="030F0702030302020204" pitchFamily="66" charset="0"/>
              </a:rPr>
              <a:t>All over the world glaciers are melting at a very fast rate. On average, glaciers have thinned by 10 metres since 1980.</a:t>
            </a:r>
            <a:endParaRPr lang="en-GB" sz="1200" dirty="0">
              <a:solidFill>
                <a:srgbClr val="0070C0"/>
              </a:solidFill>
              <a:latin typeface="Comic Sans MS" panose="030F0702030302020204" pitchFamily="66" charset="0"/>
            </a:endParaRPr>
          </a:p>
        </p:txBody>
      </p:sp>
      <p:pic>
        <p:nvPicPr>
          <p:cNvPr id="1032" name="Picture 8" descr="Related image">
            <a:hlinkClick r:id="rId7"/>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5414" t="8782" r="5346"/>
          <a:stretch/>
        </p:blipFill>
        <p:spPr bwMode="auto">
          <a:xfrm>
            <a:off x="3983539" y="2828820"/>
            <a:ext cx="3329000" cy="159043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a levels rising">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08374" y="1499256"/>
            <a:ext cx="1732571" cy="1155047"/>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5785207" y="1681517"/>
            <a:ext cx="1682576" cy="646331"/>
          </a:xfrm>
          <a:prstGeom prst="rect">
            <a:avLst/>
          </a:prstGeom>
          <a:noFill/>
        </p:spPr>
        <p:txBody>
          <a:bodyPr wrap="square" rtlCol="0">
            <a:spAutoFit/>
          </a:bodyPr>
          <a:lstStyle/>
          <a:p>
            <a:pPr algn="ctr"/>
            <a:r>
              <a:rPr lang="en-GB" sz="1200" dirty="0" smtClean="0">
                <a:solidFill>
                  <a:srgbClr val="0070C0"/>
                </a:solidFill>
                <a:latin typeface="Comic Sans MS" panose="030F0702030302020204" pitchFamily="66" charset="0"/>
              </a:rPr>
              <a:t>The sea level has risen 21-24 cm since 1880.</a:t>
            </a:r>
            <a:endParaRPr lang="en-GB" sz="12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98292532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12C088DE-949A-44E3-94AB-6F80D892A94A}"/>
              </a:ext>
            </a:extLst>
          </p:cNvPr>
          <p:cNvSpPr txBox="1">
            <a:spLocks/>
          </p:cNvSpPr>
          <p:nvPr/>
        </p:nvSpPr>
        <p:spPr>
          <a:xfrm>
            <a:off x="91822" y="306164"/>
            <a:ext cx="8543925" cy="76609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Comic Sans MS" panose="030F0702030302020204" pitchFamily="66" charset="0"/>
                <a:ea typeface="Segoe UI" panose="020B0502040204020203" pitchFamily="34" charset="0"/>
                <a:cs typeface="Segoe UI" panose="020B0502040204020203" pitchFamily="34" charset="0"/>
              </a:rPr>
              <a:t/>
            </a:r>
            <a:br>
              <a:rPr lang="en-US" sz="3200" dirty="0">
                <a:latin typeface="Comic Sans MS" panose="030F0702030302020204" pitchFamily="66" charset="0"/>
                <a:ea typeface="Segoe UI" panose="020B0502040204020203" pitchFamily="34" charset="0"/>
                <a:cs typeface="Segoe UI" panose="020B0502040204020203" pitchFamily="34" charset="0"/>
              </a:rPr>
            </a:br>
            <a:endParaRPr lang="en-GB" sz="3200" dirty="0"/>
          </a:p>
        </p:txBody>
      </p:sp>
      <p:sp>
        <p:nvSpPr>
          <p:cNvPr id="5" name="Rectangle 4">
            <a:extLst>
              <a:ext uri="{FF2B5EF4-FFF2-40B4-BE49-F238E27FC236}">
                <a16:creationId xmlns="" xmlns:a16="http://schemas.microsoft.com/office/drawing/2014/main" id="{0490D510-460A-4FCC-824C-5391997C44D1}"/>
              </a:ext>
            </a:extLst>
          </p:cNvPr>
          <p:cNvSpPr/>
          <p:nvPr/>
        </p:nvSpPr>
        <p:spPr>
          <a:xfrm>
            <a:off x="91822" y="285895"/>
            <a:ext cx="1112805" cy="307777"/>
          </a:xfrm>
          <a:prstGeom prst="rect">
            <a:avLst/>
          </a:prstGeom>
        </p:spPr>
        <p:txBody>
          <a:bodyPr wrap="none">
            <a:spAutoFit/>
          </a:bodyPr>
          <a:lstStyle/>
          <a:p>
            <a:r>
              <a:rPr lang="en-US" sz="1400" b="1" dirty="0">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 xmlns:a16="http://schemas.microsoft.com/office/drawing/2014/main" id="{E21E2E73-498A-478B-954F-881091BF9E19}"/>
              </a:ext>
            </a:extLst>
          </p:cNvPr>
          <p:cNvGraphicFramePr>
            <a:graphicFrameLocks noGrp="1"/>
          </p:cNvGraphicFramePr>
          <p:nvPr>
            <p:extLst>
              <p:ext uri="{D42A27DB-BD31-4B8C-83A1-F6EECF244321}">
                <p14:modId xmlns:p14="http://schemas.microsoft.com/office/powerpoint/2010/main" val="1086156547"/>
              </p:ext>
            </p:extLst>
          </p:nvPr>
        </p:nvGraphicFramePr>
        <p:xfrm>
          <a:off x="91822" y="569159"/>
          <a:ext cx="4531693" cy="6190770"/>
        </p:xfrm>
        <a:graphic>
          <a:graphicData uri="http://schemas.openxmlformats.org/drawingml/2006/table">
            <a:tbl>
              <a:tblPr firstRow="1" bandRow="1">
                <a:tableStyleId>{5940675A-B579-460E-94D1-54222C63F5DA}</a:tableStyleId>
              </a:tblPr>
              <a:tblGrid>
                <a:gridCol w="1506222">
                  <a:extLst>
                    <a:ext uri="{9D8B030D-6E8A-4147-A177-3AD203B41FA5}">
                      <a16:colId xmlns="" xmlns:a16="http://schemas.microsoft.com/office/drawing/2014/main" val="877075995"/>
                    </a:ext>
                  </a:extLst>
                </a:gridCol>
                <a:gridCol w="3025471">
                  <a:extLst>
                    <a:ext uri="{9D8B030D-6E8A-4147-A177-3AD203B41FA5}">
                      <a16:colId xmlns="" xmlns:a16="http://schemas.microsoft.com/office/drawing/2014/main" val="2826107381"/>
                    </a:ext>
                  </a:extLst>
                </a:gridCol>
              </a:tblGrid>
              <a:tr h="1215964">
                <a:tc>
                  <a:txBody>
                    <a:bodyPr/>
                    <a:lstStyle/>
                    <a:p>
                      <a:r>
                        <a:rPr lang="en-GB" sz="1200" dirty="0" smtClean="0">
                          <a:solidFill>
                            <a:srgbClr val="FFFF00"/>
                          </a:solidFill>
                          <a:latin typeface="Comic Sans MS" panose="030F0702030302020204" pitchFamily="66" charset="0"/>
                        </a:rPr>
                        <a:t>Adaptation</a:t>
                      </a:r>
                      <a:endParaRPr lang="en-GB" sz="1200" dirty="0">
                        <a:solidFill>
                          <a:srgbClr val="FFFF00"/>
                        </a:solidFill>
                        <a:latin typeface="Comic Sans MS" panose="030F0702030302020204" pitchFamily="66" charset="0"/>
                      </a:endParaRPr>
                    </a:p>
                  </a:txBody>
                  <a:tcPr>
                    <a:solidFill>
                      <a:srgbClr val="FF6600"/>
                    </a:solidFill>
                  </a:tcPr>
                </a:tc>
                <a:tc>
                  <a:txBody>
                    <a:bodyPr/>
                    <a:lstStyle/>
                    <a:p>
                      <a:r>
                        <a:rPr lang="en-GB" sz="1200" dirty="0" smtClean="0">
                          <a:solidFill>
                            <a:srgbClr val="FFFF00"/>
                          </a:solidFill>
                          <a:effectLst/>
                          <a:latin typeface="Comic Sans MS" panose="030F0702030302020204" pitchFamily="66" charset="0"/>
                        </a:rPr>
                        <a:t>Action that helps cope with the effects of climate change - for example construction of barriers to protect against rising sea levels, or conversion to crops capable of surviving high temperatures and drought.</a:t>
                      </a:r>
                      <a:endParaRPr lang="en-GB" sz="1200" dirty="0">
                        <a:solidFill>
                          <a:srgbClr val="FFFF00"/>
                        </a:solidFill>
                        <a:latin typeface="Comic Sans MS" panose="030F0702030302020204" pitchFamily="66" charset="0"/>
                      </a:endParaRPr>
                    </a:p>
                  </a:txBody>
                  <a:tcPr>
                    <a:solidFill>
                      <a:srgbClr val="FF6600"/>
                    </a:solidFill>
                  </a:tcPr>
                </a:tc>
                <a:extLst>
                  <a:ext uri="{0D108BD9-81ED-4DB2-BD59-A6C34878D82A}">
                    <a16:rowId xmlns="" xmlns:a16="http://schemas.microsoft.com/office/drawing/2014/main" val="1923457700"/>
                  </a:ext>
                </a:extLst>
              </a:tr>
              <a:tr h="455378">
                <a:tc>
                  <a:txBody>
                    <a:bodyPr/>
                    <a:lstStyle/>
                    <a:p>
                      <a:r>
                        <a:rPr lang="en-GB" sz="1200" dirty="0" smtClean="0">
                          <a:solidFill>
                            <a:srgbClr val="FFFF00"/>
                          </a:solidFill>
                          <a:latin typeface="Comic Sans MS" panose="030F0702030302020204" pitchFamily="66" charset="0"/>
                        </a:rPr>
                        <a:t>Fossil Fuels</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solidFill>
                      <a:srgbClr val="3366FF"/>
                    </a:solidFill>
                  </a:tcPr>
                </a:tc>
                <a:tc>
                  <a:txBody>
                    <a:bodyPr/>
                    <a:lstStyle/>
                    <a:p>
                      <a:r>
                        <a:rPr lang="en-GB" sz="1200" dirty="0" smtClean="0">
                          <a:solidFill>
                            <a:srgbClr val="FFFF00"/>
                          </a:solidFill>
                          <a:latin typeface="Comic Sans MS" panose="030F0702030302020204" pitchFamily="66" charset="0"/>
                        </a:rPr>
                        <a:t>Petroleum</a:t>
                      </a:r>
                      <a:r>
                        <a:rPr lang="en-GB" sz="1200" baseline="0" dirty="0" smtClean="0">
                          <a:solidFill>
                            <a:srgbClr val="FFFF00"/>
                          </a:solidFill>
                          <a:latin typeface="Comic Sans MS" panose="030F0702030302020204" pitchFamily="66" charset="0"/>
                        </a:rPr>
                        <a:t> (oil), coal and natural gas. </a:t>
                      </a:r>
                      <a:endParaRPr lang="en-GB" sz="1200" dirty="0">
                        <a:solidFill>
                          <a:srgbClr val="FFFF00"/>
                        </a:solidFill>
                        <a:latin typeface="Comic Sans MS" panose="030F0702030302020204" pitchFamily="66" charset="0"/>
                      </a:endParaRPr>
                    </a:p>
                  </a:txBody>
                  <a:tcPr>
                    <a:solidFill>
                      <a:srgbClr val="3366FF"/>
                    </a:solidFill>
                  </a:tcPr>
                </a:tc>
                <a:extLst>
                  <a:ext uri="{0D108BD9-81ED-4DB2-BD59-A6C34878D82A}">
                    <a16:rowId xmlns="" xmlns:a16="http://schemas.microsoft.com/office/drawing/2014/main" val="2577571659"/>
                  </a:ext>
                </a:extLst>
              </a:tr>
              <a:tr h="636281">
                <a:tc>
                  <a:txBody>
                    <a:bodyPr/>
                    <a:lstStyle/>
                    <a:p>
                      <a:r>
                        <a:rPr lang="en-GB" sz="1200" dirty="0" smtClean="0">
                          <a:solidFill>
                            <a:srgbClr val="FFFF00"/>
                          </a:solidFill>
                          <a:latin typeface="Comic Sans MS" panose="030F0702030302020204" pitchFamily="66" charset="0"/>
                        </a:rPr>
                        <a:t>Ozone</a:t>
                      </a:r>
                      <a:r>
                        <a:rPr lang="en-GB" sz="1200" baseline="0" dirty="0" smtClean="0">
                          <a:solidFill>
                            <a:srgbClr val="FFFF00"/>
                          </a:solidFill>
                          <a:latin typeface="Comic Sans MS" panose="030F0702030302020204" pitchFamily="66" charset="0"/>
                        </a:rPr>
                        <a:t> Layer </a:t>
                      </a:r>
                      <a:endParaRPr lang="en-GB" sz="1200" dirty="0">
                        <a:solidFill>
                          <a:srgbClr val="FFFF00"/>
                        </a:solidFill>
                        <a:latin typeface="Comic Sans MS" panose="030F0702030302020204" pitchFamily="66" charset="0"/>
                      </a:endParaRPr>
                    </a:p>
                  </a:txBody>
                  <a:tcPr>
                    <a:solidFill>
                      <a:srgbClr val="FF6600"/>
                    </a:solidFill>
                  </a:tcPr>
                </a:tc>
                <a:tc>
                  <a:txBody>
                    <a:bodyPr/>
                    <a:lstStyle/>
                    <a:p>
                      <a:r>
                        <a:rPr lang="en-GB" sz="1200" dirty="0" smtClean="0">
                          <a:solidFill>
                            <a:srgbClr val="FFFF00"/>
                          </a:solidFill>
                          <a:latin typeface="Comic Sans MS" panose="030F0702030302020204" pitchFamily="66" charset="0"/>
                        </a:rPr>
                        <a:t>A layer of the Earth’s upper atmosphere</a:t>
                      </a:r>
                      <a:r>
                        <a:rPr lang="en-GB" sz="1200" baseline="0" dirty="0" smtClean="0">
                          <a:solidFill>
                            <a:srgbClr val="FFFF00"/>
                          </a:solidFill>
                          <a:latin typeface="Comic Sans MS" panose="030F0702030302020204" pitchFamily="66" charset="0"/>
                        </a:rPr>
                        <a:t> which blocks most of the Sun’s radiation.</a:t>
                      </a:r>
                      <a:endParaRPr lang="en-GB" sz="1200" dirty="0">
                        <a:solidFill>
                          <a:srgbClr val="FFFF00"/>
                        </a:solidFill>
                        <a:latin typeface="Comic Sans MS" panose="030F0702030302020204" pitchFamily="66" charset="0"/>
                      </a:endParaRPr>
                    </a:p>
                  </a:txBody>
                  <a:tcPr>
                    <a:solidFill>
                      <a:srgbClr val="FF6600"/>
                    </a:solidFill>
                  </a:tcPr>
                </a:tc>
                <a:extLst>
                  <a:ext uri="{0D108BD9-81ED-4DB2-BD59-A6C34878D82A}">
                    <a16:rowId xmlns="" xmlns:a16="http://schemas.microsoft.com/office/drawing/2014/main" val="1190008911"/>
                  </a:ext>
                </a:extLst>
              </a:tr>
              <a:tr h="63628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rgbClr val="FFFF00"/>
                          </a:solidFill>
                          <a:latin typeface="Comic Sans MS" panose="030F0702030302020204" pitchFamily="66" charset="0"/>
                        </a:rPr>
                        <a:t>Greenhouse Gases</a:t>
                      </a:r>
                    </a:p>
                    <a:p>
                      <a:endParaRPr lang="en-GB" sz="1200" dirty="0">
                        <a:solidFill>
                          <a:srgbClr val="FFFF00"/>
                        </a:solidFill>
                        <a:latin typeface="Comic Sans MS" panose="030F0702030302020204" pitchFamily="66" charset="0"/>
                      </a:endParaRPr>
                    </a:p>
                  </a:txBody>
                  <a:tcPr>
                    <a:solidFill>
                      <a:srgbClr val="3366FF"/>
                    </a:solidFill>
                  </a:tcPr>
                </a:tc>
                <a:tc>
                  <a:txBody>
                    <a:bodyPr/>
                    <a:lstStyle/>
                    <a:p>
                      <a:r>
                        <a:rPr lang="en-GB" sz="1200" dirty="0" smtClean="0">
                          <a:solidFill>
                            <a:srgbClr val="FFFF00"/>
                          </a:solidFill>
                          <a:effectLst/>
                          <a:latin typeface="Comic Sans MS" panose="030F0702030302020204" pitchFamily="66" charset="0"/>
                        </a:rPr>
                        <a:t>Natural and industrial gases that trap heat from the Earth and warm the surface.</a:t>
                      </a:r>
                      <a:endParaRPr lang="en-GB" sz="1200" dirty="0">
                        <a:solidFill>
                          <a:srgbClr val="FFFF00"/>
                        </a:solidFill>
                        <a:latin typeface="Comic Sans MS" panose="030F0702030302020204" pitchFamily="66" charset="0"/>
                      </a:endParaRPr>
                    </a:p>
                  </a:txBody>
                  <a:tcPr>
                    <a:solidFill>
                      <a:srgbClr val="3366FF"/>
                    </a:solidFill>
                  </a:tcPr>
                </a:tc>
                <a:extLst>
                  <a:ext uri="{0D108BD9-81ED-4DB2-BD59-A6C34878D82A}">
                    <a16:rowId xmlns="" xmlns:a16="http://schemas.microsoft.com/office/drawing/2014/main" val="1802748255"/>
                  </a:ext>
                </a:extLst>
              </a:tr>
              <a:tr h="636281">
                <a:tc>
                  <a:txBody>
                    <a:bodyPr/>
                    <a:lstStyle/>
                    <a:p>
                      <a:r>
                        <a:rPr lang="en-GB" sz="1200" dirty="0" smtClean="0">
                          <a:solidFill>
                            <a:srgbClr val="FFFF00"/>
                          </a:solidFill>
                          <a:latin typeface="Comic Sans MS" panose="030F0702030302020204" pitchFamily="66" charset="0"/>
                        </a:rPr>
                        <a:t>Renewable Energy</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solidFill>
                      <a:srgbClr val="FF6600"/>
                    </a:solidFill>
                  </a:tcPr>
                </a:tc>
                <a:tc>
                  <a:txBody>
                    <a:bodyPr/>
                    <a:lstStyle/>
                    <a:p>
                      <a:r>
                        <a:rPr lang="en-GB" sz="1200" dirty="0" smtClean="0">
                          <a:solidFill>
                            <a:srgbClr val="FFFF00"/>
                          </a:solidFill>
                          <a:effectLst/>
                          <a:latin typeface="Comic Sans MS" panose="030F0702030302020204" pitchFamily="66" charset="0"/>
                        </a:rPr>
                        <a:t>Renewable energy is energy created from sources that can be replenished in a short period of time.</a:t>
                      </a:r>
                      <a:endParaRPr lang="en-GB" sz="1200" dirty="0">
                        <a:solidFill>
                          <a:srgbClr val="FFFF00"/>
                        </a:solidFill>
                        <a:latin typeface="Comic Sans MS" panose="030F0702030302020204" pitchFamily="66" charset="0"/>
                      </a:endParaRPr>
                    </a:p>
                  </a:txBody>
                  <a:tcPr>
                    <a:solidFill>
                      <a:srgbClr val="FF6600"/>
                    </a:solidFill>
                  </a:tcPr>
                </a:tc>
              </a:tr>
              <a:tr h="1160277">
                <a:tc>
                  <a:txBody>
                    <a:bodyPr/>
                    <a:lstStyle/>
                    <a:p>
                      <a:r>
                        <a:rPr lang="en-GB" sz="1200" dirty="0" smtClean="0">
                          <a:solidFill>
                            <a:srgbClr val="FFFF00"/>
                          </a:solidFill>
                          <a:latin typeface="Comic Sans MS" panose="030F0702030302020204" pitchFamily="66" charset="0"/>
                        </a:rPr>
                        <a:t>Carbon Footprint</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solidFill>
                      <a:srgbClr val="3366FF"/>
                    </a:solidFill>
                  </a:tcPr>
                </a:tc>
                <a:tc>
                  <a:txBody>
                    <a:bodyPr/>
                    <a:lstStyle/>
                    <a:p>
                      <a:r>
                        <a:rPr lang="en-GB" sz="1200" dirty="0" smtClean="0">
                          <a:solidFill>
                            <a:srgbClr val="FFFF00"/>
                          </a:solidFill>
                          <a:effectLst/>
                          <a:latin typeface="Comic Sans MS" panose="030F0702030302020204" pitchFamily="66" charset="0"/>
                        </a:rPr>
                        <a:t>The amount of carbon emitted by an individual or organisation in a given period of time, or the amount of carbon emitted during the manufacture of a product.</a:t>
                      </a:r>
                      <a:endParaRPr lang="en-GB" sz="1200" dirty="0">
                        <a:solidFill>
                          <a:srgbClr val="FFFF00"/>
                        </a:solidFill>
                        <a:latin typeface="Comic Sans MS" panose="030F0702030302020204" pitchFamily="66" charset="0"/>
                      </a:endParaRPr>
                    </a:p>
                  </a:txBody>
                  <a:tcPr>
                    <a:solidFill>
                      <a:srgbClr val="3366FF"/>
                    </a:solidFill>
                  </a:tcPr>
                </a:tc>
              </a:tr>
              <a:tr h="802630">
                <a:tc>
                  <a:txBody>
                    <a:bodyPr/>
                    <a:lstStyle/>
                    <a:p>
                      <a:r>
                        <a:rPr lang="en-GB" sz="1200" dirty="0" smtClean="0">
                          <a:solidFill>
                            <a:srgbClr val="FFFF00"/>
                          </a:solidFill>
                          <a:latin typeface="Comic Sans MS" panose="030F0702030302020204" pitchFamily="66" charset="0"/>
                        </a:rPr>
                        <a:t>Sustainability</a:t>
                      </a:r>
                      <a:endParaRPr lang="en-GB" sz="1200" dirty="0">
                        <a:solidFill>
                          <a:srgbClr val="FFFF00"/>
                        </a:solidFill>
                        <a:latin typeface="Comic Sans MS" panose="030F0702030302020204" pitchFamily="66" charset="0"/>
                      </a:endParaRPr>
                    </a:p>
                  </a:txBody>
                  <a:tcPr>
                    <a:solidFill>
                      <a:srgbClr val="FF6600"/>
                    </a:solidFill>
                  </a:tcPr>
                </a:tc>
                <a:tc>
                  <a:txBody>
                    <a:bodyPr/>
                    <a:lstStyle/>
                    <a:p>
                      <a:r>
                        <a:rPr lang="en-GB" sz="1200" dirty="0" smtClean="0">
                          <a:solidFill>
                            <a:srgbClr val="FFFF00"/>
                          </a:solidFill>
                          <a:latin typeface="Comic Sans MS" panose="030F0702030302020204" pitchFamily="66" charset="0"/>
                        </a:rPr>
                        <a:t>Using natural</a:t>
                      </a:r>
                      <a:r>
                        <a:rPr lang="en-GB" sz="1200" baseline="0" dirty="0" smtClean="0">
                          <a:solidFill>
                            <a:srgbClr val="FFFF00"/>
                          </a:solidFill>
                          <a:latin typeface="Comic Sans MS" panose="030F0702030302020204" pitchFamily="66" charset="0"/>
                        </a:rPr>
                        <a:t> resources in a way which enables us to could keep going for a long period of time. </a:t>
                      </a:r>
                    </a:p>
                  </a:txBody>
                  <a:tcPr>
                    <a:solidFill>
                      <a:srgbClr val="FF6600"/>
                    </a:solidFill>
                  </a:tcPr>
                </a:tc>
              </a:tr>
              <a:tr h="636281">
                <a:tc>
                  <a:txBody>
                    <a:bodyPr/>
                    <a:lstStyle/>
                    <a:p>
                      <a:r>
                        <a:rPr lang="en-GB" sz="1200" dirty="0" smtClean="0">
                          <a:solidFill>
                            <a:srgbClr val="FFFF00"/>
                          </a:solidFill>
                          <a:latin typeface="Comic Sans MS" panose="030F0702030302020204" pitchFamily="66" charset="0"/>
                        </a:rPr>
                        <a:t>Glacier </a:t>
                      </a:r>
                      <a:endParaRPr lang="en-GB" sz="1200" dirty="0">
                        <a:solidFill>
                          <a:srgbClr val="FFFF00"/>
                        </a:solidFill>
                        <a:latin typeface="Comic Sans MS" panose="030F0702030302020204" pitchFamily="66" charset="0"/>
                      </a:endParaRPr>
                    </a:p>
                  </a:txBody>
                  <a:tcPr>
                    <a:solidFill>
                      <a:srgbClr val="3366FF"/>
                    </a:solidFill>
                  </a:tcPr>
                </a:tc>
                <a:tc>
                  <a:txBody>
                    <a:bodyPr/>
                    <a:lstStyle/>
                    <a:p>
                      <a:r>
                        <a:rPr lang="en-GB" sz="1200" dirty="0" smtClean="0">
                          <a:solidFill>
                            <a:srgbClr val="FFFF00"/>
                          </a:solidFill>
                          <a:latin typeface="Comic Sans MS" panose="030F0702030302020204" pitchFamily="66" charset="0"/>
                        </a:rPr>
                        <a:t>A large area of thick ice that remains frozen</a:t>
                      </a:r>
                      <a:r>
                        <a:rPr lang="en-GB" sz="1200" baseline="0" dirty="0" smtClean="0">
                          <a:solidFill>
                            <a:srgbClr val="FFFF00"/>
                          </a:solidFill>
                          <a:latin typeface="Comic Sans MS" panose="030F0702030302020204" pitchFamily="66" charset="0"/>
                        </a:rPr>
                        <a:t> from one year to the next. </a:t>
                      </a:r>
                      <a:endParaRPr lang="en-GB" sz="1200" dirty="0">
                        <a:solidFill>
                          <a:srgbClr val="FFFF00"/>
                        </a:solidFill>
                        <a:latin typeface="Comic Sans MS" panose="030F0702030302020204" pitchFamily="66" charset="0"/>
                      </a:endParaRPr>
                    </a:p>
                  </a:txBody>
                  <a:tcPr>
                    <a:solidFill>
                      <a:srgbClr val="3366FF"/>
                    </a:solidFill>
                  </a:tcPr>
                </a:tc>
              </a:tr>
            </a:tbl>
          </a:graphicData>
        </a:graphic>
      </p:graphicFrame>
      <p:sp>
        <p:nvSpPr>
          <p:cNvPr id="27" name="Rectangle 26">
            <a:extLst>
              <a:ext uri="{FF2B5EF4-FFF2-40B4-BE49-F238E27FC236}">
                <a16:creationId xmlns="" xmlns:a16="http://schemas.microsoft.com/office/drawing/2014/main" id="{0490D510-460A-4FCC-824C-5391997C44D1}"/>
              </a:ext>
            </a:extLst>
          </p:cNvPr>
          <p:cNvSpPr/>
          <p:nvPr/>
        </p:nvSpPr>
        <p:spPr>
          <a:xfrm>
            <a:off x="0" y="48922"/>
            <a:ext cx="9802968" cy="523220"/>
          </a:xfrm>
          <a:prstGeom prst="rect">
            <a:avLst/>
          </a:prstGeom>
        </p:spPr>
        <p:txBody>
          <a:bodyPr wrap="square">
            <a:spAutoFit/>
          </a:bodyPr>
          <a:lstStyle/>
          <a:p>
            <a:pPr algn="ctr"/>
            <a:r>
              <a:rPr lang="en-US" sz="2800" b="1" dirty="0">
                <a:solidFill>
                  <a:schemeClr val="tx1">
                    <a:lumMod val="75000"/>
                    <a:lumOff val="25000"/>
                  </a:schemeClr>
                </a:solidFill>
                <a:latin typeface="Comic Sans MS" panose="030F0702030302020204" pitchFamily="66" charset="0"/>
                <a:ea typeface="Segoe UI" panose="020B0502040204020203" pitchFamily="34" charset="0"/>
                <a:cs typeface="Segoe UI" panose="020B0502040204020203" pitchFamily="34" charset="0"/>
              </a:rPr>
              <a:t>Whose responsibility is it?</a:t>
            </a:r>
          </a:p>
        </p:txBody>
      </p:sp>
      <p:pic>
        <p:nvPicPr>
          <p:cNvPr id="2050" name="Picture 2" descr="Image result for encouraging recyclin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6971" y="4653829"/>
            <a:ext cx="1345842" cy="1735650"/>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p:cNvSpPr txBox="1"/>
          <p:nvPr/>
        </p:nvSpPr>
        <p:spPr>
          <a:xfrm>
            <a:off x="8132813" y="6366111"/>
            <a:ext cx="1773187" cy="461665"/>
          </a:xfrm>
          <a:prstGeom prst="rect">
            <a:avLst/>
          </a:prstGeom>
          <a:noFill/>
        </p:spPr>
        <p:txBody>
          <a:bodyPr wrap="square" rtlCol="0">
            <a:spAutoFit/>
          </a:bodyPr>
          <a:lstStyle/>
          <a:p>
            <a:pPr algn="ctr"/>
            <a:r>
              <a:rPr lang="en-GB" sz="1200" dirty="0" smtClean="0">
                <a:solidFill>
                  <a:srgbClr val="00B050"/>
                </a:solidFill>
                <a:latin typeface="Comic Sans MS" panose="030F0702030302020204" pitchFamily="66" charset="0"/>
              </a:rPr>
              <a:t>1 tonne of paper can save 17 trees!</a:t>
            </a:r>
            <a:endParaRPr lang="en-GB" sz="1200" dirty="0">
              <a:solidFill>
                <a:srgbClr val="00B050"/>
              </a:solidFill>
              <a:latin typeface="Comic Sans MS" panose="030F0702030302020204" pitchFamily="66" charset="0"/>
            </a:endParaRPr>
          </a:p>
        </p:txBody>
      </p:sp>
      <p:pic>
        <p:nvPicPr>
          <p:cNvPr id="2052" name="Picture 4" descr="Image result for tree clipart">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65376" y="5775995"/>
            <a:ext cx="581501" cy="613484"/>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p:cNvSpPr txBox="1"/>
          <p:nvPr/>
        </p:nvSpPr>
        <p:spPr>
          <a:xfrm>
            <a:off x="8132812" y="5166926"/>
            <a:ext cx="1709717" cy="600164"/>
          </a:xfrm>
          <a:prstGeom prst="rect">
            <a:avLst/>
          </a:prstGeom>
          <a:noFill/>
        </p:spPr>
        <p:txBody>
          <a:bodyPr wrap="square" rtlCol="0">
            <a:spAutoFit/>
          </a:bodyPr>
          <a:lstStyle/>
          <a:p>
            <a:pPr algn="ctr"/>
            <a:r>
              <a:rPr lang="en-GB" sz="1100" dirty="0" smtClean="0">
                <a:solidFill>
                  <a:srgbClr val="FF0000"/>
                </a:solidFill>
                <a:latin typeface="Comic Sans MS" panose="030F0702030302020204" pitchFamily="66" charset="0"/>
              </a:rPr>
              <a:t>The average family uses 6 trees worth of paper each year.</a:t>
            </a:r>
            <a:endParaRPr lang="en-GB" sz="1100" dirty="0">
              <a:solidFill>
                <a:srgbClr val="FF0000"/>
              </a:solidFill>
              <a:latin typeface="Comic Sans MS" panose="030F0702030302020204" pitchFamily="66" charset="0"/>
            </a:endParaRPr>
          </a:p>
        </p:txBody>
      </p:sp>
      <p:sp>
        <p:nvSpPr>
          <p:cNvPr id="34" name="TextBox 33"/>
          <p:cNvSpPr txBox="1"/>
          <p:nvPr/>
        </p:nvSpPr>
        <p:spPr>
          <a:xfrm>
            <a:off x="4730448" y="4768960"/>
            <a:ext cx="2095160" cy="461665"/>
          </a:xfrm>
          <a:prstGeom prst="rect">
            <a:avLst/>
          </a:prstGeom>
          <a:noFill/>
        </p:spPr>
        <p:txBody>
          <a:bodyPr wrap="square" rtlCol="0">
            <a:spAutoFit/>
          </a:bodyPr>
          <a:lstStyle/>
          <a:p>
            <a:pPr algn="ctr"/>
            <a:r>
              <a:rPr lang="en-GB" sz="1200" b="1" dirty="0" smtClean="0">
                <a:solidFill>
                  <a:srgbClr val="FF0000"/>
                </a:solidFill>
                <a:latin typeface="Comic Sans MS" panose="030F0702030302020204" pitchFamily="66" charset="0"/>
              </a:rPr>
              <a:t>21.5 million </a:t>
            </a:r>
            <a:r>
              <a:rPr lang="en-GB" sz="1200" dirty="0" smtClean="0">
                <a:solidFill>
                  <a:srgbClr val="FF0000"/>
                </a:solidFill>
                <a:latin typeface="Comic Sans MS" panose="030F0702030302020204" pitchFamily="66" charset="0"/>
              </a:rPr>
              <a:t>tonnes of food is wasted each year.</a:t>
            </a:r>
            <a:endParaRPr lang="en-GB" sz="1200" dirty="0">
              <a:solidFill>
                <a:srgbClr val="FF0000"/>
              </a:solidFill>
              <a:latin typeface="Comic Sans MS" panose="030F0702030302020204" pitchFamily="66" charset="0"/>
            </a:endParaRPr>
          </a:p>
        </p:txBody>
      </p:sp>
      <p:sp>
        <p:nvSpPr>
          <p:cNvPr id="37" name="TextBox 36"/>
          <p:cNvSpPr txBox="1"/>
          <p:nvPr/>
        </p:nvSpPr>
        <p:spPr>
          <a:xfrm>
            <a:off x="4634051" y="5719780"/>
            <a:ext cx="2152920" cy="938719"/>
          </a:xfrm>
          <a:prstGeom prst="rect">
            <a:avLst/>
          </a:prstGeom>
          <a:noFill/>
        </p:spPr>
        <p:txBody>
          <a:bodyPr wrap="square" rtlCol="0">
            <a:spAutoFit/>
          </a:bodyPr>
          <a:lstStyle/>
          <a:p>
            <a:pPr algn="ctr"/>
            <a:r>
              <a:rPr lang="en-GB" sz="1100" dirty="0" smtClean="0">
                <a:solidFill>
                  <a:srgbClr val="00B050"/>
                </a:solidFill>
                <a:latin typeface="Comic Sans MS" panose="030F0702030302020204" pitchFamily="66" charset="0"/>
              </a:rPr>
              <a:t>If we practiced composting that amount of food, it would have the same effect to our environment as removing 2 million cars from the road</a:t>
            </a:r>
            <a:r>
              <a:rPr lang="en-GB" sz="1100" dirty="0" smtClean="0">
                <a:latin typeface="Comic Sans MS" panose="030F0702030302020204" pitchFamily="66" charset="0"/>
              </a:rPr>
              <a:t>.</a:t>
            </a:r>
            <a:endParaRPr lang="en-GB" sz="1100" dirty="0">
              <a:latin typeface="Comic Sans MS" panose="030F0702030302020204" pitchFamily="66" charset="0"/>
            </a:endParaRPr>
          </a:p>
        </p:txBody>
      </p:sp>
      <p:pic>
        <p:nvPicPr>
          <p:cNvPr id="2054" name="Picture 6" descr="Image result for food waste">
            <a:hlinkClick r:id="rId6"/>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28867"/>
          <a:stretch/>
        </p:blipFill>
        <p:spPr bwMode="auto">
          <a:xfrm>
            <a:off x="5292167" y="5249001"/>
            <a:ext cx="528790" cy="44602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sea pollution animals">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412317" y="473620"/>
            <a:ext cx="1371795" cy="9724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sea pollution animals">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829349" y="537136"/>
            <a:ext cx="1661309" cy="1085389"/>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6519903" y="572141"/>
            <a:ext cx="1892414" cy="646331"/>
          </a:xfrm>
          <a:prstGeom prst="rect">
            <a:avLst/>
          </a:prstGeom>
          <a:noFill/>
        </p:spPr>
        <p:txBody>
          <a:bodyPr wrap="square" rtlCol="0">
            <a:spAutoFit/>
          </a:bodyPr>
          <a:lstStyle/>
          <a:p>
            <a:pPr algn="ctr"/>
            <a:r>
              <a:rPr lang="en-GB" sz="1200" b="1" dirty="0" smtClean="0">
                <a:latin typeface="Comic Sans MS" panose="030F0702030302020204" pitchFamily="66" charset="0"/>
              </a:rPr>
              <a:t>12.7 million </a:t>
            </a:r>
            <a:r>
              <a:rPr lang="en-GB" sz="1200" dirty="0" smtClean="0">
                <a:latin typeface="Comic Sans MS" panose="030F0702030302020204" pitchFamily="66" charset="0"/>
              </a:rPr>
              <a:t>tons of plastic ends up in our oceans each year.</a:t>
            </a:r>
            <a:endParaRPr lang="en-GB" sz="1200" dirty="0">
              <a:latin typeface="Comic Sans MS" panose="030F0702030302020204" pitchFamily="66" charset="0"/>
            </a:endParaRPr>
          </a:p>
        </p:txBody>
      </p:sp>
      <p:pic>
        <p:nvPicPr>
          <p:cNvPr id="2060" name="Picture 12" descr="Image result for climate change campaigning">
            <a:hlinkClick r:id="rId12"/>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r="42299"/>
          <a:stretch/>
        </p:blipFill>
        <p:spPr bwMode="auto">
          <a:xfrm>
            <a:off x="4849675" y="3230563"/>
            <a:ext cx="1236600" cy="1423988"/>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result for there's no planet b poster campaig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285690" y="3411494"/>
            <a:ext cx="1687456" cy="1012474"/>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Image result for global warming campaign posters protest">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172823" y="3411494"/>
            <a:ext cx="1546895" cy="1031263"/>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Image result for pollution">
            <a:hlinkClick r:id="rId18"/>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4901484" y="1777540"/>
            <a:ext cx="1589174" cy="1059449"/>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Image result for pollution car">
            <a:hlinkClick r:id="rId20"/>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8565376" y="1796488"/>
            <a:ext cx="1237591" cy="1040502"/>
          </a:xfrm>
          <a:prstGeom prst="rect">
            <a:avLst/>
          </a:prstGeom>
          <a:noFill/>
          <a:extLst>
            <a:ext uri="{909E8E84-426E-40dd-AFC4-6F175D3DCCD1}">
              <a14:hiddenFill xmlns:a14="http://schemas.microsoft.com/office/drawing/2010/main">
                <a:solidFill>
                  <a:srgbClr val="FFFFFF"/>
                </a:solidFill>
              </a14:hiddenFill>
            </a:ext>
          </a:extLst>
        </p:spPr>
      </p:pic>
      <p:sp>
        <p:nvSpPr>
          <p:cNvPr id="44" name="TextBox 43"/>
          <p:cNvSpPr txBox="1"/>
          <p:nvPr/>
        </p:nvSpPr>
        <p:spPr>
          <a:xfrm>
            <a:off x="6460482" y="1796486"/>
            <a:ext cx="2126627" cy="830997"/>
          </a:xfrm>
          <a:prstGeom prst="rect">
            <a:avLst/>
          </a:prstGeom>
          <a:noFill/>
        </p:spPr>
        <p:txBody>
          <a:bodyPr wrap="square" rtlCol="0">
            <a:spAutoFit/>
          </a:bodyPr>
          <a:lstStyle/>
          <a:p>
            <a:pPr algn="ctr"/>
            <a:r>
              <a:rPr lang="en-GB" sz="1200" dirty="0" smtClean="0">
                <a:latin typeface="Comic Sans MS" panose="030F0702030302020204" pitchFamily="66" charset="0"/>
              </a:rPr>
              <a:t>Burning fossil fuels releases carbon dioxide and other greenhouses gases into the atmosphere. </a:t>
            </a:r>
            <a:endParaRPr lang="en-GB" sz="1200" dirty="0">
              <a:latin typeface="Comic Sans MS" panose="030F0702030302020204" pitchFamily="66" charset="0"/>
            </a:endParaRPr>
          </a:p>
        </p:txBody>
      </p:sp>
    </p:spTree>
    <p:extLst>
      <p:ext uri="{BB962C8B-B14F-4D97-AF65-F5344CB8AC3E}">
        <p14:creationId xmlns:p14="http://schemas.microsoft.com/office/powerpoint/2010/main" val="282278202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1437</TotalTime>
  <Words>492</Words>
  <Application>Microsoft Macintosh PowerPoint</Application>
  <PresentationFormat>A4 Paper (210x297 mm)</PresentationFormat>
  <Paragraphs>52</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Davies</dc:creator>
  <cp:lastModifiedBy>Harriett Fletcher</cp:lastModifiedBy>
  <cp:revision>34</cp:revision>
  <cp:lastPrinted>2019-12-12T14:49:40Z</cp:lastPrinted>
  <dcterms:created xsi:type="dcterms:W3CDTF">2019-08-19T15:14:48Z</dcterms:created>
  <dcterms:modified xsi:type="dcterms:W3CDTF">2020-02-10T09:27:50Z</dcterms:modified>
</cp:coreProperties>
</file>