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94" r:id="rId3"/>
    <p:sldId id="305" r:id="rId4"/>
    <p:sldId id="310" r:id="rId5"/>
    <p:sldId id="311" r:id="rId6"/>
    <p:sldId id="312" r:id="rId7"/>
    <p:sldId id="313" r:id="rId8"/>
    <p:sldId id="314" r:id="rId9"/>
    <p:sldId id="307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16" r:id="rId18"/>
    <p:sldId id="317" r:id="rId19"/>
    <p:sldId id="309" r:id="rId20"/>
    <p:sldId id="308" r:id="rId21"/>
    <p:sldId id="318" r:id="rId22"/>
    <p:sldId id="319" r:id="rId23"/>
    <p:sldId id="267" r:id="rId24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7"/>
      <p:bold r:id="rId28"/>
      <p:italic r:id="rId29"/>
      <p:boldItalic r:id="rId30"/>
    </p:embeddedFont>
    <p:embeddedFont>
      <p:font typeface="Twinkl SemiBold" pitchFamily="2" charset="0"/>
      <p:bold r:id="rId31"/>
    </p:embeddedFont>
    <p:embeddedFont>
      <p:font typeface="Twinkl" pitchFamily="2" charset="0"/>
      <p:regular r:id="rId32"/>
      <p:bold r:id="rId3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F3DC35"/>
    <a:srgbClr val="00963E"/>
    <a:srgbClr val="DE1E5A"/>
    <a:srgbClr val="15729B"/>
    <a:srgbClr val="3FB1E5"/>
    <a:srgbClr val="D82233"/>
    <a:srgbClr val="AEE9EC"/>
    <a:srgbClr val="D83A5E"/>
    <a:srgbClr val="2DB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howGuides="1">
      <p:cViewPr varScale="1">
        <p:scale>
          <a:sx n="104" d="100"/>
          <a:sy n="104" d="100"/>
        </p:scale>
        <p:origin x="93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12/12/2018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12/12/2018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30.png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8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tiff"/><Relationship Id="rId5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3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tiff"/><Relationship Id="rId5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8" name="Oval 7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10" name="Speech Bubble">
            <a:extLst>
              <a:ext uri="{FF2B5EF4-FFF2-40B4-BE49-F238E27FC236}">
                <a16:creationId xmlns:a16="http://schemas.microsoft.com/office/drawing/2014/main" id="{656ACA77-DD06-4B76-A9F3-FA692455DBA6}"/>
              </a:ext>
            </a:extLst>
          </p:cNvPr>
          <p:cNvSpPr/>
          <p:nvPr/>
        </p:nvSpPr>
        <p:spPr>
          <a:xfrm>
            <a:off x="2015716" y="836219"/>
            <a:ext cx="5112568" cy="753331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practise Sam’s Sounds and Tricky Words!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3089792-BBE2-4261-A08E-396FE6DC6F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0" y="1772816"/>
            <a:ext cx="1296144" cy="4034117"/>
          </a:xfrm>
          <a:prstGeom prst="rect">
            <a:avLst/>
          </a:prstGeom>
        </p:spPr>
      </p:pic>
      <p:sp>
        <p:nvSpPr>
          <p:cNvPr id="12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3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5" name="said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223" y="3305874"/>
            <a:ext cx="197413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96" name="so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4409" y="3292405"/>
            <a:ext cx="13397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97" name="hav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472" y="3298901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98" name="lik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5074" y="3312847"/>
            <a:ext cx="15983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99" name="come">
            <a:extLst>
              <a:ext uri="{FF2B5EF4-FFF2-40B4-BE49-F238E27FC236}">
                <a16:creationId xmlns:a16="http://schemas.microsoft.com/office/drawing/2014/main" id="{3BA73105-4E30-4DB8-A655-9ECFD979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5862" y="3302114"/>
            <a:ext cx="21710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100" name="som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108" y="3319820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101" name="wer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108" y="3272455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were</a:t>
            </a:r>
          </a:p>
        </p:txBody>
      </p:sp>
      <p:sp>
        <p:nvSpPr>
          <p:cNvPr id="102" name="ther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707" y="3235876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there</a:t>
            </a:r>
          </a:p>
        </p:txBody>
      </p:sp>
      <p:sp>
        <p:nvSpPr>
          <p:cNvPr id="103" name="littl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1144" y="3293536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little</a:t>
            </a:r>
          </a:p>
        </p:txBody>
      </p:sp>
      <p:sp>
        <p:nvSpPr>
          <p:cNvPr id="104" name="one">
            <a:extLst>
              <a:ext uri="{FF2B5EF4-FFF2-40B4-BE49-F238E27FC236}">
                <a16:creationId xmlns:a16="http://schemas.microsoft.com/office/drawing/2014/main" id="{E25C68D7-6CDA-454E-B03F-F03FF47A2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389" y="3258509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one</a:t>
            </a:r>
          </a:p>
        </p:txBody>
      </p:sp>
      <p:sp>
        <p:nvSpPr>
          <p:cNvPr id="105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6" name="v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73133" y="2210477"/>
            <a:ext cx="1008454" cy="3035574"/>
            <a:chOff x="771000" y="2195536"/>
            <a:chExt cx="1008454" cy="3035574"/>
          </a:xfrm>
        </p:grpSpPr>
        <p:pic>
          <p:nvPicPr>
            <p:cNvPr id="107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00" y="3806355"/>
              <a:ext cx="1008454" cy="1424755"/>
            </a:xfrm>
            <a:prstGeom prst="rect">
              <a:avLst/>
            </a:prstGeom>
          </p:spPr>
        </p:pic>
        <p:sp>
          <p:nvSpPr>
            <p:cNvPr id="108" name="v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09" name="w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60527" y="2188347"/>
            <a:ext cx="1737813" cy="2703838"/>
            <a:chOff x="2011954" y="2277197"/>
            <a:chExt cx="1737813" cy="2703838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1954" y="4330825"/>
              <a:ext cx="1737813" cy="650210"/>
            </a:xfrm>
            <a:prstGeom prst="rect">
              <a:avLst/>
            </a:prstGeom>
          </p:spPr>
        </p:pic>
        <p:sp>
          <p:nvSpPr>
            <p:cNvPr id="111" name="w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12" name="x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46422" y="2309156"/>
            <a:ext cx="1371084" cy="2876999"/>
            <a:chOff x="2220949" y="2271903"/>
            <a:chExt cx="1371084" cy="2876999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949" y="3965066"/>
              <a:ext cx="1371084" cy="1183836"/>
            </a:xfrm>
            <a:prstGeom prst="rect">
              <a:avLst/>
            </a:prstGeom>
          </p:spPr>
        </p:pic>
        <p:sp>
          <p:nvSpPr>
            <p:cNvPr id="114" name="x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15" name="y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737348" y="2369215"/>
            <a:ext cx="818530" cy="2929124"/>
            <a:chOff x="2511364" y="2271903"/>
            <a:chExt cx="818530" cy="2929124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1364" y="3783676"/>
              <a:ext cx="751484" cy="1417351"/>
            </a:xfrm>
            <a:prstGeom prst="rect">
              <a:avLst/>
            </a:prstGeom>
          </p:spPr>
        </p:pic>
        <p:sp>
          <p:nvSpPr>
            <p:cNvPr id="117" name="y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18" name="z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09977" y="2293338"/>
            <a:ext cx="1249016" cy="2985526"/>
            <a:chOff x="2256622" y="2271903"/>
            <a:chExt cx="1249016" cy="2985526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6622" y="3897654"/>
              <a:ext cx="1249016" cy="1359775"/>
            </a:xfrm>
            <a:prstGeom prst="rect">
              <a:avLst/>
            </a:prstGeom>
          </p:spPr>
        </p:pic>
        <p:sp>
          <p:nvSpPr>
            <p:cNvPr id="120" name="z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21" name="qu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79982" y="2259545"/>
            <a:ext cx="1977303" cy="2903722"/>
            <a:chOff x="1895752" y="2210455"/>
            <a:chExt cx="1977303" cy="2903722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5752" y="3975958"/>
              <a:ext cx="1977303" cy="1138219"/>
            </a:xfrm>
            <a:prstGeom prst="rect">
              <a:avLst/>
            </a:prstGeom>
          </p:spPr>
        </p:pic>
        <p:sp>
          <p:nvSpPr>
            <p:cNvPr id="123" name="qu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24" name="c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8365" y="2278209"/>
            <a:ext cx="1364476" cy="2946472"/>
            <a:chOff x="2230874" y="2278209"/>
            <a:chExt cx="1364476" cy="2946472"/>
          </a:xfrm>
        </p:grpSpPr>
        <p:sp>
          <p:nvSpPr>
            <p:cNvPr id="125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5858" y="3945938"/>
              <a:ext cx="1091653" cy="1278743"/>
            </a:xfrm>
            <a:prstGeom prst="rect">
              <a:avLst/>
            </a:prstGeom>
          </p:spPr>
        </p:pic>
      </p:grpSp>
      <p:grpSp>
        <p:nvGrpSpPr>
          <p:cNvPr id="127" name="s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2680" y="2362145"/>
            <a:ext cx="1882840" cy="2532265"/>
            <a:chOff x="1978637" y="2261884"/>
            <a:chExt cx="1882840" cy="2532265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637" y="4206639"/>
              <a:ext cx="1882840" cy="587510"/>
            </a:xfrm>
            <a:prstGeom prst="rect">
              <a:avLst/>
            </a:prstGeom>
          </p:spPr>
        </p:pic>
        <p:sp>
          <p:nvSpPr>
            <p:cNvPr id="129" name="s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30" name="t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7811" y="2369215"/>
            <a:ext cx="1339687" cy="2769001"/>
            <a:chOff x="2231506" y="2261884"/>
            <a:chExt cx="1339687" cy="2769001"/>
          </a:xfrm>
        </p:grpSpPr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506" y="3817482"/>
              <a:ext cx="1273185" cy="1213403"/>
            </a:xfrm>
            <a:prstGeom prst="rect">
              <a:avLst/>
            </a:prstGeom>
          </p:spPr>
        </p:pic>
        <p:sp>
          <p:nvSpPr>
            <p:cNvPr id="132" name="t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33" name="ng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18392" y="2268106"/>
            <a:ext cx="1457450" cy="2913215"/>
            <a:chOff x="2288470" y="2261884"/>
            <a:chExt cx="1457450" cy="2913215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286" y="3954654"/>
              <a:ext cx="920808" cy="1220445"/>
            </a:xfrm>
            <a:prstGeom prst="rect">
              <a:avLst/>
            </a:prstGeom>
          </p:spPr>
        </p:pic>
        <p:sp>
          <p:nvSpPr>
            <p:cNvPr id="135" name="ng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36" name="a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94113" y="2356432"/>
            <a:ext cx="1222149" cy="2835750"/>
            <a:chOff x="2288470" y="2261884"/>
            <a:chExt cx="1222149" cy="2835750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2269" y="3954348"/>
              <a:ext cx="1118350" cy="1143286"/>
            </a:xfrm>
            <a:prstGeom prst="rect">
              <a:avLst/>
            </a:prstGeom>
          </p:spPr>
        </p:pic>
        <p:sp>
          <p:nvSpPr>
            <p:cNvPr id="138" name="a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39" name="e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7520" y="2331942"/>
            <a:ext cx="1399001" cy="2713219"/>
            <a:chOff x="2247614" y="2261884"/>
            <a:chExt cx="1399001" cy="2713219"/>
          </a:xfrm>
        </p:grpSpPr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7614" y="4104210"/>
              <a:ext cx="1399001" cy="870893"/>
            </a:xfrm>
            <a:prstGeom prst="rect">
              <a:avLst/>
            </a:prstGeom>
          </p:spPr>
        </p:pic>
        <p:sp>
          <p:nvSpPr>
            <p:cNvPr id="141" name="e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42" name="igh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21858" y="2367423"/>
            <a:ext cx="1808508" cy="2854537"/>
            <a:chOff x="2015267" y="2245411"/>
            <a:chExt cx="1808508" cy="2854537"/>
          </a:xfrm>
        </p:grpSpPr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7626" y="3774131"/>
              <a:ext cx="1102908" cy="1325817"/>
            </a:xfrm>
            <a:prstGeom prst="rect">
              <a:avLst/>
            </a:prstGeom>
          </p:spPr>
        </p:pic>
        <p:sp>
          <p:nvSpPr>
            <p:cNvPr id="144" name="igh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45" name="oa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395847" y="2391172"/>
            <a:ext cx="1468273" cy="2808405"/>
            <a:chOff x="2242459" y="2242862"/>
            <a:chExt cx="1468273" cy="2808405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9200" y="4031631"/>
              <a:ext cx="1401532" cy="1019636"/>
            </a:xfrm>
            <a:prstGeom prst="rect">
              <a:avLst/>
            </a:prstGeom>
          </p:spPr>
        </p:pic>
        <p:sp>
          <p:nvSpPr>
            <p:cNvPr id="147" name="oa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48" name="oo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56917" y="2374472"/>
            <a:ext cx="1417854" cy="2666608"/>
            <a:chOff x="2226567" y="2242862"/>
            <a:chExt cx="1417854" cy="2666608"/>
          </a:xfrm>
        </p:grpSpPr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6567" y="4008522"/>
              <a:ext cx="1417854" cy="900948"/>
            </a:xfrm>
            <a:prstGeom prst="rect">
              <a:avLst/>
            </a:prstGeom>
          </p:spPr>
        </p:pic>
        <p:sp>
          <p:nvSpPr>
            <p:cNvPr id="150" name="oo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51" name="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24642" y="2298259"/>
            <a:ext cx="1319592" cy="2818048"/>
            <a:chOff x="2242459" y="2242862"/>
            <a:chExt cx="1319592" cy="2818048"/>
          </a:xfrm>
        </p:grpSpPr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53" name="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54" name="o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34389" y="2372940"/>
            <a:ext cx="1843169" cy="2594056"/>
            <a:chOff x="1970423" y="2242862"/>
            <a:chExt cx="1843169" cy="2594056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0423" y="4145175"/>
              <a:ext cx="1843169" cy="691743"/>
            </a:xfrm>
            <a:prstGeom prst="rect">
              <a:avLst/>
            </a:prstGeom>
          </p:spPr>
        </p:pic>
        <p:sp>
          <p:nvSpPr>
            <p:cNvPr id="156" name="o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57" name="u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485080" y="2353226"/>
            <a:ext cx="1327608" cy="2687854"/>
            <a:chOff x="2242459" y="2242862"/>
            <a:chExt cx="1327608" cy="2687854"/>
          </a:xfrm>
        </p:grpSpPr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59" name="u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60" name="ow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84253" y="2335414"/>
            <a:ext cx="1711393" cy="2686512"/>
            <a:chOff x="371166" y="2244560"/>
            <a:chExt cx="1711393" cy="2686512"/>
          </a:xfrm>
        </p:grpSpPr>
        <p:pic>
          <p:nvPicPr>
            <p:cNvPr id="161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62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63" name="oi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603648" y="2427268"/>
            <a:ext cx="1135247" cy="2720722"/>
            <a:chOff x="2353590" y="2261470"/>
            <a:chExt cx="1135247" cy="2720722"/>
          </a:xfrm>
        </p:grpSpPr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65" name="oi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66" name="e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81846" y="2394765"/>
            <a:ext cx="1854995" cy="2878343"/>
            <a:chOff x="1998996" y="2248548"/>
            <a:chExt cx="1854995" cy="2878343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68" name="ea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69" name="ai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245336" y="2255946"/>
            <a:ext cx="1670650" cy="3020614"/>
            <a:chOff x="1998996" y="2248548"/>
            <a:chExt cx="1670650" cy="3020614"/>
          </a:xfrm>
        </p:grpSpPr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171" name="ai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172" name="ure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167355" y="2211168"/>
            <a:ext cx="1863011" cy="2687494"/>
            <a:chOff x="1871894" y="2255950"/>
            <a:chExt cx="1863011" cy="2687494"/>
          </a:xfrm>
        </p:grpSpPr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484" y="4272042"/>
              <a:ext cx="1294819" cy="671402"/>
            </a:xfrm>
            <a:prstGeom prst="rect">
              <a:avLst/>
            </a:prstGeom>
          </p:spPr>
        </p:pic>
        <p:sp>
          <p:nvSpPr>
            <p:cNvPr id="174" name="ure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75" name="e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73239" y="2207779"/>
            <a:ext cx="1212191" cy="3011666"/>
            <a:chOff x="2269767" y="2243133"/>
            <a:chExt cx="1212191" cy="3011666"/>
          </a:xfrm>
        </p:grpSpPr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3185" y="3916342"/>
              <a:ext cx="585700" cy="1338457"/>
            </a:xfrm>
            <a:prstGeom prst="rect">
              <a:avLst/>
            </a:prstGeom>
          </p:spPr>
        </p:pic>
        <p:sp>
          <p:nvSpPr>
            <p:cNvPr id="177" name="er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178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0" name="Isosceles Triangle 179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81" name="j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696539" y="2268106"/>
            <a:ext cx="881256" cy="3008993"/>
            <a:chOff x="775369" y="2193366"/>
            <a:chExt cx="881256" cy="3008993"/>
          </a:xfrm>
        </p:grpSpPr>
        <p:pic>
          <p:nvPicPr>
            <p:cNvPr id="182" name="jelly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369" y="3721421"/>
              <a:ext cx="881256" cy="1480938"/>
            </a:xfrm>
            <a:prstGeom prst="rect">
              <a:avLst/>
            </a:prstGeom>
          </p:spPr>
        </p:pic>
        <p:sp>
          <p:nvSpPr>
            <p:cNvPr id="183" name="j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j</a:t>
              </a:r>
              <a:endParaRPr lang="en-GB" altLang="en-US" sz="13800" b="1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25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25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925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475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750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825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025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10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300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3750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5750"/>
                            </p:stCondLst>
                            <p:childTnLst>
                              <p:par>
                                <p:cTn id="1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3650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3925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1250"/>
                            </p:stCondLst>
                            <p:childTnLst>
                              <p:par>
                                <p:cTn id="1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44000"/>
                            </p:stCondLst>
                            <p:childTnLst>
                              <p:par>
                                <p:cTn id="1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44750"/>
                            </p:stCondLst>
                            <p:childTnLst>
                              <p:par>
                                <p:cTn id="2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6750"/>
                            </p:stCondLst>
                            <p:childTnLst>
                              <p:par>
                                <p:cTn id="2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47500"/>
                            </p:stCondLst>
                            <p:childTnLst>
                              <p:par>
                                <p:cTn id="2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49500"/>
                            </p:stCondLst>
                            <p:childTnLst>
                              <p:par>
                                <p:cTn id="2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25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2250"/>
                            </p:stCondLst>
                            <p:childTnLst>
                              <p:par>
                                <p:cTn id="2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3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5500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5575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7750"/>
                            </p:stCondLst>
                            <p:childTnLst>
                              <p:par>
                                <p:cTn id="2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8500"/>
                            </p:stCondLst>
                            <p:childTnLst>
                              <p:par>
                                <p:cTn id="2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6050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61250"/>
                            </p:stCondLst>
                            <p:childTnLst>
                              <p:par>
                                <p:cTn id="2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63250"/>
                            </p:stCondLst>
                            <p:childTnLst>
                              <p:par>
                                <p:cTn id="2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64000"/>
                            </p:stCondLst>
                            <p:childTnLst>
                              <p:par>
                                <p:cTn id="2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66000"/>
                            </p:stCondLst>
                            <p:childTnLst>
                              <p:par>
                                <p:cTn id="2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66750"/>
                            </p:stCondLst>
                            <p:childTnLst>
                              <p:par>
                                <p:cTn id="2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68750"/>
                            </p:stCondLst>
                            <p:childTnLst>
                              <p:par>
                                <p:cTn id="2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69500"/>
                            </p:stCondLst>
                            <p:childTnLst>
                              <p:par>
                                <p:cTn id="2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71500"/>
                            </p:stCondLst>
                            <p:childTnLst>
                              <p:par>
                                <p:cTn id="2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72250"/>
                            </p:stCondLst>
                            <p:childTnLst>
                              <p:par>
                                <p:cTn id="2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</p:childTnLst>
        </p:cTn>
      </p:par>
    </p:tnLst>
    <p:bldLst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  <p:bldP spid="101" grpId="0"/>
      <p:bldP spid="101" grpId="1"/>
      <p:bldP spid="102" grpId="0"/>
      <p:bldP spid="102" grpId="1"/>
      <p:bldP spid="103" grpId="0"/>
      <p:bldP spid="103" grpId="1"/>
      <p:bldP spid="104" grpId="0"/>
      <p:bldP spid="10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395536" y="731453"/>
            <a:ext cx="8280920" cy="4176464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b="0" kern="0" dirty="0">
                <a:latin typeface="Twinkl" pitchFamily="50" charset="0"/>
              </a:rPr>
              <a:t>Today, we are practicing reading words that contain</a:t>
            </a:r>
          </a:p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2400" b="0" kern="0" dirty="0">
              <a:latin typeface="Twinkl" pitchFamily="50" charset="0"/>
            </a:endParaRPr>
          </a:p>
          <a:p>
            <a:pPr lvl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kern="0" dirty="0">
                <a:latin typeface="Twinkl" pitchFamily="50" charset="0"/>
              </a:rPr>
              <a:t>consonant blends.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3789040"/>
            <a:ext cx="1431162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65" y="1335999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38" y="2373777"/>
            <a:ext cx="1127459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677" y="2247980"/>
            <a:ext cx="1150814" cy="354147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family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had spent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their first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 in the tent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 had a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great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p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yawning. </a:t>
            </a:r>
          </a:p>
          <a:p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Me 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.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“What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are we doi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today?”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243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65" y="1335999"/>
            <a:ext cx="1597655" cy="4440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556" y="2373777"/>
            <a:ext cx="1046622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69" y="2216471"/>
            <a:ext cx="1362363" cy="34447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are not 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f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ar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from the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beach,”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Dad and I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thought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at we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could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go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there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the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day.”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Yipp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240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494" y="1326682"/>
            <a:ext cx="1999016" cy="41132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961" y="2373777"/>
            <a:ext cx="1046622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074" y="2216471"/>
            <a:ext cx="1362363" cy="34447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They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arrived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at the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beach. “Take these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fishi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nets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Dad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“Why don’t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s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what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can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find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the ro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6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908720"/>
            <a:ext cx="7651432" cy="18002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Kit and Sam are fishing in rock pools.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What consonant blends can you spot hiding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in the pool?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91"/>
          <a:stretch/>
        </p:blipFill>
        <p:spPr>
          <a:xfrm>
            <a:off x="4854775" y="2996952"/>
            <a:ext cx="3538178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09"/>
          <a:stretch/>
        </p:blipFill>
        <p:spPr>
          <a:xfrm>
            <a:off x="741521" y="3113584"/>
            <a:ext cx="3654985" cy="3267744"/>
          </a:xfrm>
          <a:prstGeom prst="rect">
            <a:avLst/>
          </a:prstGeom>
        </p:spPr>
      </p:pic>
      <p:grpSp>
        <p:nvGrpSpPr>
          <p:cNvPr id="19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0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22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4176464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You can add challenge to this activity by asking the children to suggest a word that contains each blend.</a:t>
            </a:r>
          </a:p>
        </p:txBody>
      </p:sp>
      <p:sp>
        <p:nvSpPr>
          <p:cNvPr id="23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376683" y="3981896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86950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 rot="20824233">
            <a:off x="1618227" y="2404070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st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425201">
            <a:off x="2842363" y="3401506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sp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 rot="21232341">
            <a:off x="4210506" y="2483932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pl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 rot="21232341">
            <a:off x="2946470" y="4509682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cr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 rot="215646">
            <a:off x="5181700" y="4224590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br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 rot="215646">
            <a:off x="5314994" y="2083801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fr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 rot="21179012">
            <a:off x="6055079" y="3412067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nt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 rot="20917129">
            <a:off x="6717285" y="4140210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lt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36842" y="5002282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nd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54656" y="2036076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xt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 rot="21232341">
            <a:off x="6256630" y="2566394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mp</a:t>
            </a:r>
            <a:endParaRPr lang="en-GB" sz="4400" dirty="0">
              <a:solidFill>
                <a:srgbClr val="15729B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 rot="21232341">
            <a:off x="4284873" y="3425208"/>
            <a:ext cx="1224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15729B"/>
                </a:solidFill>
              </a:rPr>
              <a:t>ft</a:t>
            </a:r>
            <a:endParaRPr lang="en-GB" sz="44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23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6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12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13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18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19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24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30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31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36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4" presetClass="emph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42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43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48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05556E-6 -2.22222E-6 L -4.16667E-6 3.7037E-6 " pathEditMode="relative" rAng="0" ptsTypes="AA">
                                      <p:cBhvr>
                                        <p:cTn id="54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46"/>
                                    </p:animMotion>
                                    <p:animRot by="15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4" presetClass="emph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60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61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4" presetClass="emph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66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67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4" presetClass="emph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2.77778E-7 2.22222E-6 " pathEditMode="relative" rAng="0" ptsTypes="AA">
                                      <p:cBhvr>
                                        <p:cTn id="72" dur="1999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00" y="-20800"/>
                                    </p:animMotion>
                                    <p:animRot by="15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5" dur="1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4" presetClass="emph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2.96296E-6 L 4.44444E-6 2.22222E-6 " pathEditMode="relative" rAng="0" ptsTypes="AA">
                                      <p:cBhvr>
                                        <p:cTn id="78" dur="1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08"/>
                                    </p:animMotion>
                                    <p:animRot by="1500000">
                                      <p:cBhvr>
                                        <p:cTn id="79" dur="8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875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875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875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4" presetClass="emph" presetSubtype="0" fill="hold" grpId="1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7.40741E-7 L 8.33333E-7 7.40741E-7 " pathEditMode="relative" rAng="0" ptsTypes="AA">
                                      <p:cBhvr>
                                        <p:cTn id="84" dur="2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0"/>
                                    </p:animMotion>
                                    <p:animRot by="1500000">
                                      <p:cBhvr>
                                        <p:cTn id="85" dur="10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1063" fill="hold">
                                          <p:stCondLst>
                                            <p:cond delay="106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7" dur="1063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8" dur="1063" fill="hold">
                                          <p:stCondLst>
                                            <p:cond delay="318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4" presetClass="emph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2.96296E-6 L -2.22222E-6 2.22222E-6 " pathEditMode="relative" rAng="0" ptsTypes="AA">
                                      <p:cBhvr>
                                        <p:cTn id="90" dur="8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62"/>
                                    </p:animMotion>
                                    <p:animRot by="1500000">
                                      <p:cBhvr>
                                        <p:cTn id="91" dur="4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438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438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4" dur="438" fill="hold">
                                          <p:stCondLst>
                                            <p:cond delay="131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34" presetClass="emph" presetSubtype="0" fill="hold" grpId="1" nodeType="withEffect">
                                  <p:stCondLst>
                                    <p:cond delay="7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7778E-7 -3.7037E-6 L -2.77778E-6 3.7037E-6 " pathEditMode="relative" rAng="0" ptsTypes="AA">
                                      <p:cBhvr>
                                        <p:cTn id="9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55"/>
                                    </p:animMotion>
                                    <p:animRot by="1500000">
                                      <p:cBhvr>
                                        <p:cTn id="9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4" presetClass="emph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-4.07407E-6 L 2.77778E-7 2.22222E-6 " pathEditMode="relative" rAng="0" ptsTypes="AA">
                                      <p:cBhvr>
                                        <p:cTn id="102" dur="1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440"/>
                                    </p:animMotion>
                                    <p:animRot by="1500000">
                                      <p:cBhvr>
                                        <p:cTn id="103" dur="8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875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5" dur="875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6" dur="875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34" presetClass="emph" presetSubtype="0" fill="hold" grpId="1" nodeType="withEffect">
                                  <p:stCondLst>
                                    <p:cond delay="6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22222E-6 -3.33333E-6 L -4.44444E-6 3.7037E-6 " pathEditMode="relative" rAng="0" ptsTypes="AA">
                                      <p:cBhvr>
                                        <p:cTn id="108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23"/>
                                    </p:animMotion>
                                    <p:animRot by="1500000">
                                      <p:cBhvr>
                                        <p:cTn id="10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0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1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2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34" presetClass="emph" presetSubtype="0" fill="hold" grpId="1" nodeType="withEffect">
                                  <p:stCondLst>
                                    <p:cond delay="5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4.44444E-6 L 2.77778E-7 -4.81481E-6 " pathEditMode="relative" rAng="0" ptsTypes="AA">
                                      <p:cBhvr>
                                        <p:cTn id="114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162"/>
                                    </p:animMotion>
                                    <p:animRot by="1500000">
                                      <p:cBhvr>
                                        <p:cTn id="115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6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7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8" dur="563" fill="hold">
                                          <p:stCondLst>
                                            <p:cond delay="168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34" presetClass="emph" presetSubtype="0" fill="hold" grpId="1" nodeType="withEffect">
                                  <p:stCondLst>
                                    <p:cond delay="7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-2.22222E-6 L -4.44444E-6 2.59259E-6 " pathEditMode="relative" rAng="0" ptsTypes="AA">
                                      <p:cBhvr>
                                        <p:cTn id="120" dur="18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116"/>
                                    </p:animMotion>
                                    <p:animRot by="1500000">
                                      <p:cBhvr>
                                        <p:cTn id="121" dur="9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2" dur="938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3" dur="938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4" dur="938" fill="hold">
                                          <p:stCondLst>
                                            <p:cond delay="281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34" presetClass="emph" presetSubtype="0" fill="hold" grpId="1" nodeType="withEffect">
                                  <p:stCondLst>
                                    <p:cond delay="5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05556E-6 -2.22222E-6 L -4.16667E-6 1.85185E-6 " pathEditMode="relative" rAng="0" ptsTypes="AA">
                                      <p:cBhvr>
                                        <p:cTn id="126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579"/>
                                    </p:animMotion>
                                    <p:animRot by="1500000">
                                      <p:cBhvr>
                                        <p:cTn id="127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9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0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34" presetClass="emph" presetSubtype="0" fill="hold" grpId="1" nodeType="withEffect">
                                  <p:stCondLst>
                                    <p:cond delay="4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5E-6 2.59259E-6 L 3.05556E-6 -3.7037E-6 " pathEditMode="relative" rAng="0" ptsTypes="AA">
                                      <p:cBhvr>
                                        <p:cTn id="132" dur="1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85"/>
                                    </p:animMotion>
                                    <p:animRot by="1500000">
                                      <p:cBhvr>
                                        <p:cTn id="133" dur="8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4" dur="875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875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6" dur="875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34" presetClass="emph" presetSubtype="0" fill="hold" grpId="1" nodeType="withEffect">
                                  <p:stCondLst>
                                    <p:cond delay="4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3.33333E-6 L -3.61111E-6 4.81481E-6 " pathEditMode="relative" rAng="0" ptsTypes="AA">
                                      <p:cBhvr>
                                        <p:cTn id="138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324"/>
                                    </p:animMotion>
                                    <p:animRot by="1500000">
                                      <p:cBhvr>
                                        <p:cTn id="139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0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1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2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34" presetClass="emph" presetSubtype="0" fill="hold" grpId="1" nodeType="withEffect">
                                  <p:stCondLst>
                                    <p:cond delay="7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-7.40741E-7 L -4.16667E-6 4.44444E-6 " pathEditMode="relative" rAng="0" ptsTypes="AA">
                                      <p:cBhvr>
                                        <p:cTn id="144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208"/>
                                    </p:animMotion>
                                    <p:animRot by="1500000">
                                      <p:cBhvr>
                                        <p:cTn id="145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6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7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8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628800"/>
            <a:ext cx="7651432" cy="108012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fishing consonant blends out of the rock pool – can you match each blend with the picture that contains that blend and write the word?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91"/>
          <a:stretch/>
        </p:blipFill>
        <p:spPr>
          <a:xfrm>
            <a:off x="4854775" y="2996952"/>
            <a:ext cx="3538178" cy="33843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09"/>
          <a:stretch/>
        </p:blipFill>
        <p:spPr>
          <a:xfrm>
            <a:off x="741521" y="3113584"/>
            <a:ext cx="3654985" cy="3267744"/>
          </a:xfrm>
          <a:prstGeom prst="rect">
            <a:avLst/>
          </a:prstGeom>
        </p:spPr>
      </p:pic>
      <p:grpSp>
        <p:nvGrpSpPr>
          <p:cNvPr id="13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4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/>
            <a:r>
              <a:rPr lang="en-GB" b="0" dirty="0"/>
              <a:t>Fishing for Blends</a:t>
            </a:r>
          </a:p>
        </p:txBody>
      </p:sp>
      <p:sp>
        <p:nvSpPr>
          <p:cNvPr id="17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365104"/>
            <a:ext cx="4176464" cy="708496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whiteboard activity!</a:t>
            </a:r>
          </a:p>
        </p:txBody>
      </p:sp>
      <p:sp>
        <p:nvSpPr>
          <p:cNvPr id="18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360328" y="4281512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3" name="5-Point Star 2"/>
          <p:cNvSpPr/>
          <p:nvPr/>
        </p:nvSpPr>
        <p:spPr>
          <a:xfrm>
            <a:off x="2791759" y="4732848"/>
            <a:ext cx="1466470" cy="1440160"/>
          </a:xfrm>
          <a:prstGeom prst="star5">
            <a:avLst/>
          </a:prstGeom>
          <a:solidFill>
            <a:srgbClr val="F3DC35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lum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AEBF3"/>
              </a:clrFrom>
              <a:clrTo>
                <a:srgbClr val="FAEB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5" t="32150" r="17154" b="22700"/>
          <a:stretch/>
        </p:blipFill>
        <p:spPr>
          <a:xfrm>
            <a:off x="3704898" y="422378"/>
            <a:ext cx="1920499" cy="1795249"/>
          </a:xfrm>
          <a:prstGeom prst="ellipse">
            <a:avLst/>
          </a:prstGeom>
          <a:ln w="28575">
            <a:noFill/>
          </a:ln>
        </p:spPr>
      </p:pic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9" name="fro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839" y="4797152"/>
            <a:ext cx="1220058" cy="1395315"/>
          </a:xfrm>
          <a:prstGeom prst="rect">
            <a:avLst/>
          </a:prstGeom>
        </p:spPr>
      </p:pic>
      <p:pic>
        <p:nvPicPr>
          <p:cNvPr id="14" name="te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st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st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1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31" grpId="0"/>
      <p:bldP spid="31" grpId="1"/>
      <p:bldP spid="31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4" name="plum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AEBF3"/>
              </a:clrFrom>
              <a:clrTo>
                <a:srgbClr val="FAEB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5" t="32150" r="17154" b="22700"/>
          <a:stretch/>
        </p:blipFill>
        <p:spPr>
          <a:xfrm>
            <a:off x="3704898" y="422378"/>
            <a:ext cx="1920499" cy="1795249"/>
          </a:xfrm>
          <a:prstGeom prst="ellipse">
            <a:avLst/>
          </a:prstGeom>
          <a:ln w="28575">
            <a:noFill/>
          </a:ln>
        </p:spPr>
      </p:pic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9" name="fro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839" y="4797152"/>
            <a:ext cx="1220058" cy="1395315"/>
          </a:xfrm>
          <a:prstGeom prst="rect">
            <a:avLst/>
          </a:prstGeom>
        </p:spPr>
      </p:pic>
      <p:pic>
        <p:nvPicPr>
          <p:cNvPr id="14" name="te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pl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pl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32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9" name="fro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839" y="4797152"/>
            <a:ext cx="1220058" cy="1395315"/>
          </a:xfrm>
          <a:prstGeom prst="rect">
            <a:avLst/>
          </a:prstGeom>
        </p:spPr>
      </p:pic>
      <p:pic>
        <p:nvPicPr>
          <p:cNvPr id="14" name="te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fr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fr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02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gran"/>
          <p:cNvGrpSpPr/>
          <p:nvPr/>
        </p:nvGrpSpPr>
        <p:grpSpPr>
          <a:xfrm>
            <a:off x="5955340" y="535780"/>
            <a:ext cx="1582487" cy="1609978"/>
            <a:chOff x="3920334" y="535780"/>
            <a:chExt cx="1582487" cy="1609978"/>
          </a:xfrm>
        </p:grpSpPr>
        <p:sp>
          <p:nvSpPr>
            <p:cNvPr id="6" name="Oval 5"/>
            <p:cNvSpPr/>
            <p:nvPr/>
          </p:nvSpPr>
          <p:spPr>
            <a:xfrm>
              <a:off x="3920334" y="535780"/>
              <a:ext cx="1582487" cy="159707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487" t="-3627" r="-9204" b="63405"/>
            <a:stretch/>
          </p:blipFill>
          <p:spPr>
            <a:xfrm>
              <a:off x="3924352" y="548681"/>
              <a:ext cx="1578469" cy="1597077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pic>
        <p:nvPicPr>
          <p:cNvPr id="14" name="ten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gr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>
                <a:solidFill>
                  <a:srgbClr val="15729B"/>
                </a:solidFill>
              </a:rPr>
              <a:t>gr</a:t>
            </a:r>
          </a:p>
        </p:txBody>
      </p:sp>
    </p:spTree>
    <p:extLst>
      <p:ext uri="{BB962C8B-B14F-4D97-AF65-F5344CB8AC3E}">
        <p14:creationId xmlns:p14="http://schemas.microsoft.com/office/powerpoint/2010/main" val="349491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" name="ten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23" y="751507"/>
            <a:ext cx="2353299" cy="1258994"/>
          </a:xfrm>
          <a:prstGeom prst="rect">
            <a:avLst/>
          </a:prstGeom>
        </p:spPr>
      </p:pic>
      <p:pic>
        <p:nvPicPr>
          <p:cNvPr id="15" name="han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nt"/>
          <p:cNvSpPr txBox="1"/>
          <p:nvPr/>
        </p:nvSpPr>
        <p:spPr>
          <a:xfrm>
            <a:off x="3567901" y="2208326"/>
            <a:ext cx="23963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nt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01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4.81481E-6 L -1.11111E-6 3.33333E-6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231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5" name="hand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347" y="4642577"/>
            <a:ext cx="1513676" cy="1519410"/>
          </a:xfrm>
          <a:prstGeom prst="rect">
            <a:avLst/>
          </a:prstGeom>
        </p:spPr>
      </p:pic>
      <p:pic>
        <p:nvPicPr>
          <p:cNvPr id="16" name="lamp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nd"/>
          <p:cNvSpPr txBox="1"/>
          <p:nvPr/>
        </p:nvSpPr>
        <p:spPr>
          <a:xfrm>
            <a:off x="3567901" y="2208326"/>
            <a:ext cx="258312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nd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75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61111E-6 2.59259E-6 L -3.61111E-6 0.00023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5"/>
            <a:ext cx="8269002" cy="5976664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lam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31" y="4725465"/>
            <a:ext cx="791244" cy="1565545"/>
          </a:xfrm>
          <a:prstGeom prst="rect">
            <a:avLst/>
          </a:prstGeom>
        </p:spPr>
      </p:pic>
      <p:pic>
        <p:nvPicPr>
          <p:cNvPr id="30" name="N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6432" y="2860749"/>
            <a:ext cx="4828888" cy="2005665"/>
          </a:xfrm>
          <a:prstGeom prst="rect">
            <a:avLst/>
          </a:prstGeom>
        </p:spPr>
      </p:pic>
      <p:sp>
        <p:nvSpPr>
          <p:cNvPr id="31" name="nd"/>
          <p:cNvSpPr txBox="1"/>
          <p:nvPr/>
        </p:nvSpPr>
        <p:spPr>
          <a:xfrm>
            <a:off x="3241573" y="2106308"/>
            <a:ext cx="347233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err="1">
                <a:solidFill>
                  <a:srgbClr val="15729B"/>
                </a:solidFill>
              </a:rPr>
              <a:t>mp</a:t>
            </a:r>
            <a:endParaRPr lang="en-GB" sz="16600" dirty="0">
              <a:solidFill>
                <a:srgbClr val="157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0 L -8.33333E-7 0.00023 " pathEditMode="relative" rAng="0" ptsTypes="AA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5.55556E-7 0.00024 C 0.00347 0.0007 0.00677 0.00116 0.01007 0.00232 C 0.01128 0.00301 0.01198 0.00417 0.01319 0.00487 C 0.01858 0.00811 0.01927 0.00764 0.02535 0.0088 C 0.02621 0.00973 0.02726 0.01065 0.02847 0.01135 C 0.03351 0.01366 0.03177 0.01135 0.03594 0.01389 C 0.04358 0.01829 0.0342 0.01528 0.04479 0.0176 C 0.04601 0.01899 0.0467 0.02061 0.04809 0.02153 C 0.04809 0.02176 0.06267 0.02709 0.06441 0.02778 C 0.07795 0.03311 0.05625 0.02431 0.07101 0.03172 C 0.0724 0.03241 0.07396 0.03241 0.07535 0.03287 C 0.07621 0.03334 0.07726 0.0338 0.0783 0.03426 C 0.08038 0.03473 0.08281 0.03473 0.0849 0.03542 C 0.08715 0.03612 0.08924 0.03704 0.09132 0.03797 C 0.09253 0.03843 0.09358 0.03912 0.09479 0.03936 L 0.10121 0.04051 C 0.1092 0.04514 0.10208 0.04167 0.11424 0.04422 C 0.11545 0.04468 0.11632 0.04537 0.11753 0.04561 C 0.12031 0.0463 0.12326 0.0463 0.12621 0.04676 C 0.12986 0.04769 0.13351 0.04908 0.13715 0.04931 L 0.15347 0.0507 C 0.15729 0.05186 0.15903 0.05232 0.16302 0.05325 C 0.17257 0.0551 0.16996 0.05417 0.18073 0.05579 C 0.18281 0.05602 0.1849 0.05649 0.18698 0.05695 C 0.18854 0.05741 0.18993 0.05811 0.19149 0.05834 C 0.19479 0.0588 0.19809 0.05903 0.20104 0.0595 C 0.20295 0.05996 0.20486 0.06065 0.20694 0.06088 C 0.21111 0.06135 0.21545 0.06158 0.21979 0.06204 C 0.22153 0.0625 0.22361 0.06297 0.22535 0.06343 C 0.22795 0.06389 0.23021 0.06412 0.23281 0.06459 C 0.23385 0.06482 0.23507 0.06575 0.23628 0.06598 C 0.24253 0.06667 0.24913 0.06667 0.25573 0.06713 C 0.25729 0.0676 0.25851 0.06806 0.26007 0.06852 C 0.26736 0.06991 0.27309 0.07037 0.28073 0.07107 C 0.28542 0.07246 0.28542 0.07269 0.29045 0.07362 C 0.29253 0.07408 0.29462 0.07454 0.29705 0.07477 C 0.30069 0.07547 0.30486 0.0757 0.30885 0.07616 C 0.31024 0.07639 0.31181 0.07709 0.31319 0.07732 C 0.32031 0.07871 0.33177 0.0794 0.33819 0.07987 C 0.34028 0.08033 0.34253 0.08056 0.34479 0.08125 C 0.34618 0.08149 0.34757 0.08218 0.34913 0.08241 C 0.35642 0.0838 0.36476 0.08403 0.37205 0.08496 C 0.37448 0.08519 0.37691 0.08588 0.37969 0.08635 L 0.38819 0.0875 C 0.39045 0.08797 0.39236 0.08843 0.39479 0.08866 C 0.39965 0.08936 0.40434 0.08959 0.40903 0.09005 C 0.44931 0.09954 0.41684 0.09237 0.52222 0.09005 C 0.52517 0.09005 0.52795 0.08936 0.5309 0.08866 C 0.53958 0.08727 0.53472 0.0882 0.54184 0.08635 C 0.54358 0.08565 0.54549 0.08542 0.54722 0.08496 C 0.54878 0.0845 0.55017 0.08403 0.55156 0.0838 C 0.55382 0.08311 0.5559 0.08287 0.55816 0.08241 C 0.55937 0.08195 0.56024 0.08149 0.56128 0.08125 C 0.56406 0.08056 0.57326 0.07894 0.57552 0.07871 C 0.57812 0.07662 0.57986 0.075 0.58316 0.07362 C 0.58594 0.07223 0.5901 0.072 0.59306 0.07107 C 0.59358 0.07084 0.59444 0.07014 0.59531 0.06968 " pathEditMode="relative" rAng="0" ptsTypes="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114" y="1326682"/>
            <a:ext cx="1479776" cy="41132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7"/>
          <a:stretch/>
        </p:blipFill>
        <p:spPr>
          <a:xfrm>
            <a:off x="5295867" y="2509209"/>
            <a:ext cx="2412126" cy="30800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2"/>
          <a:stretch/>
        </p:blipFill>
        <p:spPr>
          <a:xfrm>
            <a:off x="2699792" y="2588722"/>
            <a:ext cx="2491759" cy="2928509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what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found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the ro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showing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 and Dad lots of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tiny creatures.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Have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had fun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?” asked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95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04664"/>
            <a:ext cx="8269002" cy="5976663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114" y="1326682"/>
            <a:ext cx="1479776" cy="41132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412777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622881"/>
            <a:ext cx="1197315" cy="2145807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7"/>
          <a:stretch/>
        </p:blipFill>
        <p:spPr>
          <a:xfrm>
            <a:off x="5295867" y="2509209"/>
            <a:ext cx="2412126" cy="30800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52"/>
          <a:stretch/>
        </p:blipFill>
        <p:spPr>
          <a:xfrm>
            <a:off x="2699792" y="2588722"/>
            <a:ext cx="2491759" cy="2928509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941168"/>
            <a:ext cx="7920880" cy="129614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what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found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the ro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p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ls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showing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 and Dad lots of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tiny creatures. 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DE1E5A"/>
                </a:solidFill>
                <a:latin typeface="Twinkl" pitchFamily="50" charset="0"/>
              </a:rPr>
              <a:t>Have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you had fun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?” asked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93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/>
              <a:t>Sentence Time</a:t>
            </a:r>
          </a:p>
        </p:txBody>
      </p:sp>
      <p:sp>
        <p:nvSpPr>
          <p:cNvPr id="8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1473200"/>
            <a:ext cx="7651432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do Kit and Sam say to Mum and Dad? Look at the picture and write a sentence to match.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97"/>
          <a:stretch/>
        </p:blipFill>
        <p:spPr>
          <a:xfrm>
            <a:off x="611560" y="2446428"/>
            <a:ext cx="2906593" cy="3934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64"/>
          <a:stretch/>
        </p:blipFill>
        <p:spPr>
          <a:xfrm>
            <a:off x="5784965" y="2412231"/>
            <a:ext cx="2077647" cy="39690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576"/>
          <a:stretch/>
        </p:blipFill>
        <p:spPr>
          <a:xfrm>
            <a:off x="2590581" y="4208579"/>
            <a:ext cx="1957130" cy="21727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675"/>
          <a:stretch/>
        </p:blipFill>
        <p:spPr>
          <a:xfrm>
            <a:off x="4183258" y="4100777"/>
            <a:ext cx="2097848" cy="2280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631328" y="4077072"/>
            <a:ext cx="7829103" cy="1267058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Twinkl" pitchFamily="50" charset="0"/>
              </a:rPr>
              <a:t>They cannot wait for the next 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  <a:latin typeface="Twinkl" pitchFamily="50" charset="0"/>
              </a:rPr>
              <a:t>camping trip!</a:t>
            </a:r>
            <a:endParaRPr lang="en-GB" sz="32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8" name="Show button">
            <a:extLst>
              <a:ext uri="{FF2B5EF4-FFF2-40B4-BE49-F238E27FC236}">
                <a16:creationId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6805603" y="5534675"/>
            <a:ext cx="1499293" cy="666848"/>
            <a:chOff x="6914614" y="5534675"/>
            <a:chExt cx="1499293" cy="666848"/>
          </a:xfrm>
        </p:grpSpPr>
        <p:sp>
          <p:nvSpPr>
            <p:cNvPr id="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2" name="Sound Buttons On"/>
          <p:cNvSpPr/>
          <p:nvPr/>
        </p:nvSpPr>
        <p:spPr>
          <a:xfrm>
            <a:off x="530978" y="5022841"/>
            <a:ext cx="1152128" cy="1152128"/>
          </a:xfrm>
          <a:prstGeom prst="ellipse">
            <a:avLst/>
          </a:prstGeom>
          <a:solidFill>
            <a:srgbClr val="00963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Sound Buttons On/Off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2389360" y="765758"/>
            <a:ext cx="4313036" cy="3049815"/>
            <a:chOff x="2389360" y="765758"/>
            <a:chExt cx="4313036" cy="3049815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89360" y="765758"/>
              <a:ext cx="4313036" cy="3049815"/>
            </a:xfrm>
            <a:prstGeom prst="ellipse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971" y="1132083"/>
              <a:ext cx="787606" cy="245134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085" y="1021122"/>
              <a:ext cx="1025208" cy="2592270"/>
            </a:xfrm>
            <a:prstGeom prst="rect">
              <a:avLst/>
            </a:prstGeom>
          </p:spPr>
        </p:pic>
      </p:grpSp>
      <p:grpSp>
        <p:nvGrpSpPr>
          <p:cNvPr id="43" name="Group 42"/>
          <p:cNvGrpSpPr/>
          <p:nvPr/>
        </p:nvGrpSpPr>
        <p:grpSpPr>
          <a:xfrm>
            <a:off x="2900000" y="4664502"/>
            <a:ext cx="4323392" cy="636706"/>
            <a:chOff x="2900000" y="4664502"/>
            <a:chExt cx="4323392" cy="636706"/>
          </a:xfrm>
        </p:grpSpPr>
        <p:sp>
          <p:nvSpPr>
            <p:cNvPr id="14" name="Oval 13"/>
            <p:cNvSpPr/>
            <p:nvPr/>
          </p:nvSpPr>
          <p:spPr>
            <a:xfrm>
              <a:off x="2900000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3116024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3350996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4341655" y="4665291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4911826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6501578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3576643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3392666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4006323" y="4665291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3814759" y="4665291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580962" y="4665291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7132773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6941804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6744346" y="4669908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843247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140840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4291090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013439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5163689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5322047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5504004" y="5210589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ounded Rectangle 1"/>
            <p:cNvSpPr/>
            <p:nvPr/>
          </p:nvSpPr>
          <p:spPr>
            <a:xfrm>
              <a:off x="4539113" y="4665291"/>
              <a:ext cx="320919" cy="9061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ounded Rectangle 38"/>
            <p:cNvSpPr/>
            <p:nvPr/>
          </p:nvSpPr>
          <p:spPr>
            <a:xfrm>
              <a:off x="5300045" y="4664502"/>
              <a:ext cx="320919" cy="9061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4498191" y="5210589"/>
              <a:ext cx="320919" cy="9061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5133351" y="4730021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12" y="459761"/>
            <a:ext cx="8269001" cy="5921567"/>
          </a:xfrm>
          <a:prstGeom prst="roundRect">
            <a:avLst>
              <a:gd name="adj" fmla="val 3872"/>
            </a:avLst>
          </a:prstGeom>
          <a:ln w="38100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160" y="1036424"/>
            <a:ext cx="1215316" cy="43942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7" y="3246528"/>
            <a:ext cx="1197315" cy="2145807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505" y="1947316"/>
            <a:ext cx="1127459" cy="3257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412" y="1867748"/>
            <a:ext cx="1150814" cy="35414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481" y="1043564"/>
            <a:ext cx="2073594" cy="4266752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4581128"/>
            <a:ext cx="7920880" cy="165618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b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 the best w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kend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as they got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ready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to go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Agr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We didn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 even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any magic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is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time either!”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67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56" y="2635081"/>
            <a:ext cx="1127459" cy="32575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457389"/>
            <a:ext cx="1150814" cy="35414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915971" y="208990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57150">
                  <a:noFill/>
                </a:ln>
                <a:latin typeface="Twinkl SemiBold" pitchFamily="2" charset="0"/>
              </a:rPr>
              <a:t>consonant blends</a:t>
            </a:r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practiced…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53054"/>
            <a:ext cx="1197315" cy="214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92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</TotalTime>
  <Words>441</Words>
  <Application>Microsoft Office PowerPoint</Application>
  <PresentationFormat>On-screen Show (4:3)</PresentationFormat>
  <Paragraphs>109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Tuffy-TTF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Fishing for Blends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practiced…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Sana Mehmood</cp:lastModifiedBy>
  <cp:revision>23</cp:revision>
  <dcterms:created xsi:type="dcterms:W3CDTF">2018-08-07T15:13:15Z</dcterms:created>
  <dcterms:modified xsi:type="dcterms:W3CDTF">2018-12-12T16:35:03Z</dcterms:modified>
</cp:coreProperties>
</file>