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906000" cy="6858000" type="A4"/>
  <p:notesSz cx="6797675" cy="98567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9" autoAdjust="0"/>
    <p:restoredTop sz="94660"/>
  </p:normalViewPr>
  <p:slideViewPr>
    <p:cSldViewPr snapToGrid="0">
      <p:cViewPr varScale="1">
        <p:scale>
          <a:sx n="65" d="100"/>
          <a:sy n="65" d="100"/>
        </p:scale>
        <p:origin x="360" y="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04/01/2024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2418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04/01/2024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9532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04/01/2024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4861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04/01/2024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0583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04/01/2024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9900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04/01/2024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772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04/01/2024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5159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04/01/2024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5853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04/01/2024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5866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04/01/2024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3888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04/01/2024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5556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3A11F-637D-4E87-8D06-E0CA8BCDD22F}" type="datetimeFigureOut">
              <a:rPr lang="en-GB" smtClean="0"/>
              <a:t>04/01/2024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570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.jpeg"/><Relationship Id="rId2" Type="http://schemas.openxmlformats.org/officeDocument/2006/relationships/hyperlink" Target="https://www.google.co.uk/url?sa=i&amp;rct=j&amp;q=&amp;esrc=s&amp;source=images&amp;cd=&amp;cad=rja&amp;uact=8&amp;ved=2ahUKEwj-tu20pbDmAhUjx4UKHUqbAc4QjRx6BAgBEAQ&amp;url=https://wwf.panda.org/our_work/forests/deforestation_fronts2/deforestation_in_the_amazon/&amp;psig=AOvVaw1Zc0c1dSHFd2VykGYvkNCZ&amp;ust=1576246357140295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.uk/url?sa=i&amp;rct=j&amp;q=&amp;esrc=s&amp;source=images&amp;cd=&amp;ved=2ahUKEwjUzK_Sp7DmAhUSmRoKHdGCCoYQjRx6BAgBEAQ&amp;url=https://amazonrainforestjpm.weebly.com/layers-of-the-rainforest.html&amp;psig=AOvVaw1pmhfkiVCh9fvo5tryzZp0&amp;ust=1576246908300834" TargetMode="External"/><Relationship Id="rId5" Type="http://schemas.openxmlformats.org/officeDocument/2006/relationships/image" Target="../media/image2.jpeg"/><Relationship Id="rId4" Type="http://schemas.openxmlformats.org/officeDocument/2006/relationships/hyperlink" Target="https://www.google.co.uk/url?sa=i&amp;rct=j&amp;q=&amp;esrc=s&amp;source=images&amp;cd=&amp;cad=rja&amp;uact=8&amp;ved=2ahUKEwipqJuoprDmAhUw-YUKHU8eDkMQjRx6BAgBEAQ&amp;url=https://www.twinkl.co.uk/resource/t2-g-022-tropical-rainforests-world-map&amp;psig=AOvVaw1Rkils5HtAPY45sDC-k-xy&amp;ust=1576246550403053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food.ndtv.com/food-drinks/7-citrus-fruits-you-must-try-this-summer-from-blood-orange-to-buddhas-hand-1682443" TargetMode="External"/><Relationship Id="rId13" Type="http://schemas.openxmlformats.org/officeDocument/2006/relationships/image" Target="../media/image9.png"/><Relationship Id="rId18" Type="http://schemas.openxmlformats.org/officeDocument/2006/relationships/hyperlink" Target="https://www.google.co.uk/url?sa=i&amp;rct=j&amp;q=&amp;esrc=s&amp;source=images&amp;cd=&amp;ved=2ahUKEwjmhtOaqrDmAhUpx4UKHUpZDi8QjRx6BAgBEAQ&amp;url=https://www.thai-food-online.co.uk/products/thai-yellow-papaya&amp;psig=AOvVaw00JK-NyUKjrxrbsDz0wk7Y&amp;ust=1576247635306389" TargetMode="External"/><Relationship Id="rId3" Type="http://schemas.openxmlformats.org/officeDocument/2006/relationships/image" Target="../media/image4.jpeg"/><Relationship Id="rId21" Type="http://schemas.openxmlformats.org/officeDocument/2006/relationships/image" Target="../media/image13.jpeg"/><Relationship Id="rId7" Type="http://schemas.openxmlformats.org/officeDocument/2006/relationships/image" Target="../media/image6.jpeg"/><Relationship Id="rId12" Type="http://schemas.openxmlformats.org/officeDocument/2006/relationships/hyperlink" Target="http://www.google.co.uk/url?sa=i&amp;rct=j&amp;q=&amp;esrc=s&amp;source=images&amp;cd=&amp;ved=2ahUKEwjk5vzqqbDmAhUw-YUKHU8eDkMQjRx6BAgBEAQ&amp;url=http://www.freskaproduce.com/&amp;psig=AOvVaw0GTQPGkJMsct84OvEbjf5C&amp;ust=1576247542734901" TargetMode="External"/><Relationship Id="rId17" Type="http://schemas.openxmlformats.org/officeDocument/2006/relationships/image" Target="../media/image11.jpeg"/><Relationship Id="rId25" Type="http://schemas.openxmlformats.org/officeDocument/2006/relationships/image" Target="../media/image15.jpeg"/><Relationship Id="rId2" Type="http://schemas.openxmlformats.org/officeDocument/2006/relationships/hyperlink" Target="https://www.google.co.uk/url?sa=i&amp;rct=j&amp;q=&amp;esrc=s&amp;source=images&amp;cd=&amp;cad=rja&amp;uact=8&amp;ved=2ahUKEwjrt9OVqbDmAhUMCRoKHd9vBywQjRx6BAgBEAQ&amp;url=https://www.independent.co.uk/news/world/americas/fires-could-turn-amazon-rainforest-into-a-desert-as-human-activity-and-climate-change-threaten-lungs-9259741.html&amp;psig=AOvVaw2A1A9zhZ9-gy9Zny71kJrM&amp;ust=1576247328593143" TargetMode="External"/><Relationship Id="rId16" Type="http://schemas.openxmlformats.org/officeDocument/2006/relationships/hyperlink" Target="https://www.google.co.uk/url?sa=i&amp;rct=j&amp;q=&amp;esrc=s&amp;source=images&amp;cd=&amp;ved=2ahUKEwiAjOyBqrDmAhUMJhoKHXLmDP4QjRx6BAgBEAQ&amp;url=https://cleananddelicious.com/avocado-101/&amp;psig=AOvVaw30Xl-lneIG-_BIMeywGkQX&amp;ust=1576247593517310" TargetMode="External"/><Relationship Id="rId20" Type="http://schemas.openxmlformats.org/officeDocument/2006/relationships/hyperlink" Target="https://www.google.co.uk/url?sa=i&amp;rct=j&amp;q=&amp;esrc=s&amp;source=images&amp;cd=&amp;ved=2ahUKEwjjhI6yq7DmAhXEzoUKHdA4CzEQjRx6BAgBEAQ&amp;url=https://livingrainforest.org/learning-resources/blue-poison-dart-frog&amp;psig=AOvVaw16wgtZKznyAokudDqR4kqf&amp;ust=1576247962185564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.uk/url?sa=i&amp;rct=j&amp;q=&amp;esrc=s&amp;source=images&amp;cd=&amp;cad=rja&amp;uact=8&amp;ved=2ahUKEwjU2f23qbDmAhUuzYUKHZMHB30QjRx6BAgBEAQ&amp;url=https://www.livescience.com/45005-banana-nutrition-facts.html&amp;psig=AOvVaw1rFwTlzcuoj7UdleHAsQsg&amp;ust=1576247439002111" TargetMode="External"/><Relationship Id="rId11" Type="http://schemas.openxmlformats.org/officeDocument/2006/relationships/image" Target="../media/image8.jpeg"/><Relationship Id="rId24" Type="http://schemas.openxmlformats.org/officeDocument/2006/relationships/hyperlink" Target="https://www.huffpost.com/entry/every-mothers-guide-to-pi_b_9110864" TargetMode="External"/><Relationship Id="rId5" Type="http://schemas.openxmlformats.org/officeDocument/2006/relationships/image" Target="../media/image5.jpeg"/><Relationship Id="rId15" Type="http://schemas.openxmlformats.org/officeDocument/2006/relationships/image" Target="../media/image10.jpeg"/><Relationship Id="rId23" Type="http://schemas.openxmlformats.org/officeDocument/2006/relationships/image" Target="../media/image14.jpeg"/><Relationship Id="rId10" Type="http://schemas.openxmlformats.org/officeDocument/2006/relationships/hyperlink" Target="https://www.fotosearch.com/CSP447/k45387992/" TargetMode="External"/><Relationship Id="rId19" Type="http://schemas.openxmlformats.org/officeDocument/2006/relationships/image" Target="../media/image12.jpeg"/><Relationship Id="rId4" Type="http://schemas.openxmlformats.org/officeDocument/2006/relationships/hyperlink" Target="https://www.google.co.uk/url?sa=i&amp;rct=j&amp;q=&amp;esrc=s&amp;source=images&amp;cd=&amp;ved=2ahUKEwiH9a-wqbDmAhUJxoUKHf6aBZcQjRx6BAgBEAQ&amp;url=https://www.planetorganic.com/pineapple-each/1874/&amp;psig=AOvVaw0OHBFmgj1r8MteBTwHAEdl&amp;ust=1576247423002951" TargetMode="External"/><Relationship Id="rId9" Type="http://schemas.openxmlformats.org/officeDocument/2006/relationships/image" Target="../media/image7.jpeg"/><Relationship Id="rId14" Type="http://schemas.openxmlformats.org/officeDocument/2006/relationships/hyperlink" Target="https://www.google.co.uk/url?sa=i&amp;rct=j&amp;q=&amp;esrc=s&amp;source=images&amp;cd=&amp;cad=rja&amp;uact=8&amp;ved=2ahUKEwjjmej5qbDmAhVHz4UKHWDDCnEQjRx6BAgBEAQ&amp;url=https://www.amazon.com/Anna-Sarah-Organic-Brazil-Resealable/dp/B00YSFI5QO&amp;psig=AOvVaw2XaCe7LpdBeTMzRn2UHMcp&amp;ust=1576247575888862" TargetMode="External"/><Relationship Id="rId22" Type="http://schemas.openxmlformats.org/officeDocument/2006/relationships/hyperlink" Target="https://www.google.co.uk/url?sa=i&amp;rct=j&amp;q=&amp;esrc=s&amp;source=images&amp;cd=&amp;ved=2ahUKEwjX8Lu8q7DmAhUBzYUKHaHeB9AQjRx6BAgBEAQ&amp;url=https://www.pinterest.com/pin/476114991847293189/&amp;psig=AOvVaw0adPs8WESvakpjrm2b3TbM&amp;ust=157624798446593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490D510-460A-4FCC-824C-5391997C44D1}"/>
              </a:ext>
            </a:extLst>
          </p:cNvPr>
          <p:cNvSpPr/>
          <p:nvPr/>
        </p:nvSpPr>
        <p:spPr>
          <a:xfrm>
            <a:off x="103031" y="377095"/>
            <a:ext cx="11128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Key Terms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21E2E73-498A-478B-954F-881091BF9E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739118"/>
              </p:ext>
            </p:extLst>
          </p:nvPr>
        </p:nvGraphicFramePr>
        <p:xfrm>
          <a:off x="162773" y="691634"/>
          <a:ext cx="4194607" cy="60237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18757">
                  <a:extLst>
                    <a:ext uri="{9D8B030D-6E8A-4147-A177-3AD203B41FA5}">
                      <a16:colId xmlns:a16="http://schemas.microsoft.com/office/drawing/2014/main" val="877075995"/>
                    </a:ext>
                  </a:extLst>
                </a:gridCol>
                <a:gridCol w="2775850">
                  <a:extLst>
                    <a:ext uri="{9D8B030D-6E8A-4147-A177-3AD203B41FA5}">
                      <a16:colId xmlns:a16="http://schemas.microsoft.com/office/drawing/2014/main" val="2826107381"/>
                    </a:ext>
                  </a:extLst>
                </a:gridCol>
              </a:tblGrid>
              <a:tr h="54462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Emergent layer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Highest layer of the rainforest that receives the most sunlight.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3457700"/>
                  </a:ext>
                </a:extLst>
              </a:tr>
              <a:tr h="768879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Canopy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layer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Under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the emergent layer. This layer provides food and shelter to the layers below.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5178028"/>
                  </a:ext>
                </a:extLst>
              </a:tr>
              <a:tr h="54462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Understory layer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Under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the canopy layer. Dense and dark providing camouflage for its inhabitants.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5659408"/>
                  </a:ext>
                </a:extLst>
              </a:tr>
              <a:tr h="768879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Forest Floor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Under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the understory layer and the ground floor of the forest. Dark and poor soil quality resulting in limited plant growth.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900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Deforestation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The destruction of trees over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large areas.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7571659"/>
                  </a:ext>
                </a:extLst>
              </a:tr>
              <a:tr h="54462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Climate 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The weather and temperature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usually found in an area over a </a:t>
                      </a:r>
                      <a:r>
                        <a:rPr lang="en-GB" sz="1400" b="1" baseline="0" dirty="0">
                          <a:latin typeface="Comic Sans MS" panose="030F0702030302020204" pitchFamily="66" charset="0"/>
                        </a:rPr>
                        <a:t>long period of time.</a:t>
                      </a:r>
                      <a:endParaRPr lang="en-GB" sz="1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205674"/>
                  </a:ext>
                </a:extLst>
              </a:tr>
              <a:tr h="43900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Botanist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Someone who studies plants.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0008911"/>
                  </a:ext>
                </a:extLst>
              </a:tr>
              <a:tr h="768879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Carbon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Dioxide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A gas (also called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C0²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) that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is released when fuel burns and animals breathe. Plants also absorb it.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0162681"/>
                  </a:ext>
                </a:extLst>
              </a:tr>
            </a:tbl>
          </a:graphicData>
        </a:graphic>
      </p:graphicFrame>
      <p:pic>
        <p:nvPicPr>
          <p:cNvPr id="2050" name="Picture 2" descr="Image result for amazon rainforest on glob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1309" y="4118997"/>
            <a:ext cx="2110390" cy="11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492402" y="4118997"/>
            <a:ext cx="27045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00B0F0"/>
                </a:solidFill>
                <a:latin typeface="Comic Sans MS" panose="030F0702030302020204" pitchFamily="66" charset="0"/>
              </a:rPr>
              <a:t>The Amazon Rainforest covers 2.1 million square miles. If it was a country, it would rank ninth in size. </a:t>
            </a:r>
          </a:p>
        </p:txBody>
      </p:sp>
      <p:sp>
        <p:nvSpPr>
          <p:cNvPr id="8" name="Rectangle 7"/>
          <p:cNvSpPr/>
          <p:nvPr/>
        </p:nvSpPr>
        <p:spPr>
          <a:xfrm>
            <a:off x="6842838" y="5400945"/>
            <a:ext cx="29088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The Amazon Rainforest is close to the equator, where the climate is very hot and wet all through the year.</a:t>
            </a:r>
          </a:p>
        </p:txBody>
      </p:sp>
      <p:pic>
        <p:nvPicPr>
          <p:cNvPr id="2052" name="Picture 4" descr="Image result for amazon rainforest on globe equator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62" t="9808" r="23348" b="9666"/>
          <a:stretch/>
        </p:blipFill>
        <p:spPr bwMode="auto">
          <a:xfrm>
            <a:off x="4517318" y="5073104"/>
            <a:ext cx="2153876" cy="1609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4487932" y="3288000"/>
            <a:ext cx="5418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  <a:latin typeface="Comic Sans MS" panose="030F0702030302020204" pitchFamily="66" charset="0"/>
              </a:rPr>
              <a:t>The Amazon Rainforest is located in South America. </a:t>
            </a:r>
          </a:p>
          <a:p>
            <a:pPr algn="ctr"/>
            <a:r>
              <a:rPr lang="en-GB" sz="1200" dirty="0">
                <a:solidFill>
                  <a:srgbClr val="00B050"/>
                </a:solidFill>
                <a:latin typeface="Comic Sans MS" panose="030F0702030302020204" pitchFamily="66" charset="0"/>
              </a:rPr>
              <a:t>It spans across 9 countries: Brazil has 60%, Peru has 13%, and Colombia has 10% while other countries have small parts of the rainforest in their borders.</a:t>
            </a:r>
          </a:p>
        </p:txBody>
      </p:sp>
      <p:pic>
        <p:nvPicPr>
          <p:cNvPr id="2054" name="Picture 6" descr="Image result for layers of the amazon rainforest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932" y="482444"/>
            <a:ext cx="2524095" cy="280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ctangle 25"/>
          <p:cNvSpPr/>
          <p:nvPr/>
        </p:nvSpPr>
        <p:spPr>
          <a:xfrm>
            <a:off x="7067321" y="940489"/>
            <a:ext cx="248559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Due to the thickness of the canopy, the Amazon floor is in permanent darkness.</a:t>
            </a:r>
            <a:b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endParaRPr lang="en-GB" sz="14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400" dirty="0">
                <a:solidFill>
                  <a:srgbClr val="0070C0"/>
                </a:solidFill>
                <a:latin typeface="Comic Sans MS" panose="030F0702030302020204" pitchFamily="66" charset="0"/>
              </a:rPr>
              <a:t>When it rains, its takes around 10 minutes for the water to reach the ground</a:t>
            </a:r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3982925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2C088DE-949A-44E3-94AB-6F80D892A94A}"/>
              </a:ext>
            </a:extLst>
          </p:cNvPr>
          <p:cNvSpPr txBox="1">
            <a:spLocks/>
          </p:cNvSpPr>
          <p:nvPr/>
        </p:nvSpPr>
        <p:spPr>
          <a:xfrm>
            <a:off x="91822" y="306164"/>
            <a:ext cx="8543925" cy="76609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US" sz="3200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endParaRPr lang="en-GB" sz="3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90D510-460A-4FCC-824C-5391997C44D1}"/>
              </a:ext>
            </a:extLst>
          </p:cNvPr>
          <p:cNvSpPr/>
          <p:nvPr/>
        </p:nvSpPr>
        <p:spPr>
          <a:xfrm>
            <a:off x="91822" y="285895"/>
            <a:ext cx="11128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Key Terms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21E2E73-498A-478B-954F-881091BF9E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9065596"/>
              </p:ext>
            </p:extLst>
          </p:nvPr>
        </p:nvGraphicFramePr>
        <p:xfrm>
          <a:off x="91822" y="689213"/>
          <a:ext cx="4292048" cy="52033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52634">
                  <a:extLst>
                    <a:ext uri="{9D8B030D-6E8A-4147-A177-3AD203B41FA5}">
                      <a16:colId xmlns:a16="http://schemas.microsoft.com/office/drawing/2014/main" val="877075995"/>
                    </a:ext>
                  </a:extLst>
                </a:gridCol>
                <a:gridCol w="3039414">
                  <a:extLst>
                    <a:ext uri="{9D8B030D-6E8A-4147-A177-3AD203B41FA5}">
                      <a16:colId xmlns:a16="http://schemas.microsoft.com/office/drawing/2014/main" val="2826107381"/>
                    </a:ext>
                  </a:extLst>
                </a:gridCol>
              </a:tblGrid>
              <a:tr h="870155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Humid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Having a high level of moisture in the air.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345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Colony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A group of the same kind of animals that live and work closely together.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7571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Indigenous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A living thing that belongs naturally to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an area.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2056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>
                          <a:latin typeface="Comic Sans MS" panose="030F0702030302020204" pitchFamily="66" charset="0"/>
                        </a:rPr>
                        <a:t>Drip Tip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Pointed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tips on leaves that help water to run off them.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00089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Biomes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A large naturally occurring community of flora and fauna occupying a major habitat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e.g. the forest.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7482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Ecosystem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All living (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plants and animals) 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and non-living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things (water, rocks, soil and sand) in one area e.g.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Biodiversity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The wide variety of living things on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Earth.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Basin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A dip in the Earth’s surface.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7467047" y="1960906"/>
            <a:ext cx="21861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40,000 plant species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1,300 bird species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3,000 types of fish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430 mammals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2.5 million different insects</a:t>
            </a:r>
          </a:p>
        </p:txBody>
      </p:sp>
      <p:sp>
        <p:nvSpPr>
          <p:cNvPr id="2" name="Cloud Callout 1"/>
          <p:cNvSpPr/>
          <p:nvPr/>
        </p:nvSpPr>
        <p:spPr>
          <a:xfrm>
            <a:off x="7516135" y="171099"/>
            <a:ext cx="2087968" cy="1311216"/>
          </a:xfrm>
          <a:prstGeom prst="cloudCallout">
            <a:avLst>
              <a:gd name="adj1" fmla="val -32557"/>
              <a:gd name="adj2" fmla="val 7776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660494" y="382778"/>
            <a:ext cx="177537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solidFill>
                  <a:srgbClr val="00B050"/>
                </a:solidFill>
                <a:latin typeface="Comic Sans MS" panose="030F0702030302020204" pitchFamily="66" charset="0"/>
              </a:rPr>
              <a:t>What an incredibly rich ecosystem</a:t>
            </a:r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!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835176" y="5777406"/>
            <a:ext cx="44222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What do we get from the Amazon Rainforest?</a:t>
            </a:r>
          </a:p>
        </p:txBody>
      </p:sp>
      <p:pic>
        <p:nvPicPr>
          <p:cNvPr id="1028" name="Picture 4" descr="Image result for amazon rainforest fir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076" y="382778"/>
            <a:ext cx="2349003" cy="1654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pineappl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601" y="5940773"/>
            <a:ext cx="809202" cy="809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bananas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595" y="6159474"/>
            <a:ext cx="714554" cy="47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citrus fruits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040" y="6196009"/>
            <a:ext cx="713184" cy="402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Related image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5"/>
          <a:stretch/>
        </p:blipFill>
        <p:spPr bwMode="auto">
          <a:xfrm>
            <a:off x="4814093" y="6164463"/>
            <a:ext cx="761878" cy="498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Image result for mangos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148" y="6157738"/>
            <a:ext cx="460003" cy="638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Image result for brazil nuts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8528" y="6164463"/>
            <a:ext cx="618200" cy="483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Image result for avocado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9987" y="6088123"/>
            <a:ext cx="911519" cy="514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Image result for papaya">
            <a:hlinkClick r:id="rId18"/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2686" y="5966822"/>
            <a:ext cx="766364" cy="766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4579938" y="2003674"/>
            <a:ext cx="271770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Fires in the Amazon are common in the dry months (July to October).</a:t>
            </a:r>
            <a:b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r>
              <a:rPr lang="en-GB" sz="1400" dirty="0">
                <a:solidFill>
                  <a:srgbClr val="0070C0"/>
                </a:solidFill>
                <a:latin typeface="Comic Sans MS" panose="030F0702030302020204" pitchFamily="66" charset="0"/>
              </a:rPr>
              <a:t>It is estimated that over 3,500 square miles of forest within the Amazon biome has been lost to fires in 2019.</a:t>
            </a:r>
          </a:p>
        </p:txBody>
      </p:sp>
      <p:pic>
        <p:nvPicPr>
          <p:cNvPr id="1054" name="Picture 30" descr="Image result for poison dart frog amazon rainforest">
            <a:hlinkClick r:id="rId20"/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416" y="4392535"/>
            <a:ext cx="1552826" cy="92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Image result for electric eels amazon rainforest">
            <a:hlinkClick r:id="rId22"/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654" y="4375025"/>
            <a:ext cx="1415423" cy="946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angle 34"/>
          <p:cNvSpPr/>
          <p:nvPr/>
        </p:nvSpPr>
        <p:spPr>
          <a:xfrm>
            <a:off x="4663401" y="5321786"/>
            <a:ext cx="16264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solidFill>
                  <a:srgbClr val="0070C0"/>
                </a:solidFill>
                <a:latin typeface="Comic Sans MS" panose="030F0702030302020204" pitchFamily="66" charset="0"/>
              </a:rPr>
              <a:t>Poison dart frog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399113" y="5321786"/>
            <a:ext cx="16264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solidFill>
                  <a:srgbClr val="00B050"/>
                </a:solidFill>
                <a:latin typeface="Comic Sans MS" panose="030F0702030302020204" pitchFamily="66" charset="0"/>
              </a:rPr>
              <a:t>Electric eel</a:t>
            </a:r>
          </a:p>
        </p:txBody>
      </p:sp>
      <p:pic>
        <p:nvPicPr>
          <p:cNvPr id="1058" name="Picture 34" descr="Image result for flesh eating piranha amazon rainforest">
            <a:hlinkClick r:id="rId24"/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706" y="4375025"/>
            <a:ext cx="1420141" cy="946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Rectangle 37"/>
          <p:cNvSpPr/>
          <p:nvPr/>
        </p:nvSpPr>
        <p:spPr>
          <a:xfrm>
            <a:off x="7920039" y="5320297"/>
            <a:ext cx="190064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solidFill>
                  <a:srgbClr val="00B0F0"/>
                </a:solidFill>
                <a:latin typeface="Comic Sans MS" panose="030F0702030302020204" pitchFamily="66" charset="0"/>
              </a:rPr>
              <a:t>Flesh-eating piranha</a:t>
            </a:r>
          </a:p>
        </p:txBody>
      </p:sp>
      <p:sp>
        <p:nvSpPr>
          <p:cNvPr id="39" name="Rectangle 38"/>
          <p:cNvSpPr/>
          <p:nvPr/>
        </p:nvSpPr>
        <p:spPr>
          <a:xfrm>
            <a:off x="4744076" y="3897038"/>
            <a:ext cx="44222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The Amazon’s DEADLY CREATURES</a:t>
            </a:r>
          </a:p>
        </p:txBody>
      </p:sp>
    </p:spTree>
    <p:extLst>
      <p:ext uri="{BB962C8B-B14F-4D97-AF65-F5344CB8AC3E}">
        <p14:creationId xmlns:p14="http://schemas.microsoft.com/office/powerpoint/2010/main" val="28227820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1368</TotalTime>
  <Words>450</Words>
  <Application>Microsoft Office PowerPoint</Application>
  <PresentationFormat>A4 Paper (210x297 mm)</PresentationFormat>
  <Paragraphs>53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Davies</dc:creator>
  <cp:lastModifiedBy>Olivia Simpson</cp:lastModifiedBy>
  <cp:revision>27</cp:revision>
  <cp:lastPrinted>2019-12-12T14:49:40Z</cp:lastPrinted>
  <dcterms:created xsi:type="dcterms:W3CDTF">2019-08-19T15:14:48Z</dcterms:created>
  <dcterms:modified xsi:type="dcterms:W3CDTF">2024-01-04T12:15:05Z</dcterms:modified>
</cp:coreProperties>
</file>