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381" r:id="rId5"/>
    <p:sldId id="256" r:id="rId6"/>
    <p:sldId id="366" r:id="rId7"/>
    <p:sldId id="365" r:id="rId8"/>
    <p:sldId id="367" r:id="rId9"/>
    <p:sldId id="360" r:id="rId10"/>
    <p:sldId id="368" r:id="rId11"/>
    <p:sldId id="369" r:id="rId12"/>
    <p:sldId id="370" r:id="rId13"/>
    <p:sldId id="371" r:id="rId14"/>
    <p:sldId id="372" r:id="rId15"/>
    <p:sldId id="382" r:id="rId16"/>
    <p:sldId id="383" r:id="rId17"/>
    <p:sldId id="380" r:id="rId18"/>
    <p:sldId id="375" r:id="rId19"/>
    <p:sldId id="384" r:id="rId20"/>
    <p:sldId id="385" r:id="rId21"/>
    <p:sldId id="386" r:id="rId22"/>
    <p:sldId id="378" r:id="rId23"/>
    <p:sldId id="379"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29E69D7-B150-49AF-8894-A60FB1FCDA91}" v="12" dt="2019-02-28T17:56:01.1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71" autoAdjust="0"/>
    <p:restoredTop sz="94660"/>
  </p:normalViewPr>
  <p:slideViewPr>
    <p:cSldViewPr snapToGrid="0">
      <p:cViewPr varScale="1">
        <p:scale>
          <a:sx n="72" d="100"/>
          <a:sy n="72" d="100"/>
        </p:scale>
        <p:origin x="131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ctoria Worthington" userId="3602fdab-493b-4fe0-87da-353562330a36" providerId="ADAL" clId="{C29E69D7-B150-49AF-8894-A60FB1FCDA91}"/>
    <pc:docChg chg="undo custSel addSld delSld modSld sldOrd">
      <pc:chgData name="Victoria Worthington" userId="3602fdab-493b-4fe0-87da-353562330a36" providerId="ADAL" clId="{C29E69D7-B150-49AF-8894-A60FB1FCDA91}" dt="2019-02-28T18:21:20.770" v="281" actId="255"/>
      <pc:docMkLst>
        <pc:docMk/>
      </pc:docMkLst>
      <pc:sldChg chg="modSp">
        <pc:chgData name="Victoria Worthington" userId="3602fdab-493b-4fe0-87da-353562330a36" providerId="ADAL" clId="{C29E69D7-B150-49AF-8894-A60FB1FCDA91}" dt="2019-02-28T18:21:20.770" v="281" actId="255"/>
        <pc:sldMkLst>
          <pc:docMk/>
          <pc:sldMk cId="2637481266" sldId="256"/>
        </pc:sldMkLst>
        <pc:spChg chg="mod">
          <ac:chgData name="Victoria Worthington" userId="3602fdab-493b-4fe0-87da-353562330a36" providerId="ADAL" clId="{C29E69D7-B150-49AF-8894-A60FB1FCDA91}" dt="2019-02-28T18:21:20.770" v="281" actId="255"/>
          <ac:spMkLst>
            <pc:docMk/>
            <pc:sldMk cId="2637481266" sldId="256"/>
            <ac:spMk id="19" creationId="{5252A847-DE45-4FA3-A1F8-EEBEB845FF8E}"/>
          </ac:spMkLst>
        </pc:spChg>
      </pc:sldChg>
      <pc:sldChg chg="modSp">
        <pc:chgData name="Victoria Worthington" userId="3602fdab-493b-4fe0-87da-353562330a36" providerId="ADAL" clId="{C29E69D7-B150-49AF-8894-A60FB1FCDA91}" dt="2019-02-28T18:20:19.304" v="271" actId="20577"/>
        <pc:sldMkLst>
          <pc:docMk/>
          <pc:sldMk cId="636014570" sldId="314"/>
        </pc:sldMkLst>
        <pc:spChg chg="mod">
          <ac:chgData name="Victoria Worthington" userId="3602fdab-493b-4fe0-87da-353562330a36" providerId="ADAL" clId="{C29E69D7-B150-49AF-8894-A60FB1FCDA91}" dt="2019-02-28T18:20:19.304" v="271" actId="20577"/>
          <ac:spMkLst>
            <pc:docMk/>
            <pc:sldMk cId="636014570" sldId="314"/>
            <ac:spMk id="19" creationId="{5252A847-DE45-4FA3-A1F8-EEBEB845FF8E}"/>
          </ac:spMkLst>
        </pc:spChg>
      </pc:sldChg>
      <pc:sldChg chg="del">
        <pc:chgData name="Victoria Worthington" userId="3602fdab-493b-4fe0-87da-353562330a36" providerId="ADAL" clId="{C29E69D7-B150-49AF-8894-A60FB1FCDA91}" dt="2019-02-28T11:52:19.178" v="82" actId="2696"/>
        <pc:sldMkLst>
          <pc:docMk/>
          <pc:sldMk cId="1071900124" sldId="355"/>
        </pc:sldMkLst>
      </pc:sldChg>
      <pc:sldChg chg="addSp delSp modSp">
        <pc:chgData name="Victoria Worthington" userId="3602fdab-493b-4fe0-87da-353562330a36" providerId="ADAL" clId="{C29E69D7-B150-49AF-8894-A60FB1FCDA91}" dt="2019-02-28T17:36:20.032" v="171" actId="403"/>
        <pc:sldMkLst>
          <pc:docMk/>
          <pc:sldMk cId="1669721746" sldId="365"/>
        </pc:sldMkLst>
        <pc:spChg chg="del mod">
          <ac:chgData name="Victoria Worthington" userId="3602fdab-493b-4fe0-87da-353562330a36" providerId="ADAL" clId="{C29E69D7-B150-49AF-8894-A60FB1FCDA91}" dt="2019-02-28T17:36:10.758" v="168" actId="478"/>
          <ac:spMkLst>
            <pc:docMk/>
            <pc:sldMk cId="1669721746" sldId="365"/>
            <ac:spMk id="14" creationId="{E1F5F01C-5989-0F4D-9FAF-2279BD10E083}"/>
          </ac:spMkLst>
        </pc:spChg>
        <pc:spChg chg="add mod">
          <ac:chgData name="Victoria Worthington" userId="3602fdab-493b-4fe0-87da-353562330a36" providerId="ADAL" clId="{C29E69D7-B150-49AF-8894-A60FB1FCDA91}" dt="2019-02-28T17:36:20.032" v="171" actId="403"/>
          <ac:spMkLst>
            <pc:docMk/>
            <pc:sldMk cId="1669721746" sldId="365"/>
            <ac:spMk id="15" creationId="{E436C895-AC7B-495C-A294-C830F282315B}"/>
          </ac:spMkLst>
        </pc:spChg>
      </pc:sldChg>
      <pc:sldChg chg="addSp delSp">
        <pc:chgData name="Victoria Worthington" userId="3602fdab-493b-4fe0-87da-353562330a36" providerId="ADAL" clId="{C29E69D7-B150-49AF-8894-A60FB1FCDA91}" dt="2019-02-28T17:36:25.292" v="173"/>
        <pc:sldMkLst>
          <pc:docMk/>
          <pc:sldMk cId="356012251" sldId="367"/>
        </pc:sldMkLst>
        <pc:spChg chg="add">
          <ac:chgData name="Victoria Worthington" userId="3602fdab-493b-4fe0-87da-353562330a36" providerId="ADAL" clId="{C29E69D7-B150-49AF-8894-A60FB1FCDA91}" dt="2019-02-28T17:36:25.292" v="173"/>
          <ac:spMkLst>
            <pc:docMk/>
            <pc:sldMk cId="356012251" sldId="367"/>
            <ac:spMk id="14" creationId="{A00C3261-A4D7-455F-ADFE-4873828F07CC}"/>
          </ac:spMkLst>
        </pc:spChg>
        <pc:spChg chg="del">
          <ac:chgData name="Victoria Worthington" userId="3602fdab-493b-4fe0-87da-353562330a36" providerId="ADAL" clId="{C29E69D7-B150-49AF-8894-A60FB1FCDA91}" dt="2019-02-28T11:47:37.418" v="27" actId="478"/>
          <ac:spMkLst>
            <pc:docMk/>
            <pc:sldMk cId="356012251" sldId="367"/>
            <ac:spMk id="14" creationId="{E1F5F01C-5989-0F4D-9FAF-2279BD10E083}"/>
          </ac:spMkLst>
        </pc:spChg>
        <pc:spChg chg="add del">
          <ac:chgData name="Victoria Worthington" userId="3602fdab-493b-4fe0-87da-353562330a36" providerId="ADAL" clId="{C29E69D7-B150-49AF-8894-A60FB1FCDA91}" dt="2019-02-28T17:36:24.358" v="172" actId="478"/>
          <ac:spMkLst>
            <pc:docMk/>
            <pc:sldMk cId="356012251" sldId="367"/>
            <ac:spMk id="15" creationId="{571572DD-8E37-42E7-B570-42A0D318F978}"/>
          </ac:spMkLst>
        </pc:spChg>
      </pc:sldChg>
      <pc:sldChg chg="modSp">
        <pc:chgData name="Victoria Worthington" userId="3602fdab-493b-4fe0-87da-353562330a36" providerId="ADAL" clId="{C29E69D7-B150-49AF-8894-A60FB1FCDA91}" dt="2019-02-28T11:47:55.452" v="30" actId="20577"/>
        <pc:sldMkLst>
          <pc:docMk/>
          <pc:sldMk cId="1823460962" sldId="369"/>
        </pc:sldMkLst>
        <pc:spChg chg="mod">
          <ac:chgData name="Victoria Worthington" userId="3602fdab-493b-4fe0-87da-353562330a36" providerId="ADAL" clId="{C29E69D7-B150-49AF-8894-A60FB1FCDA91}" dt="2019-02-28T11:47:55.452" v="30" actId="20577"/>
          <ac:spMkLst>
            <pc:docMk/>
            <pc:sldMk cId="1823460962" sldId="369"/>
            <ac:spMk id="19" creationId="{5252A847-DE45-4FA3-A1F8-EEBEB845FF8E}"/>
          </ac:spMkLst>
        </pc:spChg>
      </pc:sldChg>
      <pc:sldChg chg="modSp">
        <pc:chgData name="Victoria Worthington" userId="3602fdab-493b-4fe0-87da-353562330a36" providerId="ADAL" clId="{C29E69D7-B150-49AF-8894-A60FB1FCDA91}" dt="2019-02-28T18:17:58.187" v="216" actId="20577"/>
        <pc:sldMkLst>
          <pc:docMk/>
          <pc:sldMk cId="3318265848" sldId="370"/>
        </pc:sldMkLst>
        <pc:spChg chg="mod">
          <ac:chgData name="Victoria Worthington" userId="3602fdab-493b-4fe0-87da-353562330a36" providerId="ADAL" clId="{C29E69D7-B150-49AF-8894-A60FB1FCDA91}" dt="2019-02-28T18:17:58.187" v="216" actId="20577"/>
          <ac:spMkLst>
            <pc:docMk/>
            <pc:sldMk cId="3318265848" sldId="370"/>
            <ac:spMk id="19" creationId="{5252A847-DE45-4FA3-A1F8-EEBEB845FF8E}"/>
          </ac:spMkLst>
        </pc:spChg>
      </pc:sldChg>
      <pc:sldChg chg="modSp">
        <pc:chgData name="Victoria Worthington" userId="3602fdab-493b-4fe0-87da-353562330a36" providerId="ADAL" clId="{C29E69D7-B150-49AF-8894-A60FB1FCDA91}" dt="2019-02-28T17:37:55.948" v="204" actId="403"/>
        <pc:sldMkLst>
          <pc:docMk/>
          <pc:sldMk cId="3821946487" sldId="373"/>
        </pc:sldMkLst>
        <pc:spChg chg="mod">
          <ac:chgData name="Victoria Worthington" userId="3602fdab-493b-4fe0-87da-353562330a36" providerId="ADAL" clId="{C29E69D7-B150-49AF-8894-A60FB1FCDA91}" dt="2019-02-28T17:37:55.948" v="204" actId="403"/>
          <ac:spMkLst>
            <pc:docMk/>
            <pc:sldMk cId="3821946487" sldId="373"/>
            <ac:spMk id="19" creationId="{5252A847-DE45-4FA3-A1F8-EEBEB845FF8E}"/>
          </ac:spMkLst>
        </pc:spChg>
      </pc:sldChg>
      <pc:sldChg chg="modSp">
        <pc:chgData name="Victoria Worthington" userId="3602fdab-493b-4fe0-87da-353562330a36" providerId="ADAL" clId="{C29E69D7-B150-49AF-8894-A60FB1FCDA91}" dt="2019-02-28T17:38:07.605" v="212" actId="13926"/>
        <pc:sldMkLst>
          <pc:docMk/>
          <pc:sldMk cId="329870027" sldId="374"/>
        </pc:sldMkLst>
        <pc:spChg chg="mod">
          <ac:chgData name="Victoria Worthington" userId="3602fdab-493b-4fe0-87da-353562330a36" providerId="ADAL" clId="{C29E69D7-B150-49AF-8894-A60FB1FCDA91}" dt="2019-02-28T17:38:07.605" v="212" actId="13926"/>
          <ac:spMkLst>
            <pc:docMk/>
            <pc:sldMk cId="329870027" sldId="374"/>
            <ac:spMk id="19" creationId="{5252A847-DE45-4FA3-A1F8-EEBEB845FF8E}"/>
          </ac:spMkLst>
        </pc:spChg>
      </pc:sldChg>
      <pc:sldChg chg="modSp">
        <pc:chgData name="Victoria Worthington" userId="3602fdab-493b-4fe0-87da-353562330a36" providerId="ADAL" clId="{C29E69D7-B150-49AF-8894-A60FB1FCDA91}" dt="2019-02-28T18:19:16.949" v="246" actId="20577"/>
        <pc:sldMkLst>
          <pc:docMk/>
          <pc:sldMk cId="1644823932" sldId="375"/>
        </pc:sldMkLst>
        <pc:spChg chg="mod">
          <ac:chgData name="Victoria Worthington" userId="3602fdab-493b-4fe0-87da-353562330a36" providerId="ADAL" clId="{C29E69D7-B150-49AF-8894-A60FB1FCDA91}" dt="2019-02-28T18:19:16.949" v="246" actId="20577"/>
          <ac:spMkLst>
            <pc:docMk/>
            <pc:sldMk cId="1644823932" sldId="375"/>
            <ac:spMk id="19" creationId="{5252A847-DE45-4FA3-A1F8-EEBEB845FF8E}"/>
          </ac:spMkLst>
        </pc:spChg>
      </pc:sldChg>
      <pc:sldChg chg="modSp">
        <pc:chgData name="Victoria Worthington" userId="3602fdab-493b-4fe0-87da-353562330a36" providerId="ADAL" clId="{C29E69D7-B150-49AF-8894-A60FB1FCDA91}" dt="2019-02-28T18:20:27.120" v="279" actId="20577"/>
        <pc:sldMkLst>
          <pc:docMk/>
          <pc:sldMk cId="1664223225" sldId="376"/>
        </pc:sldMkLst>
        <pc:spChg chg="mod">
          <ac:chgData name="Victoria Worthington" userId="3602fdab-493b-4fe0-87da-353562330a36" providerId="ADAL" clId="{C29E69D7-B150-49AF-8894-A60FB1FCDA91}" dt="2019-02-28T18:20:27.120" v="279" actId="20577"/>
          <ac:spMkLst>
            <pc:docMk/>
            <pc:sldMk cId="1664223225" sldId="376"/>
            <ac:spMk id="19" creationId="{5252A847-DE45-4FA3-A1F8-EEBEB845FF8E}"/>
          </ac:spMkLst>
        </pc:spChg>
      </pc:sldChg>
      <pc:sldChg chg="modSp">
        <pc:chgData name="Victoria Worthington" userId="3602fdab-493b-4fe0-87da-353562330a36" providerId="ADAL" clId="{C29E69D7-B150-49AF-8894-A60FB1FCDA91}" dt="2019-02-28T18:20:12.273" v="267" actId="20577"/>
        <pc:sldMkLst>
          <pc:docMk/>
          <pc:sldMk cId="2760570592" sldId="377"/>
        </pc:sldMkLst>
        <pc:spChg chg="mod">
          <ac:chgData name="Victoria Worthington" userId="3602fdab-493b-4fe0-87da-353562330a36" providerId="ADAL" clId="{C29E69D7-B150-49AF-8894-A60FB1FCDA91}" dt="2019-02-28T18:20:12.273" v="267" actId="20577"/>
          <ac:spMkLst>
            <pc:docMk/>
            <pc:sldMk cId="2760570592" sldId="377"/>
            <ac:spMk id="19" creationId="{5252A847-DE45-4FA3-A1F8-EEBEB845FF8E}"/>
          </ac:spMkLst>
        </pc:spChg>
      </pc:sldChg>
      <pc:sldChg chg="addSp delSp modSp">
        <pc:chgData name="Victoria Worthington" userId="3602fdab-493b-4fe0-87da-353562330a36" providerId="ADAL" clId="{C29E69D7-B150-49AF-8894-A60FB1FCDA91}" dt="2019-02-28T17:37:29.199" v="188" actId="13926"/>
        <pc:sldMkLst>
          <pc:docMk/>
          <pc:sldMk cId="1037548531" sldId="378"/>
        </pc:sldMkLst>
        <pc:spChg chg="mod">
          <ac:chgData name="Victoria Worthington" userId="3602fdab-493b-4fe0-87da-353562330a36" providerId="ADAL" clId="{C29E69D7-B150-49AF-8894-A60FB1FCDA91}" dt="2019-02-28T12:03:03.322" v="166" actId="20577"/>
          <ac:spMkLst>
            <pc:docMk/>
            <pc:sldMk cId="1037548531" sldId="378"/>
            <ac:spMk id="10" creationId="{EAC1E03B-9CEE-4A49-B16A-E57B33A0A82A}"/>
          </ac:spMkLst>
        </pc:spChg>
        <pc:spChg chg="del mod">
          <ac:chgData name="Victoria Worthington" userId="3602fdab-493b-4fe0-87da-353562330a36" providerId="ADAL" clId="{C29E69D7-B150-49AF-8894-A60FB1FCDA91}" dt="2019-02-28T17:37:15.466" v="176" actId="478"/>
          <ac:spMkLst>
            <pc:docMk/>
            <pc:sldMk cId="1037548531" sldId="378"/>
            <ac:spMk id="11" creationId="{C81B33F5-9D8A-A441-AE1A-C5CB1CD50727}"/>
          </ac:spMkLst>
        </pc:spChg>
        <pc:spChg chg="add">
          <ac:chgData name="Victoria Worthington" userId="3602fdab-493b-4fe0-87da-353562330a36" providerId="ADAL" clId="{C29E69D7-B150-49AF-8894-A60FB1FCDA91}" dt="2019-02-28T17:37:16.331" v="177"/>
          <ac:spMkLst>
            <pc:docMk/>
            <pc:sldMk cId="1037548531" sldId="378"/>
            <ac:spMk id="12" creationId="{8CB7F7C3-15AB-4F0D-87FA-FDF8C0C66C0D}"/>
          </ac:spMkLst>
        </pc:spChg>
        <pc:spChg chg="add del mod">
          <ac:chgData name="Victoria Worthington" userId="3602fdab-493b-4fe0-87da-353562330a36" providerId="ADAL" clId="{C29E69D7-B150-49AF-8894-A60FB1FCDA91}" dt="2019-02-28T17:37:29.199" v="188" actId="13926"/>
          <ac:spMkLst>
            <pc:docMk/>
            <pc:sldMk cId="1037548531" sldId="378"/>
            <ac:spMk id="19" creationId="{5252A847-DE45-4FA3-A1F8-EEBEB845FF8E}"/>
          </ac:spMkLst>
        </pc:spChg>
      </pc:sldChg>
      <pc:sldChg chg="addSp delSp modSp">
        <pc:chgData name="Victoria Worthington" userId="3602fdab-493b-4fe0-87da-353562330a36" providerId="ADAL" clId="{C29E69D7-B150-49AF-8894-A60FB1FCDA91}" dt="2019-02-28T17:37:34.528" v="196" actId="20577"/>
        <pc:sldMkLst>
          <pc:docMk/>
          <pc:sldMk cId="2356536497" sldId="379"/>
        </pc:sldMkLst>
        <pc:spChg chg="mod">
          <ac:chgData name="Victoria Worthington" userId="3602fdab-493b-4fe0-87da-353562330a36" providerId="ADAL" clId="{C29E69D7-B150-49AF-8894-A60FB1FCDA91}" dt="2019-02-28T12:02:33.006" v="153" actId="20577"/>
          <ac:spMkLst>
            <pc:docMk/>
            <pc:sldMk cId="2356536497" sldId="379"/>
            <ac:spMk id="10" creationId="{EAC1E03B-9CEE-4A49-B16A-E57B33A0A82A}"/>
          </ac:spMkLst>
        </pc:spChg>
        <pc:spChg chg="add">
          <ac:chgData name="Victoria Worthington" userId="3602fdab-493b-4fe0-87da-353562330a36" providerId="ADAL" clId="{C29E69D7-B150-49AF-8894-A60FB1FCDA91}" dt="2019-02-28T17:37:20.078" v="179"/>
          <ac:spMkLst>
            <pc:docMk/>
            <pc:sldMk cId="2356536497" sldId="379"/>
            <ac:spMk id="11" creationId="{A2214E80-4E3A-4F64-8DB6-A134D3D0C47E}"/>
          </ac:spMkLst>
        </pc:spChg>
        <pc:spChg chg="del">
          <ac:chgData name="Victoria Worthington" userId="3602fdab-493b-4fe0-87da-353562330a36" providerId="ADAL" clId="{C29E69D7-B150-49AF-8894-A60FB1FCDA91}" dt="2019-02-28T12:02:07.852" v="145" actId="478"/>
          <ac:spMkLst>
            <pc:docMk/>
            <pc:sldMk cId="2356536497" sldId="379"/>
            <ac:spMk id="11" creationId="{C81B33F5-9D8A-A441-AE1A-C5CB1CD50727}"/>
          </ac:spMkLst>
        </pc:spChg>
        <pc:spChg chg="add del">
          <ac:chgData name="Victoria Worthington" userId="3602fdab-493b-4fe0-87da-353562330a36" providerId="ADAL" clId="{C29E69D7-B150-49AF-8894-A60FB1FCDA91}" dt="2019-02-28T17:37:18.906" v="178" actId="478"/>
          <ac:spMkLst>
            <pc:docMk/>
            <pc:sldMk cId="2356536497" sldId="379"/>
            <ac:spMk id="12" creationId="{432961BE-2036-457C-B456-CD73AA6071A8}"/>
          </ac:spMkLst>
        </pc:spChg>
        <pc:spChg chg="mod">
          <ac:chgData name="Victoria Worthington" userId="3602fdab-493b-4fe0-87da-353562330a36" providerId="ADAL" clId="{C29E69D7-B150-49AF-8894-A60FB1FCDA91}" dt="2019-02-28T17:37:34.528" v="196" actId="20577"/>
          <ac:spMkLst>
            <pc:docMk/>
            <pc:sldMk cId="2356536497" sldId="379"/>
            <ac:spMk id="19" creationId="{5252A847-DE45-4FA3-A1F8-EEBEB845FF8E}"/>
          </ac:spMkLst>
        </pc:spChg>
      </pc:sldChg>
      <pc:sldChg chg="modSp add ord">
        <pc:chgData name="Victoria Worthington" userId="3602fdab-493b-4fe0-87da-353562330a36" providerId="ADAL" clId="{C29E69D7-B150-49AF-8894-A60FB1FCDA91}" dt="2019-02-28T18:19:31.882" v="262" actId="20577"/>
        <pc:sldMkLst>
          <pc:docMk/>
          <pc:sldMk cId="4061440103" sldId="380"/>
        </pc:sldMkLst>
        <pc:spChg chg="mod">
          <ac:chgData name="Victoria Worthington" userId="3602fdab-493b-4fe0-87da-353562330a36" providerId="ADAL" clId="{C29E69D7-B150-49AF-8894-A60FB1FCDA91}" dt="2019-02-28T18:19:31.882" v="262" actId="20577"/>
          <ac:spMkLst>
            <pc:docMk/>
            <pc:sldMk cId="4061440103" sldId="380"/>
            <ac:spMk id="19" creationId="{5252A847-DE45-4FA3-A1F8-EEBEB845FF8E}"/>
          </ac:spMkLst>
        </pc:spChg>
      </pc:sldChg>
      <pc:sldChg chg="add">
        <pc:chgData name="Victoria Worthington" userId="3602fdab-493b-4fe0-87da-353562330a36" providerId="ADAL" clId="{C29E69D7-B150-49AF-8894-A60FB1FCDA91}" dt="2019-02-28T13:00:09.786" v="167"/>
        <pc:sldMkLst>
          <pc:docMk/>
          <pc:sldMk cId="403697138" sldId="381"/>
        </pc:sldMkLst>
      </pc:sldChg>
    </pc:docChg>
  </pc:docChgLst>
  <pc:docChgLst>
    <pc:chgData name="Jan Fitzpatrick" userId="d1b284ec-d1dd-4765-b823-b34899491c26" providerId="ADAL" clId="{0BFBAEFA-A7D5-4CB7-BF36-9306C517208E}"/>
    <pc:docChg chg="modSld">
      <pc:chgData name="Jan Fitzpatrick" userId="d1b284ec-d1dd-4765-b823-b34899491c26" providerId="ADAL" clId="{0BFBAEFA-A7D5-4CB7-BF36-9306C517208E}" dt="2019-02-28T16:25:21.285" v="4" actId="13926"/>
      <pc:docMkLst>
        <pc:docMk/>
      </pc:docMkLst>
      <pc:sldChg chg="modSp">
        <pc:chgData name="Jan Fitzpatrick" userId="d1b284ec-d1dd-4765-b823-b34899491c26" providerId="ADAL" clId="{0BFBAEFA-A7D5-4CB7-BF36-9306C517208E}" dt="2019-02-28T16:20:48.017" v="0" actId="13926"/>
        <pc:sldMkLst>
          <pc:docMk/>
          <pc:sldMk cId="3821946487" sldId="373"/>
        </pc:sldMkLst>
        <pc:spChg chg="mod">
          <ac:chgData name="Jan Fitzpatrick" userId="d1b284ec-d1dd-4765-b823-b34899491c26" providerId="ADAL" clId="{0BFBAEFA-A7D5-4CB7-BF36-9306C517208E}" dt="2019-02-28T16:20:48.017" v="0" actId="13926"/>
          <ac:spMkLst>
            <pc:docMk/>
            <pc:sldMk cId="3821946487" sldId="373"/>
            <ac:spMk id="19" creationId="{5252A847-DE45-4FA3-A1F8-EEBEB845FF8E}"/>
          </ac:spMkLst>
        </pc:spChg>
      </pc:sldChg>
      <pc:sldChg chg="modSp">
        <pc:chgData name="Jan Fitzpatrick" userId="d1b284ec-d1dd-4765-b823-b34899491c26" providerId="ADAL" clId="{0BFBAEFA-A7D5-4CB7-BF36-9306C517208E}" dt="2019-02-28T16:21:13.385" v="1" actId="13926"/>
        <pc:sldMkLst>
          <pc:docMk/>
          <pc:sldMk cId="329870027" sldId="374"/>
        </pc:sldMkLst>
        <pc:spChg chg="mod">
          <ac:chgData name="Jan Fitzpatrick" userId="d1b284ec-d1dd-4765-b823-b34899491c26" providerId="ADAL" clId="{0BFBAEFA-A7D5-4CB7-BF36-9306C517208E}" dt="2019-02-28T16:21:13.385" v="1" actId="13926"/>
          <ac:spMkLst>
            <pc:docMk/>
            <pc:sldMk cId="329870027" sldId="374"/>
            <ac:spMk id="19" creationId="{5252A847-DE45-4FA3-A1F8-EEBEB845FF8E}"/>
          </ac:spMkLst>
        </pc:spChg>
      </pc:sldChg>
      <pc:sldChg chg="modSp">
        <pc:chgData name="Jan Fitzpatrick" userId="d1b284ec-d1dd-4765-b823-b34899491c26" providerId="ADAL" clId="{0BFBAEFA-A7D5-4CB7-BF36-9306C517208E}" dt="2019-02-28T16:23:18.814" v="2" actId="20577"/>
        <pc:sldMkLst>
          <pc:docMk/>
          <pc:sldMk cId="1644823932" sldId="375"/>
        </pc:sldMkLst>
        <pc:spChg chg="mod">
          <ac:chgData name="Jan Fitzpatrick" userId="d1b284ec-d1dd-4765-b823-b34899491c26" providerId="ADAL" clId="{0BFBAEFA-A7D5-4CB7-BF36-9306C517208E}" dt="2019-02-28T16:23:18.814" v="2" actId="20577"/>
          <ac:spMkLst>
            <pc:docMk/>
            <pc:sldMk cId="1644823932" sldId="375"/>
            <ac:spMk id="19" creationId="{5252A847-DE45-4FA3-A1F8-EEBEB845FF8E}"/>
          </ac:spMkLst>
        </pc:spChg>
      </pc:sldChg>
      <pc:sldChg chg="modSp">
        <pc:chgData name="Jan Fitzpatrick" userId="d1b284ec-d1dd-4765-b823-b34899491c26" providerId="ADAL" clId="{0BFBAEFA-A7D5-4CB7-BF36-9306C517208E}" dt="2019-02-28T16:25:21.285" v="4" actId="13926"/>
        <pc:sldMkLst>
          <pc:docMk/>
          <pc:sldMk cId="1037548531" sldId="378"/>
        </pc:sldMkLst>
        <pc:spChg chg="mod">
          <ac:chgData name="Jan Fitzpatrick" userId="d1b284ec-d1dd-4765-b823-b34899491c26" providerId="ADAL" clId="{0BFBAEFA-A7D5-4CB7-BF36-9306C517208E}" dt="2019-02-28T16:25:21.285" v="4" actId="13926"/>
          <ac:spMkLst>
            <pc:docMk/>
            <pc:sldMk cId="1037548531" sldId="378"/>
            <ac:spMk id="11" creationId="{C81B33F5-9D8A-A441-AE1A-C5CB1CD50727}"/>
          </ac:spMkLst>
        </pc:spChg>
        <pc:spChg chg="mod">
          <ac:chgData name="Jan Fitzpatrick" userId="d1b284ec-d1dd-4765-b823-b34899491c26" providerId="ADAL" clId="{0BFBAEFA-A7D5-4CB7-BF36-9306C517208E}" dt="2019-02-28T16:25:15.757" v="3" actId="13926"/>
          <ac:spMkLst>
            <pc:docMk/>
            <pc:sldMk cId="1037548531" sldId="378"/>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28/02/2019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28/02/2019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28/02/2019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28/02/2019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28/02/2019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28/02/2019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28/02/2019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8" Type="http://schemas.openxmlformats.org/officeDocument/2006/relationships/hyperlink" Target="https://classroomsecrets.co.uk/category/maths/year-6/spring-block-6-ratio/" TargetMode="External"/><Relationship Id="rId3" Type="http://schemas.openxmlformats.org/officeDocument/2006/relationships/image" Target="../media/image2.png"/><Relationship Id="rId7" Type="http://schemas.openxmlformats.org/officeDocument/2006/relationships/hyperlink" Target="https://classroomsecrets.co.uk/content-domain-filter/?fwp_contentdomain=6r4"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ontent-domain-filter/?fwp_contentdomain=6r3" TargetMode="External"/><Relationship Id="rId5" Type="http://schemas.openxmlformats.org/officeDocument/2006/relationships/hyperlink" Target="https://classroomsecrets.co.uk/content-domain-filter/?fwp_contentdomain=6r2" TargetMode="External"/><Relationship Id="rId4" Type="http://schemas.openxmlformats.org/officeDocument/2006/relationships/hyperlink" Target="https://classroomsecrets.co.uk/content-domain-filter/?fwp_contentdomain=6r1" TargetMode="External"/><Relationship Id="rId9" Type="http://schemas.openxmlformats.org/officeDocument/2006/relationships/hyperlink" Target="https://classroomsecrets.co.uk/ratio-and-proportion-problems-year-6-ratio-resource-pack"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4"/>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026" name="Picture 2" descr="https://survey.zohopublic.eu/survey/api/v1/public/livesurveys/V2BBWx/images/Y2JkNzM2MDEtNDhiZi00OTZmLWIxMTQtZjAyNTcxOGQ0Y2M1/web/download/image?isoriginalfile=true">
            <a:extLst>
              <a:ext uri="{FF2B5EF4-FFF2-40B4-BE49-F238E27FC236}">
                <a16:creationId xmlns:a16="http://schemas.microsoft.com/office/drawing/2014/main" id="{3F7FACF9-9D01-483E-8556-36F7859B47F1}"/>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57500" y="169040"/>
            <a:ext cx="34290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6971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Spring Block 6 – Ratio – Ratio And Proportion Problems</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a:t>
            </a:r>
            <a:r>
              <a:rPr lang="en-GB" sz="1600" b="1">
                <a:solidFill>
                  <a:prstClr val="black"/>
                </a:solidFill>
                <a:latin typeface="Century Gothic" panose="020B0502020202020204" pitchFamily="34" charset="0"/>
              </a:rPr>
              <a:t>Objectives:</a:t>
            </a:r>
          </a:p>
          <a:p>
            <a:pPr lvl="0" defTabSz="457200">
              <a:defRPr/>
            </a:pPr>
            <a:endParaRPr lang="en-GB" sz="1200" b="1" dirty="0">
              <a:solidFill>
                <a:srgbClr val="FF0000"/>
              </a:solidFill>
              <a:latin typeface="Century Gothic" panose="020B0502020202020204" pitchFamily="34" charset="0"/>
            </a:endParaRPr>
          </a:p>
          <a:p>
            <a:pPr fontAlgn="base">
              <a:lnSpc>
                <a:spcPct val="100000"/>
              </a:lnSpc>
              <a:spcAft>
                <a:spcPts val="0"/>
              </a:spcAft>
            </a:pPr>
            <a:r>
              <a:rPr lang="en-GB" sz="1200" b="1" dirty="0">
                <a:solidFill>
                  <a:prstClr val="black"/>
                </a:solidFill>
                <a:latin typeface="Century Gothic" panose="020B0502020202020204" pitchFamily="34" charset="0"/>
              </a:rPr>
              <a:t>Mathematics Year 6: </a:t>
            </a:r>
            <a:r>
              <a:rPr lang="en-GB" sz="1200" b="1" dirty="0">
                <a:solidFill>
                  <a:schemeClr val="tx1"/>
                </a:solidFill>
                <a:latin typeface="Century Gothic" panose="020B0502020202020204" pitchFamily="34" charset="0"/>
              </a:rPr>
              <a:t>(6R1) </a:t>
            </a:r>
            <a:r>
              <a:rPr lang="en-GB" sz="1200" b="1" u="sng" dirty="0">
                <a:latin typeface="Century Gothic" panose="020B0502020202020204" pitchFamily="34" charset="0"/>
                <a:hlinkClick r:id="rId4"/>
              </a:rPr>
              <a:t>Solve problems involving the relative sizes of two quantities where missing values can be found by using integer multiplication and division facts</a:t>
            </a:r>
            <a:endParaRPr lang="en-GB" sz="1200" b="1" u="sng" dirty="0">
              <a:latin typeface="Century Gothic" panose="020B0502020202020204" pitchFamily="34" charset="0"/>
            </a:endParaRPr>
          </a:p>
          <a:p>
            <a:pPr fontAlgn="base">
              <a:lnSpc>
                <a:spcPct val="100000"/>
              </a:lnSpc>
              <a:spcAft>
                <a:spcPts val="0"/>
              </a:spcAft>
            </a:pPr>
            <a:r>
              <a:rPr lang="en-GB" sz="1200" b="1" dirty="0">
                <a:solidFill>
                  <a:prstClr val="black"/>
                </a:solidFill>
                <a:latin typeface="Century Gothic" panose="020B0502020202020204" pitchFamily="34" charset="0"/>
              </a:rPr>
              <a:t>Mathematics Year 6</a:t>
            </a:r>
            <a:r>
              <a:rPr lang="en-GB" sz="1200" b="1" dirty="0">
                <a:solidFill>
                  <a:schemeClr val="tx1"/>
                </a:solidFill>
                <a:latin typeface="Century Gothic" panose="020B0502020202020204" pitchFamily="34" charset="0"/>
              </a:rPr>
              <a:t>: (6R2)</a:t>
            </a:r>
            <a:r>
              <a:rPr lang="en-GB" sz="1200" b="1" dirty="0">
                <a:latin typeface="Century Gothic" panose="020B0502020202020204" pitchFamily="34" charset="0"/>
              </a:rPr>
              <a:t> </a:t>
            </a:r>
            <a:r>
              <a:rPr lang="en-GB" sz="1200" b="1" dirty="0">
                <a:latin typeface="Century Gothic" panose="020B0502020202020204" pitchFamily="34" charset="0"/>
                <a:hlinkClick r:id="rId5"/>
              </a:rPr>
              <a:t>Solve problems involving the calculation of percentages [for example, of measures, and such as 15% of 360] and the use of percentages for comparison</a:t>
            </a:r>
            <a:endParaRPr lang="en-GB" sz="1200" b="1" dirty="0">
              <a:latin typeface="Century Gothic" panose="020B0502020202020204" pitchFamily="34" charset="0"/>
            </a:endParaRPr>
          </a:p>
          <a:p>
            <a:pPr fontAlgn="base">
              <a:lnSpc>
                <a:spcPct val="100000"/>
              </a:lnSpc>
              <a:spcAft>
                <a:spcPts val="0"/>
              </a:spcAft>
            </a:pPr>
            <a:r>
              <a:rPr lang="en-GB" sz="1200" b="1" dirty="0">
                <a:solidFill>
                  <a:prstClr val="black"/>
                </a:solidFill>
                <a:latin typeface="Century Gothic" panose="020B0502020202020204" pitchFamily="34" charset="0"/>
              </a:rPr>
              <a:t>Mathematics Year 6</a:t>
            </a:r>
            <a:r>
              <a:rPr lang="en-GB" sz="1200" b="1" dirty="0">
                <a:solidFill>
                  <a:schemeClr val="tx1"/>
                </a:solidFill>
                <a:latin typeface="Century Gothic" panose="020B0502020202020204" pitchFamily="34" charset="0"/>
              </a:rPr>
              <a:t>: (6R3)</a:t>
            </a:r>
            <a:r>
              <a:rPr lang="en-GB" sz="1200" b="1" dirty="0">
                <a:latin typeface="Century Gothic" panose="020B0502020202020204" pitchFamily="34" charset="0"/>
              </a:rPr>
              <a:t> </a:t>
            </a:r>
            <a:r>
              <a:rPr lang="en-GB" sz="1200" b="1" dirty="0">
                <a:latin typeface="Century Gothic" panose="020B0502020202020204" pitchFamily="34" charset="0"/>
                <a:hlinkClick r:id="rId6"/>
              </a:rPr>
              <a:t>Solve problems involving similar shapes where the scale factor is known or can be found</a:t>
            </a:r>
            <a:endParaRPr lang="en-GB" sz="1200" b="1" dirty="0">
              <a:latin typeface="Century Gothic" panose="020B0502020202020204" pitchFamily="34" charset="0"/>
            </a:endParaRPr>
          </a:p>
          <a:p>
            <a:pPr fontAlgn="base">
              <a:lnSpc>
                <a:spcPct val="100000"/>
              </a:lnSpc>
              <a:spcAft>
                <a:spcPts val="0"/>
              </a:spcAft>
            </a:pPr>
            <a:r>
              <a:rPr lang="en-GB" sz="1200" b="1" dirty="0">
                <a:solidFill>
                  <a:schemeClr val="tx1"/>
                </a:solidFill>
                <a:latin typeface="Century Gothic" panose="020B0502020202020204" pitchFamily="34" charset="0"/>
              </a:rPr>
              <a:t>Mathematics Year 6: (6R4)</a:t>
            </a:r>
            <a:r>
              <a:rPr lang="en-GB" sz="1200" b="1" dirty="0">
                <a:latin typeface="Century Gothic" panose="020B0502020202020204" pitchFamily="34" charset="0"/>
              </a:rPr>
              <a:t> </a:t>
            </a:r>
            <a:r>
              <a:rPr lang="en-GB" sz="1200" b="1" dirty="0">
                <a:latin typeface="Century Gothic" panose="020B0502020202020204" pitchFamily="34" charset="0"/>
                <a:hlinkClick r:id="rId7"/>
              </a:rPr>
              <a:t>Solve problems involving unequal sharing and grouping using knowledge of fractions and multiples</a:t>
            </a:r>
            <a:endParaRPr lang="en-GB" sz="1200" b="1" dirty="0">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8"/>
              </a:rPr>
              <a:t>Year 6 Ratio</a:t>
            </a:r>
            <a:r>
              <a:rPr lang="en-GB" sz="1600" b="1" dirty="0">
                <a:solidFill>
                  <a:prstClr val="black"/>
                </a:solidFill>
                <a:latin typeface="Century Gothic" panose="020B0502020202020204" pitchFamily="34" charset="0"/>
              </a:rPr>
              <a:t> resources.</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9"/>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Spring Block 6 – Ratio</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7: Ratio And Proportion Problems</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3235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times smaller is shape A than shape B?</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ight Triangle 5">
            <a:extLst>
              <a:ext uri="{FF2B5EF4-FFF2-40B4-BE49-F238E27FC236}">
                <a16:creationId xmlns:a16="http://schemas.microsoft.com/office/drawing/2014/main" id="{176B330E-026B-764C-8AD3-4F0843204096}"/>
              </a:ext>
            </a:extLst>
          </p:cNvPr>
          <p:cNvSpPr/>
          <p:nvPr/>
        </p:nvSpPr>
        <p:spPr>
          <a:xfrm>
            <a:off x="1909206" y="1597152"/>
            <a:ext cx="1706880" cy="1706880"/>
          </a:xfrm>
          <a:prstGeom prst="rtTriangle">
            <a:avLst/>
          </a:prstGeom>
          <a:solidFill>
            <a:srgbClr val="C642B6"/>
          </a:solidFill>
          <a:ln>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latin typeface="Century Gothic" panose="020B0502020202020204" pitchFamily="34" charset="0"/>
              </a:rPr>
              <a:t>A</a:t>
            </a:r>
          </a:p>
        </p:txBody>
      </p:sp>
      <p:sp>
        <p:nvSpPr>
          <p:cNvPr id="9" name="Right Triangle 8">
            <a:extLst>
              <a:ext uri="{FF2B5EF4-FFF2-40B4-BE49-F238E27FC236}">
                <a16:creationId xmlns:a16="http://schemas.microsoft.com/office/drawing/2014/main" id="{1C5096D7-6FA1-004A-9733-6595A44024AB}"/>
              </a:ext>
            </a:extLst>
          </p:cNvPr>
          <p:cNvSpPr/>
          <p:nvPr/>
        </p:nvSpPr>
        <p:spPr>
          <a:xfrm>
            <a:off x="4914534" y="1597152"/>
            <a:ext cx="2724912" cy="2450592"/>
          </a:xfrm>
          <a:prstGeom prst="rtTriangl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latin typeface="Century Gothic" panose="020B0502020202020204" pitchFamily="34" charset="0"/>
              </a:rPr>
              <a:t>B</a:t>
            </a:r>
          </a:p>
        </p:txBody>
      </p:sp>
      <p:sp>
        <p:nvSpPr>
          <p:cNvPr id="10" name="TextBox 9">
            <a:extLst>
              <a:ext uri="{FF2B5EF4-FFF2-40B4-BE49-F238E27FC236}">
                <a16:creationId xmlns:a16="http://schemas.microsoft.com/office/drawing/2014/main" id="{632952BB-6CCE-DF44-995C-A5C7EB4935EA}"/>
              </a:ext>
            </a:extLst>
          </p:cNvPr>
          <p:cNvSpPr txBox="1"/>
          <p:nvPr/>
        </p:nvSpPr>
        <p:spPr>
          <a:xfrm>
            <a:off x="1994550" y="3304032"/>
            <a:ext cx="1304544" cy="369332"/>
          </a:xfrm>
          <a:prstGeom prst="rect">
            <a:avLst/>
          </a:prstGeom>
          <a:noFill/>
        </p:spPr>
        <p:txBody>
          <a:bodyPr wrap="square" rtlCol="0">
            <a:spAutoFit/>
          </a:bodyPr>
          <a:lstStyle/>
          <a:p>
            <a:pPr algn="ctr"/>
            <a:r>
              <a:rPr lang="en-GB" b="1" dirty="0">
                <a:latin typeface="Century Gothic" panose="020B0502020202020204" pitchFamily="34" charset="0"/>
              </a:rPr>
              <a:t>5cm</a:t>
            </a:r>
          </a:p>
        </p:txBody>
      </p:sp>
      <p:sp>
        <p:nvSpPr>
          <p:cNvPr id="11" name="TextBox 10">
            <a:extLst>
              <a:ext uri="{FF2B5EF4-FFF2-40B4-BE49-F238E27FC236}">
                <a16:creationId xmlns:a16="http://schemas.microsoft.com/office/drawing/2014/main" id="{340DAC8C-217D-6449-B03D-987AAC07C5C9}"/>
              </a:ext>
            </a:extLst>
          </p:cNvPr>
          <p:cNvSpPr txBox="1"/>
          <p:nvPr/>
        </p:nvSpPr>
        <p:spPr>
          <a:xfrm>
            <a:off x="5524134" y="4047744"/>
            <a:ext cx="1304544" cy="369332"/>
          </a:xfrm>
          <a:prstGeom prst="rect">
            <a:avLst/>
          </a:prstGeom>
          <a:noFill/>
        </p:spPr>
        <p:txBody>
          <a:bodyPr wrap="square" rtlCol="0">
            <a:spAutoFit/>
          </a:bodyPr>
          <a:lstStyle/>
          <a:p>
            <a:pPr algn="ctr"/>
            <a:r>
              <a:rPr lang="en-GB" b="1" dirty="0">
                <a:latin typeface="Century Gothic" panose="020B0502020202020204" pitchFamily="34" charset="0"/>
              </a:rPr>
              <a:t>25cm</a:t>
            </a:r>
          </a:p>
        </p:txBody>
      </p:sp>
      <p:sp>
        <p:nvSpPr>
          <p:cNvPr id="12" name="TextBox 11">
            <a:extLst>
              <a:ext uri="{FF2B5EF4-FFF2-40B4-BE49-F238E27FC236}">
                <a16:creationId xmlns:a16="http://schemas.microsoft.com/office/drawing/2014/main" id="{CF32B8B5-B23C-F549-B1B5-E4DA569B23B8}"/>
              </a:ext>
            </a:extLst>
          </p:cNvPr>
          <p:cNvSpPr txBox="1"/>
          <p:nvPr/>
        </p:nvSpPr>
        <p:spPr>
          <a:xfrm>
            <a:off x="964482" y="2453116"/>
            <a:ext cx="1304544" cy="369332"/>
          </a:xfrm>
          <a:prstGeom prst="rect">
            <a:avLst/>
          </a:prstGeom>
          <a:noFill/>
        </p:spPr>
        <p:txBody>
          <a:bodyPr wrap="square" rtlCol="0">
            <a:spAutoFit/>
          </a:bodyPr>
          <a:lstStyle/>
          <a:p>
            <a:pPr algn="ctr"/>
            <a:r>
              <a:rPr lang="en-GB" b="1" dirty="0">
                <a:latin typeface="Century Gothic" panose="020B0502020202020204" pitchFamily="34" charset="0"/>
              </a:rPr>
              <a:t>7cm</a:t>
            </a:r>
          </a:p>
        </p:txBody>
      </p:sp>
      <p:sp>
        <p:nvSpPr>
          <p:cNvPr id="13" name="TextBox 12">
            <a:extLst>
              <a:ext uri="{FF2B5EF4-FFF2-40B4-BE49-F238E27FC236}">
                <a16:creationId xmlns:a16="http://schemas.microsoft.com/office/drawing/2014/main" id="{D2C87EB9-AEFF-AB46-8DFA-85443B773C7C}"/>
              </a:ext>
            </a:extLst>
          </p:cNvPr>
          <p:cNvSpPr txBox="1"/>
          <p:nvPr/>
        </p:nvSpPr>
        <p:spPr>
          <a:xfrm>
            <a:off x="3884466" y="2743200"/>
            <a:ext cx="1304544" cy="369332"/>
          </a:xfrm>
          <a:prstGeom prst="rect">
            <a:avLst/>
          </a:prstGeom>
          <a:noFill/>
        </p:spPr>
        <p:txBody>
          <a:bodyPr wrap="square" rtlCol="0">
            <a:spAutoFit/>
          </a:bodyPr>
          <a:lstStyle/>
          <a:p>
            <a:pPr algn="ctr"/>
            <a:r>
              <a:rPr lang="en-GB" b="1" dirty="0">
                <a:latin typeface="Century Gothic" panose="020B0502020202020204" pitchFamily="34" charset="0"/>
              </a:rPr>
              <a:t>35cm</a:t>
            </a:r>
          </a:p>
        </p:txBody>
      </p:sp>
      <p:sp>
        <p:nvSpPr>
          <p:cNvPr id="15" name="TextBox 14">
            <a:extLst>
              <a:ext uri="{FF2B5EF4-FFF2-40B4-BE49-F238E27FC236}">
                <a16:creationId xmlns:a16="http://schemas.microsoft.com/office/drawing/2014/main" id="{E436C895-AC7B-495C-A294-C830F282315B}"/>
              </a:ext>
            </a:extLst>
          </p:cNvPr>
          <p:cNvSpPr txBox="1"/>
          <p:nvPr/>
        </p:nvSpPr>
        <p:spPr>
          <a:xfrm>
            <a:off x="118557" y="6043988"/>
            <a:ext cx="1304544" cy="246221"/>
          </a:xfrm>
          <a:prstGeom prst="rect">
            <a:avLst/>
          </a:prstGeom>
          <a:noFill/>
        </p:spPr>
        <p:txBody>
          <a:bodyPr wrap="square" rtlCol="0">
            <a:spAutoFit/>
          </a:bodyPr>
          <a:lstStyle/>
          <a:p>
            <a:pPr algn="ctr"/>
            <a:r>
              <a:rPr lang="en-GB" sz="1000" b="1" i="1" dirty="0">
                <a:solidFill>
                  <a:schemeClr val="bg2">
                    <a:lumMod val="75000"/>
                  </a:schemeClr>
                </a:solidFill>
                <a:latin typeface="Century Gothic" panose="020B0502020202020204" pitchFamily="34" charset="0"/>
              </a:rPr>
              <a:t>Not to scale</a:t>
            </a:r>
          </a:p>
        </p:txBody>
      </p:sp>
    </p:spTree>
    <p:extLst>
      <p:ext uri="{BB962C8B-B14F-4D97-AF65-F5344CB8AC3E}">
        <p14:creationId xmlns:p14="http://schemas.microsoft.com/office/powerpoint/2010/main" val="1669721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times smaller is shape A than shape B?</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5 times smaller</a:t>
            </a:r>
          </a:p>
          <a:p>
            <a:pPr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ight Triangle 5">
            <a:extLst>
              <a:ext uri="{FF2B5EF4-FFF2-40B4-BE49-F238E27FC236}">
                <a16:creationId xmlns:a16="http://schemas.microsoft.com/office/drawing/2014/main" id="{176B330E-026B-764C-8AD3-4F0843204096}"/>
              </a:ext>
            </a:extLst>
          </p:cNvPr>
          <p:cNvSpPr/>
          <p:nvPr/>
        </p:nvSpPr>
        <p:spPr>
          <a:xfrm>
            <a:off x="1909206" y="1597152"/>
            <a:ext cx="1706880" cy="1706880"/>
          </a:xfrm>
          <a:prstGeom prst="rtTriangle">
            <a:avLst/>
          </a:prstGeom>
          <a:solidFill>
            <a:srgbClr val="C642B6"/>
          </a:solidFill>
          <a:ln>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latin typeface="Century Gothic" panose="020B0502020202020204" pitchFamily="34" charset="0"/>
              </a:rPr>
              <a:t>A</a:t>
            </a:r>
          </a:p>
        </p:txBody>
      </p:sp>
      <p:sp>
        <p:nvSpPr>
          <p:cNvPr id="9" name="Right Triangle 8">
            <a:extLst>
              <a:ext uri="{FF2B5EF4-FFF2-40B4-BE49-F238E27FC236}">
                <a16:creationId xmlns:a16="http://schemas.microsoft.com/office/drawing/2014/main" id="{1C5096D7-6FA1-004A-9733-6595A44024AB}"/>
              </a:ext>
            </a:extLst>
          </p:cNvPr>
          <p:cNvSpPr/>
          <p:nvPr/>
        </p:nvSpPr>
        <p:spPr>
          <a:xfrm>
            <a:off x="4914534" y="1597152"/>
            <a:ext cx="2724912" cy="2450592"/>
          </a:xfrm>
          <a:prstGeom prst="rtTriangl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latin typeface="Century Gothic" panose="020B0502020202020204" pitchFamily="34" charset="0"/>
              </a:rPr>
              <a:t>B</a:t>
            </a:r>
          </a:p>
        </p:txBody>
      </p:sp>
      <p:sp>
        <p:nvSpPr>
          <p:cNvPr id="10" name="TextBox 9">
            <a:extLst>
              <a:ext uri="{FF2B5EF4-FFF2-40B4-BE49-F238E27FC236}">
                <a16:creationId xmlns:a16="http://schemas.microsoft.com/office/drawing/2014/main" id="{632952BB-6CCE-DF44-995C-A5C7EB4935EA}"/>
              </a:ext>
            </a:extLst>
          </p:cNvPr>
          <p:cNvSpPr txBox="1"/>
          <p:nvPr/>
        </p:nvSpPr>
        <p:spPr>
          <a:xfrm>
            <a:off x="1994550" y="3304032"/>
            <a:ext cx="1304544" cy="369332"/>
          </a:xfrm>
          <a:prstGeom prst="rect">
            <a:avLst/>
          </a:prstGeom>
          <a:noFill/>
        </p:spPr>
        <p:txBody>
          <a:bodyPr wrap="square" rtlCol="0">
            <a:spAutoFit/>
          </a:bodyPr>
          <a:lstStyle/>
          <a:p>
            <a:pPr algn="ctr"/>
            <a:r>
              <a:rPr lang="en-GB" b="1" dirty="0">
                <a:latin typeface="Century Gothic" panose="020B0502020202020204" pitchFamily="34" charset="0"/>
              </a:rPr>
              <a:t>5cm</a:t>
            </a:r>
          </a:p>
        </p:txBody>
      </p:sp>
      <p:sp>
        <p:nvSpPr>
          <p:cNvPr id="11" name="TextBox 10">
            <a:extLst>
              <a:ext uri="{FF2B5EF4-FFF2-40B4-BE49-F238E27FC236}">
                <a16:creationId xmlns:a16="http://schemas.microsoft.com/office/drawing/2014/main" id="{340DAC8C-217D-6449-B03D-987AAC07C5C9}"/>
              </a:ext>
            </a:extLst>
          </p:cNvPr>
          <p:cNvSpPr txBox="1"/>
          <p:nvPr/>
        </p:nvSpPr>
        <p:spPr>
          <a:xfrm>
            <a:off x="5524134" y="4047744"/>
            <a:ext cx="1304544" cy="369332"/>
          </a:xfrm>
          <a:prstGeom prst="rect">
            <a:avLst/>
          </a:prstGeom>
          <a:noFill/>
        </p:spPr>
        <p:txBody>
          <a:bodyPr wrap="square" rtlCol="0">
            <a:spAutoFit/>
          </a:bodyPr>
          <a:lstStyle/>
          <a:p>
            <a:pPr algn="ctr"/>
            <a:r>
              <a:rPr lang="en-GB" b="1" dirty="0">
                <a:latin typeface="Century Gothic" panose="020B0502020202020204" pitchFamily="34" charset="0"/>
              </a:rPr>
              <a:t>25cm</a:t>
            </a:r>
          </a:p>
        </p:txBody>
      </p:sp>
      <p:sp>
        <p:nvSpPr>
          <p:cNvPr id="12" name="TextBox 11">
            <a:extLst>
              <a:ext uri="{FF2B5EF4-FFF2-40B4-BE49-F238E27FC236}">
                <a16:creationId xmlns:a16="http://schemas.microsoft.com/office/drawing/2014/main" id="{CF32B8B5-B23C-F549-B1B5-E4DA569B23B8}"/>
              </a:ext>
            </a:extLst>
          </p:cNvPr>
          <p:cNvSpPr txBox="1"/>
          <p:nvPr/>
        </p:nvSpPr>
        <p:spPr>
          <a:xfrm>
            <a:off x="964482" y="2453116"/>
            <a:ext cx="1304544" cy="369332"/>
          </a:xfrm>
          <a:prstGeom prst="rect">
            <a:avLst/>
          </a:prstGeom>
          <a:noFill/>
        </p:spPr>
        <p:txBody>
          <a:bodyPr wrap="square" rtlCol="0">
            <a:spAutoFit/>
          </a:bodyPr>
          <a:lstStyle/>
          <a:p>
            <a:pPr algn="ctr"/>
            <a:r>
              <a:rPr lang="en-GB" b="1" dirty="0">
                <a:latin typeface="Century Gothic" panose="020B0502020202020204" pitchFamily="34" charset="0"/>
              </a:rPr>
              <a:t>7cm</a:t>
            </a:r>
          </a:p>
        </p:txBody>
      </p:sp>
      <p:sp>
        <p:nvSpPr>
          <p:cNvPr id="13" name="TextBox 12">
            <a:extLst>
              <a:ext uri="{FF2B5EF4-FFF2-40B4-BE49-F238E27FC236}">
                <a16:creationId xmlns:a16="http://schemas.microsoft.com/office/drawing/2014/main" id="{D2C87EB9-AEFF-AB46-8DFA-85443B773C7C}"/>
              </a:ext>
            </a:extLst>
          </p:cNvPr>
          <p:cNvSpPr txBox="1"/>
          <p:nvPr/>
        </p:nvSpPr>
        <p:spPr>
          <a:xfrm>
            <a:off x="3884466" y="2743200"/>
            <a:ext cx="1304544" cy="369332"/>
          </a:xfrm>
          <a:prstGeom prst="rect">
            <a:avLst/>
          </a:prstGeom>
          <a:noFill/>
        </p:spPr>
        <p:txBody>
          <a:bodyPr wrap="square" rtlCol="0">
            <a:spAutoFit/>
          </a:bodyPr>
          <a:lstStyle/>
          <a:p>
            <a:pPr algn="ctr"/>
            <a:r>
              <a:rPr lang="en-GB" b="1" dirty="0">
                <a:latin typeface="Century Gothic" panose="020B0502020202020204" pitchFamily="34" charset="0"/>
              </a:rPr>
              <a:t>35cm</a:t>
            </a:r>
          </a:p>
        </p:txBody>
      </p:sp>
      <p:sp>
        <p:nvSpPr>
          <p:cNvPr id="14" name="TextBox 13">
            <a:extLst>
              <a:ext uri="{FF2B5EF4-FFF2-40B4-BE49-F238E27FC236}">
                <a16:creationId xmlns:a16="http://schemas.microsoft.com/office/drawing/2014/main" id="{A00C3261-A4D7-455F-ADFE-4873828F07CC}"/>
              </a:ext>
            </a:extLst>
          </p:cNvPr>
          <p:cNvSpPr txBox="1"/>
          <p:nvPr/>
        </p:nvSpPr>
        <p:spPr>
          <a:xfrm>
            <a:off x="118557" y="6043988"/>
            <a:ext cx="1304544" cy="246221"/>
          </a:xfrm>
          <a:prstGeom prst="rect">
            <a:avLst/>
          </a:prstGeom>
          <a:noFill/>
        </p:spPr>
        <p:txBody>
          <a:bodyPr wrap="square" rtlCol="0">
            <a:spAutoFit/>
          </a:bodyPr>
          <a:lstStyle/>
          <a:p>
            <a:pPr algn="ctr"/>
            <a:r>
              <a:rPr lang="en-GB" sz="1000" b="1" i="1" dirty="0">
                <a:solidFill>
                  <a:schemeClr val="bg2">
                    <a:lumMod val="75000"/>
                  </a:schemeClr>
                </a:solidFill>
                <a:latin typeface="Century Gothic" panose="020B0502020202020204" pitchFamily="34" charset="0"/>
              </a:rPr>
              <a:t>Not to scale</a:t>
            </a:r>
          </a:p>
        </p:txBody>
      </p:sp>
    </p:spTree>
    <p:extLst>
      <p:ext uri="{BB962C8B-B14F-4D97-AF65-F5344CB8AC3E}">
        <p14:creationId xmlns:p14="http://schemas.microsoft.com/office/powerpoint/2010/main" val="3560122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Shape A has been enlarged by different scale factors to make shapes B, C and D. </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Calculate the missing measurements.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67679E37-28DE-4F48-A40F-4A1D101446D0}"/>
              </a:ext>
            </a:extLst>
          </p:cNvPr>
          <p:cNvGraphicFramePr>
            <a:graphicFrameLocks noGrp="1"/>
          </p:cNvGraphicFramePr>
          <p:nvPr>
            <p:extLst>
              <p:ext uri="{D42A27DB-BD31-4B8C-83A1-F6EECF244321}">
                <p14:modId xmlns:p14="http://schemas.microsoft.com/office/powerpoint/2010/main" val="2833047754"/>
              </p:ext>
            </p:extLst>
          </p:nvPr>
        </p:nvGraphicFramePr>
        <p:xfrm>
          <a:off x="2586507" y="2558566"/>
          <a:ext cx="3970986" cy="2650740"/>
        </p:xfrm>
        <a:graphic>
          <a:graphicData uri="http://schemas.openxmlformats.org/drawingml/2006/table">
            <a:tbl>
              <a:tblPr firstRow="1" bandRow="1">
                <a:tableStyleId>{5C22544A-7EE6-4342-B048-85BDC9FD1C3A}</a:tableStyleId>
              </a:tblPr>
              <a:tblGrid>
                <a:gridCol w="1323662">
                  <a:extLst>
                    <a:ext uri="{9D8B030D-6E8A-4147-A177-3AD203B41FA5}">
                      <a16:colId xmlns:a16="http://schemas.microsoft.com/office/drawing/2014/main" val="4115695325"/>
                    </a:ext>
                  </a:extLst>
                </a:gridCol>
                <a:gridCol w="1323662">
                  <a:extLst>
                    <a:ext uri="{9D8B030D-6E8A-4147-A177-3AD203B41FA5}">
                      <a16:colId xmlns:a16="http://schemas.microsoft.com/office/drawing/2014/main" val="1678843129"/>
                    </a:ext>
                  </a:extLst>
                </a:gridCol>
                <a:gridCol w="1323662">
                  <a:extLst>
                    <a:ext uri="{9D8B030D-6E8A-4147-A177-3AD203B41FA5}">
                      <a16:colId xmlns:a16="http://schemas.microsoft.com/office/drawing/2014/main" val="154514813"/>
                    </a:ext>
                  </a:extLst>
                </a:gridCol>
              </a:tblGrid>
              <a:tr h="530148">
                <a:tc>
                  <a:txBody>
                    <a:bodyPr/>
                    <a:lstStyle/>
                    <a:p>
                      <a:pPr algn="ctr"/>
                      <a:r>
                        <a:rPr lang="en-GB" sz="2000" b="1" i="0" dirty="0">
                          <a:solidFill>
                            <a:schemeClr val="tx1"/>
                          </a:solidFill>
                          <a:latin typeface="Century Gothic" panose="020B0502020202020204" pitchFamily="34" charset="0"/>
                        </a:rPr>
                        <a:t>Shape</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i="0" dirty="0">
                          <a:solidFill>
                            <a:schemeClr val="tx1"/>
                          </a:solidFill>
                          <a:latin typeface="Century Gothic" panose="020B0502020202020204" pitchFamily="34" charset="0"/>
                        </a:rPr>
                        <a:t>Length</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i="0" dirty="0">
                          <a:solidFill>
                            <a:schemeClr val="tx1"/>
                          </a:solidFill>
                          <a:latin typeface="Century Gothic" panose="020B0502020202020204" pitchFamily="34" charset="0"/>
                        </a:rPr>
                        <a:t>Width</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91909058"/>
                  </a:ext>
                </a:extLst>
              </a:tr>
              <a:tr h="530148">
                <a:tc>
                  <a:txBody>
                    <a:bodyPr/>
                    <a:lstStyle/>
                    <a:p>
                      <a:pPr algn="ctr"/>
                      <a:r>
                        <a:rPr lang="en-GB" sz="2000" b="1" i="0" dirty="0">
                          <a:solidFill>
                            <a:schemeClr val="tx1"/>
                          </a:solidFill>
                          <a:latin typeface="Century Gothic" panose="020B0502020202020204" pitchFamily="34" charset="0"/>
                        </a:rPr>
                        <a:t>A</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tc>
                  <a:txBody>
                    <a:bodyPr/>
                    <a:lstStyle/>
                    <a:p>
                      <a:pPr algn="ctr"/>
                      <a:r>
                        <a:rPr lang="en-GB" sz="2000" b="1" i="0" dirty="0">
                          <a:solidFill>
                            <a:schemeClr val="tx1"/>
                          </a:solidFill>
                          <a:latin typeface="Century Gothic" panose="020B0502020202020204" pitchFamily="34" charset="0"/>
                        </a:rPr>
                        <a:t>10cm</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tc>
                  <a:txBody>
                    <a:bodyPr/>
                    <a:lstStyle/>
                    <a:p>
                      <a:pPr algn="ctr"/>
                      <a:r>
                        <a:rPr lang="en-GB" sz="2000" b="1" i="0" dirty="0">
                          <a:solidFill>
                            <a:schemeClr val="tx1"/>
                          </a:solidFill>
                          <a:latin typeface="Century Gothic" panose="020B0502020202020204" pitchFamily="34" charset="0"/>
                        </a:rPr>
                        <a:t>12cm</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extLst>
                  <a:ext uri="{0D108BD9-81ED-4DB2-BD59-A6C34878D82A}">
                    <a16:rowId xmlns:a16="http://schemas.microsoft.com/office/drawing/2014/main" val="1043539230"/>
                  </a:ext>
                </a:extLst>
              </a:tr>
              <a:tr h="530148">
                <a:tc>
                  <a:txBody>
                    <a:bodyPr/>
                    <a:lstStyle/>
                    <a:p>
                      <a:pPr algn="ctr"/>
                      <a:r>
                        <a:rPr lang="en-GB" sz="2000" b="1" i="0" dirty="0">
                          <a:solidFill>
                            <a:schemeClr val="tx1"/>
                          </a:solidFill>
                          <a:latin typeface="Century Gothic" panose="020B0502020202020204" pitchFamily="34" charset="0"/>
                        </a:rPr>
                        <a:t>B</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algn="ctr"/>
                      <a:endParaRPr lang="en-GB" sz="2000" b="1" i="0"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algn="ctr"/>
                      <a:r>
                        <a:rPr lang="en-GB" sz="2000" b="1" i="0" dirty="0">
                          <a:solidFill>
                            <a:schemeClr val="tx1"/>
                          </a:solidFill>
                          <a:latin typeface="Century Gothic" panose="020B0502020202020204" pitchFamily="34" charset="0"/>
                        </a:rPr>
                        <a:t>24cm</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extLst>
                  <a:ext uri="{0D108BD9-81ED-4DB2-BD59-A6C34878D82A}">
                    <a16:rowId xmlns:a16="http://schemas.microsoft.com/office/drawing/2014/main" val="1275353563"/>
                  </a:ext>
                </a:extLst>
              </a:tr>
              <a:tr h="530148">
                <a:tc>
                  <a:txBody>
                    <a:bodyPr/>
                    <a:lstStyle/>
                    <a:p>
                      <a:pPr algn="ctr"/>
                      <a:r>
                        <a:rPr lang="en-GB" sz="2000" b="1" i="0" dirty="0">
                          <a:solidFill>
                            <a:schemeClr val="tx1"/>
                          </a:solidFill>
                          <a:latin typeface="Century Gothic" panose="020B0502020202020204" pitchFamily="34" charset="0"/>
                        </a:rPr>
                        <a:t>C</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algn="ctr"/>
                      <a:r>
                        <a:rPr lang="en-GB" sz="2000" b="1" i="0" dirty="0">
                          <a:solidFill>
                            <a:schemeClr val="tx1"/>
                          </a:solidFill>
                          <a:latin typeface="Century Gothic" panose="020B0502020202020204" pitchFamily="34" charset="0"/>
                        </a:rPr>
                        <a:t>40cm</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algn="ctr"/>
                      <a:endParaRPr lang="en-GB" sz="2000" b="1" i="0"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extLst>
                  <a:ext uri="{0D108BD9-81ED-4DB2-BD59-A6C34878D82A}">
                    <a16:rowId xmlns:a16="http://schemas.microsoft.com/office/drawing/2014/main" val="3639787486"/>
                  </a:ext>
                </a:extLst>
              </a:tr>
              <a:tr h="530148">
                <a:tc>
                  <a:txBody>
                    <a:bodyPr/>
                    <a:lstStyle/>
                    <a:p>
                      <a:pPr algn="ctr"/>
                      <a:r>
                        <a:rPr lang="en-GB" sz="2000" b="1" i="0" dirty="0">
                          <a:solidFill>
                            <a:schemeClr val="tx1"/>
                          </a:solidFill>
                          <a:latin typeface="Century Gothic" panose="020B0502020202020204" pitchFamily="34" charset="0"/>
                        </a:rPr>
                        <a:t>D</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000" b="1" i="0"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i="0" dirty="0">
                          <a:solidFill>
                            <a:schemeClr val="tx1"/>
                          </a:solidFill>
                          <a:latin typeface="Century Gothic" panose="020B0502020202020204" pitchFamily="34" charset="0"/>
                        </a:rPr>
                        <a:t>36cm</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94970310"/>
                  </a:ext>
                </a:extLst>
              </a:tr>
            </a:tbl>
          </a:graphicData>
        </a:graphic>
      </p:graphicFrame>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Shape A has been enlarged by different scale factors to make shapes B, C and D. </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Calculate the missing measurements.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67679E37-28DE-4F48-A40F-4A1D101446D0}"/>
              </a:ext>
            </a:extLst>
          </p:cNvPr>
          <p:cNvGraphicFramePr>
            <a:graphicFrameLocks noGrp="1"/>
          </p:cNvGraphicFramePr>
          <p:nvPr>
            <p:extLst>
              <p:ext uri="{D42A27DB-BD31-4B8C-83A1-F6EECF244321}">
                <p14:modId xmlns:p14="http://schemas.microsoft.com/office/powerpoint/2010/main" val="3513930417"/>
              </p:ext>
            </p:extLst>
          </p:nvPr>
        </p:nvGraphicFramePr>
        <p:xfrm>
          <a:off x="2586507" y="2558566"/>
          <a:ext cx="3970986" cy="2650740"/>
        </p:xfrm>
        <a:graphic>
          <a:graphicData uri="http://schemas.openxmlformats.org/drawingml/2006/table">
            <a:tbl>
              <a:tblPr firstRow="1" bandRow="1">
                <a:tableStyleId>{5C22544A-7EE6-4342-B048-85BDC9FD1C3A}</a:tableStyleId>
              </a:tblPr>
              <a:tblGrid>
                <a:gridCol w="1323662">
                  <a:extLst>
                    <a:ext uri="{9D8B030D-6E8A-4147-A177-3AD203B41FA5}">
                      <a16:colId xmlns:a16="http://schemas.microsoft.com/office/drawing/2014/main" val="4115695325"/>
                    </a:ext>
                  </a:extLst>
                </a:gridCol>
                <a:gridCol w="1323662">
                  <a:extLst>
                    <a:ext uri="{9D8B030D-6E8A-4147-A177-3AD203B41FA5}">
                      <a16:colId xmlns:a16="http://schemas.microsoft.com/office/drawing/2014/main" val="1678843129"/>
                    </a:ext>
                  </a:extLst>
                </a:gridCol>
                <a:gridCol w="1323662">
                  <a:extLst>
                    <a:ext uri="{9D8B030D-6E8A-4147-A177-3AD203B41FA5}">
                      <a16:colId xmlns:a16="http://schemas.microsoft.com/office/drawing/2014/main" val="154514813"/>
                    </a:ext>
                  </a:extLst>
                </a:gridCol>
              </a:tblGrid>
              <a:tr h="530148">
                <a:tc>
                  <a:txBody>
                    <a:bodyPr/>
                    <a:lstStyle/>
                    <a:p>
                      <a:pPr algn="ctr"/>
                      <a:r>
                        <a:rPr lang="en-GB" sz="2000" b="1" i="0" dirty="0">
                          <a:solidFill>
                            <a:schemeClr val="tx1"/>
                          </a:solidFill>
                          <a:latin typeface="Century Gothic" panose="020B0502020202020204" pitchFamily="34" charset="0"/>
                        </a:rPr>
                        <a:t>Shape</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i="0" dirty="0">
                          <a:solidFill>
                            <a:schemeClr val="tx1"/>
                          </a:solidFill>
                          <a:latin typeface="Century Gothic" panose="020B0502020202020204" pitchFamily="34" charset="0"/>
                        </a:rPr>
                        <a:t>Length</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i="0" dirty="0">
                          <a:solidFill>
                            <a:schemeClr val="tx1"/>
                          </a:solidFill>
                          <a:latin typeface="Century Gothic" panose="020B0502020202020204" pitchFamily="34" charset="0"/>
                        </a:rPr>
                        <a:t>Width</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91909058"/>
                  </a:ext>
                </a:extLst>
              </a:tr>
              <a:tr h="530148">
                <a:tc>
                  <a:txBody>
                    <a:bodyPr/>
                    <a:lstStyle/>
                    <a:p>
                      <a:pPr algn="ctr"/>
                      <a:r>
                        <a:rPr lang="en-GB" sz="2000" b="1" i="0" dirty="0">
                          <a:solidFill>
                            <a:schemeClr val="tx1"/>
                          </a:solidFill>
                          <a:latin typeface="Century Gothic" panose="020B0502020202020204" pitchFamily="34" charset="0"/>
                        </a:rPr>
                        <a:t>A</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tc>
                  <a:txBody>
                    <a:bodyPr/>
                    <a:lstStyle/>
                    <a:p>
                      <a:pPr algn="ctr"/>
                      <a:r>
                        <a:rPr lang="en-GB" sz="2000" b="1" i="0" dirty="0">
                          <a:solidFill>
                            <a:schemeClr val="tx1"/>
                          </a:solidFill>
                          <a:latin typeface="Century Gothic" panose="020B0502020202020204" pitchFamily="34" charset="0"/>
                        </a:rPr>
                        <a:t>10cm</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tc>
                  <a:txBody>
                    <a:bodyPr/>
                    <a:lstStyle/>
                    <a:p>
                      <a:pPr algn="ctr"/>
                      <a:r>
                        <a:rPr lang="en-GB" sz="2000" b="1" i="0" dirty="0">
                          <a:solidFill>
                            <a:schemeClr val="tx1"/>
                          </a:solidFill>
                          <a:latin typeface="Century Gothic" panose="020B0502020202020204" pitchFamily="34" charset="0"/>
                        </a:rPr>
                        <a:t>12cm</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extLst>
                  <a:ext uri="{0D108BD9-81ED-4DB2-BD59-A6C34878D82A}">
                    <a16:rowId xmlns:a16="http://schemas.microsoft.com/office/drawing/2014/main" val="1043539230"/>
                  </a:ext>
                </a:extLst>
              </a:tr>
              <a:tr h="530148">
                <a:tc>
                  <a:txBody>
                    <a:bodyPr/>
                    <a:lstStyle/>
                    <a:p>
                      <a:pPr algn="ctr"/>
                      <a:r>
                        <a:rPr lang="en-GB" sz="2000" b="1" i="0" dirty="0">
                          <a:solidFill>
                            <a:schemeClr val="tx1"/>
                          </a:solidFill>
                          <a:latin typeface="Century Gothic" panose="020B0502020202020204" pitchFamily="34" charset="0"/>
                        </a:rPr>
                        <a:t>B</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algn="ctr"/>
                      <a:r>
                        <a:rPr lang="en-GB" sz="2000" b="1" i="0" dirty="0">
                          <a:solidFill>
                            <a:srgbClr val="FF0000"/>
                          </a:solidFill>
                          <a:latin typeface="Century Gothic" panose="020B0502020202020204" pitchFamily="34" charset="0"/>
                        </a:rPr>
                        <a:t>20cm</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algn="ctr"/>
                      <a:r>
                        <a:rPr lang="en-GB" sz="2000" b="1" i="0" dirty="0">
                          <a:solidFill>
                            <a:schemeClr val="tx1"/>
                          </a:solidFill>
                          <a:latin typeface="Century Gothic" panose="020B0502020202020204" pitchFamily="34" charset="0"/>
                        </a:rPr>
                        <a:t>24cm</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extLst>
                  <a:ext uri="{0D108BD9-81ED-4DB2-BD59-A6C34878D82A}">
                    <a16:rowId xmlns:a16="http://schemas.microsoft.com/office/drawing/2014/main" val="1275353563"/>
                  </a:ext>
                </a:extLst>
              </a:tr>
              <a:tr h="530148">
                <a:tc>
                  <a:txBody>
                    <a:bodyPr/>
                    <a:lstStyle/>
                    <a:p>
                      <a:pPr algn="ctr"/>
                      <a:r>
                        <a:rPr lang="en-GB" sz="2000" b="1" i="0" dirty="0">
                          <a:solidFill>
                            <a:schemeClr val="tx1"/>
                          </a:solidFill>
                          <a:latin typeface="Century Gothic" panose="020B0502020202020204" pitchFamily="34" charset="0"/>
                        </a:rPr>
                        <a:t>C</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algn="ctr"/>
                      <a:r>
                        <a:rPr lang="en-GB" sz="2000" b="1" i="0" dirty="0">
                          <a:solidFill>
                            <a:schemeClr val="tx1"/>
                          </a:solidFill>
                          <a:latin typeface="Century Gothic" panose="020B0502020202020204" pitchFamily="34" charset="0"/>
                        </a:rPr>
                        <a:t>40cm</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algn="ctr"/>
                      <a:r>
                        <a:rPr lang="en-GB" sz="2000" b="1" i="0" dirty="0">
                          <a:solidFill>
                            <a:srgbClr val="FF0000"/>
                          </a:solidFill>
                          <a:latin typeface="Century Gothic" panose="020B0502020202020204" pitchFamily="34" charset="0"/>
                        </a:rPr>
                        <a:t>48cm</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extLst>
                  <a:ext uri="{0D108BD9-81ED-4DB2-BD59-A6C34878D82A}">
                    <a16:rowId xmlns:a16="http://schemas.microsoft.com/office/drawing/2014/main" val="3639787486"/>
                  </a:ext>
                </a:extLst>
              </a:tr>
              <a:tr h="530148">
                <a:tc>
                  <a:txBody>
                    <a:bodyPr/>
                    <a:lstStyle/>
                    <a:p>
                      <a:pPr algn="ctr"/>
                      <a:r>
                        <a:rPr lang="en-GB" sz="2000" b="1" i="0" dirty="0">
                          <a:solidFill>
                            <a:schemeClr val="tx1"/>
                          </a:solidFill>
                          <a:latin typeface="Century Gothic" panose="020B0502020202020204" pitchFamily="34" charset="0"/>
                        </a:rPr>
                        <a:t>D</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i="0" dirty="0">
                          <a:solidFill>
                            <a:srgbClr val="FF0000"/>
                          </a:solidFill>
                          <a:latin typeface="Century Gothic" panose="020B0502020202020204" pitchFamily="34" charset="0"/>
                        </a:rPr>
                        <a:t>30cm</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i="0" dirty="0">
                          <a:solidFill>
                            <a:schemeClr val="tx1"/>
                          </a:solidFill>
                          <a:latin typeface="Century Gothic" panose="020B0502020202020204" pitchFamily="34" charset="0"/>
                        </a:rPr>
                        <a:t>36cm</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94970310"/>
                  </a:ext>
                </a:extLst>
              </a:tr>
            </a:tbl>
          </a:graphicData>
        </a:graphic>
      </p:graphicFrame>
    </p:spTree>
    <p:extLst>
      <p:ext uri="{BB962C8B-B14F-4D97-AF65-F5344CB8AC3E}">
        <p14:creationId xmlns:p14="http://schemas.microsoft.com/office/powerpoint/2010/main" val="41642274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True or false?</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I need 20g of flour for every 15g of sugar. </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If I have 175g of ingredients, I will have 80g of flour.</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18234609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True or false?</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I need 20g of flour for every 15g of sugar. </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If I have 175g of ingredients, I will have 80g of flour.</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False. There will be 100g of flour.</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3182658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The ratio of strawberries to grapes is 7:3.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Harrison has 30 pieces of fruit in total.</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Calculate the number of strawberries and grapes.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10632379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The ratio of strawberries to grapes is 7:3.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Harrison has 30 pieces of fruit in total.</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Calculate the number of strawberries and grapes.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21 strawberries, 9 grapes.</a:t>
            </a:r>
          </a:p>
          <a:p>
            <a:pPr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16993477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9" name="Picture 8">
            <a:extLst>
              <a:ext uri="{FF2B5EF4-FFF2-40B4-BE49-F238E27FC236}">
                <a16:creationId xmlns:a16="http://schemas.microsoft.com/office/drawing/2014/main" id="{0D4C8B44-25E2-4FB1-A55A-B1332E1D090C}"/>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0" name="Rectangle 9">
            <a:extLst>
              <a:ext uri="{FF2B5EF4-FFF2-40B4-BE49-F238E27FC236}">
                <a16:creationId xmlns:a16="http://schemas.microsoft.com/office/drawing/2014/main" id="{D626E442-0AA9-4C57-B916-827023A65B4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Will is buying some paint.</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The ratio of white to blue to green paint is 10:30:90.</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If he buys 120 litres of blue paint, how much white and green paint will he need?</a:t>
            </a: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7241140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9" name="Picture 8">
            <a:extLst>
              <a:ext uri="{FF2B5EF4-FFF2-40B4-BE49-F238E27FC236}">
                <a16:creationId xmlns:a16="http://schemas.microsoft.com/office/drawing/2014/main" id="{0D4C8B44-25E2-4FB1-A55A-B1332E1D090C}"/>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0" name="Rectangle 9">
            <a:extLst>
              <a:ext uri="{FF2B5EF4-FFF2-40B4-BE49-F238E27FC236}">
                <a16:creationId xmlns:a16="http://schemas.microsoft.com/office/drawing/2014/main" id="{D626E442-0AA9-4C57-B916-827023A65B4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Will is buying some paint.</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The ratio of white to blue to green paint is 10:30:90.</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If he buys 120 litres of blue paint, how much white and green paint will he need?</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algn="ctr" defTabSz="685800">
              <a:defRPr/>
            </a:pPr>
            <a:r>
              <a:rPr lang="en-GB" sz="2000" b="1" dirty="0">
                <a:solidFill>
                  <a:srgbClr val="FF0000"/>
                </a:solidFill>
                <a:latin typeface="Century Gothic" panose="020B0502020202020204" pitchFamily="34" charset="0"/>
              </a:rPr>
              <a:t>40 litres of white paint; 360 litres of green paint.</a:t>
            </a:r>
          </a:p>
          <a:p>
            <a:pPr lvl="0" algn="ctr" defTabSz="685800">
              <a:defRPr/>
            </a:pPr>
            <a:endParaRPr lang="en-GB" sz="2000"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0966272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Isla is decorating a cake.</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She needs 2 packs of purple sweets for every 5 packs of chocolate buttons.</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1 pack of purple sweets costs £1.20</a:t>
            </a:r>
          </a:p>
          <a:p>
            <a:pPr lvl="0" algn="ctr" defTabSz="514350">
              <a:defRPr/>
            </a:pPr>
            <a:r>
              <a:rPr lang="en-GB" sz="2000" b="1" dirty="0">
                <a:solidFill>
                  <a:schemeClr val="tx1"/>
                </a:solidFill>
                <a:latin typeface="Century Gothic" panose="020B0502020202020204" pitchFamily="34" charset="0"/>
              </a:rPr>
              <a:t>1 pack of chocolate buttons costs £1.22</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She has spent £25.50 in total.</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How many packs of each has she bought?</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40614401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Isla is decorating a cake.</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She needs 2 packs of purple sweets for every 5 packs of chocolate buttons.</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1 pack of purple sweets costs £1.20</a:t>
            </a:r>
          </a:p>
          <a:p>
            <a:pPr lvl="0" algn="ctr" defTabSz="514350">
              <a:defRPr/>
            </a:pPr>
            <a:r>
              <a:rPr lang="en-GB" sz="2000" b="1" dirty="0">
                <a:solidFill>
                  <a:schemeClr val="tx1"/>
                </a:solidFill>
                <a:latin typeface="Century Gothic" panose="020B0502020202020204" pitchFamily="34" charset="0"/>
              </a:rPr>
              <a:t>1 pack of chocolate buttons costs £1.22</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She has spent £25.50 in total.</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How many packs of each has she bought?</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algn="ctr" defTabSz="514350">
              <a:defRPr/>
            </a:pPr>
            <a:r>
              <a:rPr lang="en-GB" sz="2000" b="1" dirty="0">
                <a:solidFill>
                  <a:srgbClr val="FF0000"/>
                </a:solidFill>
                <a:latin typeface="Century Gothic" panose="020B0502020202020204" pitchFamily="34" charset="0"/>
              </a:rPr>
              <a:t>6 packs of purple sweets; 15 packs of chocolate buttons</a:t>
            </a:r>
          </a:p>
          <a:p>
            <a:pPr lvl="0" algn="ctr" defTabSz="514350">
              <a:defRPr/>
            </a:pPr>
            <a:endParaRPr lang="en-GB" sz="2000" b="1" dirty="0">
              <a:solidFill>
                <a:schemeClr val="tx1"/>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16448239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2" name="Picture 11">
            <a:extLst>
              <a:ext uri="{FF2B5EF4-FFF2-40B4-BE49-F238E27FC236}">
                <a16:creationId xmlns:a16="http://schemas.microsoft.com/office/drawing/2014/main" id="{875D446E-DFC8-4C4E-974D-E60F7FBE53C8}"/>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3" name="Rectangle 12">
            <a:extLst>
              <a:ext uri="{FF2B5EF4-FFF2-40B4-BE49-F238E27FC236}">
                <a16:creationId xmlns:a16="http://schemas.microsoft.com/office/drawing/2014/main" id="{CCA0158D-9876-483D-AB69-8279EFE2373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defTabSz="514350">
              <a:defRPr/>
            </a:pPr>
            <a:r>
              <a:rPr lang="en-GB" sz="2000" b="1" dirty="0">
                <a:solidFill>
                  <a:prstClr val="black"/>
                </a:solidFill>
                <a:latin typeface="Century Gothic" panose="020B0502020202020204" pitchFamily="34" charset="0"/>
              </a:rPr>
              <a:t>A smoothie recipe serves 2 people.</a:t>
            </a:r>
          </a:p>
          <a:p>
            <a:pPr lvl="0" algn="ctr" defTabSz="514350">
              <a:defRPr/>
            </a:pPr>
            <a:r>
              <a:rPr lang="en-GB" sz="2000" b="1" dirty="0">
                <a:solidFill>
                  <a:prstClr val="black"/>
                </a:solidFill>
                <a:latin typeface="Century Gothic" panose="020B0502020202020204" pitchFamily="34" charset="0"/>
                <a:sym typeface="Wingdings" panose="05000000000000000000" pitchFamily="2" charset="2"/>
              </a:rPr>
              <a:t>It says to use 4 cherries, 5 apples and 2 bananas.</a:t>
            </a:r>
          </a:p>
          <a:p>
            <a:pPr lvl="0" defTabSz="514350">
              <a:defRPr/>
            </a:pPr>
            <a:endParaRPr lang="en-GB" sz="800" b="1" dirty="0">
              <a:solidFill>
                <a:prstClr val="black"/>
              </a:solidFill>
              <a:latin typeface="Century Gothic" panose="020B0502020202020204" pitchFamily="34" charset="0"/>
              <a:sym typeface="Wingdings" panose="05000000000000000000" pitchFamily="2" charset="2"/>
            </a:endParaRPr>
          </a:p>
          <a:p>
            <a:pPr lvl="0" defTabSz="514350">
              <a:defRPr/>
            </a:pPr>
            <a:r>
              <a:rPr lang="en-GB" sz="2000" b="1" dirty="0">
                <a:solidFill>
                  <a:prstClr val="black"/>
                </a:solidFill>
                <a:latin typeface="Century Gothic" panose="020B0502020202020204" pitchFamily="34" charset="0"/>
                <a:sym typeface="Wingdings" panose="05000000000000000000" pitchFamily="2" charset="2"/>
              </a:rPr>
              <a:t>Will says,</a:t>
            </a:r>
          </a:p>
          <a:p>
            <a:pPr lvl="0" defTabSz="51435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51435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51435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514350">
              <a:defRPr/>
            </a:pPr>
            <a:endParaRPr lang="en-GB" sz="600" b="1" dirty="0">
              <a:solidFill>
                <a:prstClr val="black"/>
              </a:solidFill>
              <a:latin typeface="Century Gothic" panose="020B0502020202020204" pitchFamily="34" charset="0"/>
              <a:sym typeface="Wingdings" panose="05000000000000000000" pitchFamily="2" charset="2"/>
            </a:endParaRPr>
          </a:p>
          <a:p>
            <a:pPr lvl="0" algn="r" defTabSz="514350">
              <a:defRPr/>
            </a:pPr>
            <a:endParaRPr lang="en-GB" sz="2000" b="1" dirty="0">
              <a:solidFill>
                <a:prstClr val="black"/>
              </a:solidFill>
              <a:latin typeface="Century Gothic" panose="020B0502020202020204" pitchFamily="34" charset="0"/>
              <a:sym typeface="Wingdings" panose="05000000000000000000" pitchFamily="2" charset="2"/>
            </a:endParaRPr>
          </a:p>
          <a:p>
            <a:pPr lvl="0" algn="r" defTabSz="514350">
              <a:defRPr/>
            </a:pPr>
            <a:r>
              <a:rPr lang="en-GB" sz="2000" b="1" dirty="0">
                <a:solidFill>
                  <a:prstClr val="black"/>
                </a:solidFill>
                <a:latin typeface="Century Gothic" panose="020B0502020202020204" pitchFamily="34" charset="0"/>
                <a:sym typeface="Wingdings" panose="05000000000000000000" pitchFamily="2" charset="2"/>
              </a:rPr>
              <a:t>                                                                            Charlie says,</a:t>
            </a:r>
          </a:p>
          <a:p>
            <a:pPr lvl="0" algn="r" defTabSz="514350">
              <a:defRPr/>
            </a:pPr>
            <a:endParaRPr lang="en-GB" sz="2000" b="1" dirty="0">
              <a:solidFill>
                <a:prstClr val="black"/>
              </a:solidFill>
              <a:latin typeface="Century Gothic" panose="020B0502020202020204" pitchFamily="34" charset="0"/>
              <a:sym typeface="Wingdings" panose="05000000000000000000" pitchFamily="2" charset="2"/>
            </a:endParaRPr>
          </a:p>
          <a:p>
            <a:pPr lvl="0" algn="r" defTabSz="514350">
              <a:defRPr/>
            </a:pPr>
            <a:endParaRPr lang="en-GB" sz="2000" b="1" dirty="0">
              <a:solidFill>
                <a:prstClr val="black"/>
              </a:solidFill>
              <a:latin typeface="Century Gothic" panose="020B0502020202020204" pitchFamily="34" charset="0"/>
              <a:sym typeface="Wingdings" panose="05000000000000000000" pitchFamily="2" charset="2"/>
            </a:endParaRPr>
          </a:p>
          <a:p>
            <a:pPr lvl="0" algn="r" defTabSz="514350">
              <a:defRPr/>
            </a:pPr>
            <a:endParaRPr lang="en-GB" sz="3200" b="1" dirty="0">
              <a:solidFill>
                <a:prstClr val="black"/>
              </a:solidFill>
              <a:latin typeface="Century Gothic" panose="020B0502020202020204" pitchFamily="34" charset="0"/>
              <a:sym typeface="Wingdings" panose="05000000000000000000" pitchFamily="2" charset="2"/>
            </a:endParaRPr>
          </a:p>
          <a:p>
            <a:pPr lvl="0" defTabSz="514350">
              <a:defRPr/>
            </a:pPr>
            <a:endParaRPr lang="en-GB" sz="1600" b="1" dirty="0">
              <a:solidFill>
                <a:prstClr val="black"/>
              </a:solidFill>
              <a:latin typeface="Century Gothic" panose="020B0502020202020204" pitchFamily="34" charset="0"/>
              <a:sym typeface="Wingdings" panose="05000000000000000000" pitchFamily="2" charset="2"/>
            </a:endParaRPr>
          </a:p>
          <a:p>
            <a:pPr lvl="0" defTabSz="514350">
              <a:defRPr/>
            </a:pPr>
            <a:r>
              <a:rPr lang="en-GB" sz="2000" b="1" dirty="0">
                <a:solidFill>
                  <a:prstClr val="black"/>
                </a:solidFill>
                <a:latin typeface="Century Gothic" panose="020B0502020202020204" pitchFamily="34" charset="0"/>
                <a:sym typeface="Wingdings" panose="05000000000000000000" pitchFamily="2" charset="2"/>
              </a:rPr>
              <a:t>Who is correct? Explain your answer. </a:t>
            </a:r>
            <a:endParaRPr lang="en-GB" sz="3200" b="1" dirty="0">
              <a:solidFill>
                <a:prstClr val="black"/>
              </a:solidFill>
              <a:latin typeface="Century Gothic" panose="020B0502020202020204" pitchFamily="34" charset="0"/>
              <a:sym typeface="Wingdings" panose="05000000000000000000" pitchFamily="2" charset="2"/>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14" name="Rounded Rectangular Callout 5">
            <a:extLst>
              <a:ext uri="{FF2B5EF4-FFF2-40B4-BE49-F238E27FC236}">
                <a16:creationId xmlns:a16="http://schemas.microsoft.com/office/drawing/2014/main" id="{EB90924F-D06E-4F12-8C45-C1A671B5FEDA}"/>
              </a:ext>
            </a:extLst>
          </p:cNvPr>
          <p:cNvSpPr/>
          <p:nvPr/>
        </p:nvSpPr>
        <p:spPr>
          <a:xfrm>
            <a:off x="2862000" y="1832870"/>
            <a:ext cx="3420000" cy="1260000"/>
          </a:xfrm>
          <a:prstGeom prst="wedgeRoundRectCallout">
            <a:avLst>
              <a:gd name="adj1" fmla="val -56724"/>
              <a:gd name="adj2" fmla="val 34683"/>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To serve 10 people I will need 50 pieces of fruit in total.</a:t>
            </a:r>
          </a:p>
        </p:txBody>
      </p:sp>
      <p:sp>
        <p:nvSpPr>
          <p:cNvPr id="15" name="Rounded Rectangular Callout 8">
            <a:extLst>
              <a:ext uri="{FF2B5EF4-FFF2-40B4-BE49-F238E27FC236}">
                <a16:creationId xmlns:a16="http://schemas.microsoft.com/office/drawing/2014/main" id="{49F2265F-B87B-4F71-86B6-FD1566620891}"/>
              </a:ext>
            </a:extLst>
          </p:cNvPr>
          <p:cNvSpPr/>
          <p:nvPr/>
        </p:nvSpPr>
        <p:spPr>
          <a:xfrm>
            <a:off x="2862000" y="3559611"/>
            <a:ext cx="3420000" cy="1260000"/>
          </a:xfrm>
          <a:prstGeom prst="wedgeRoundRectCallout">
            <a:avLst>
              <a:gd name="adj1" fmla="val 57218"/>
              <a:gd name="adj2" fmla="val 33138"/>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To serve 10 people I will need to use 25 apples.</a:t>
            </a:r>
          </a:p>
        </p:txBody>
      </p:sp>
    </p:spTree>
    <p:extLst>
      <p:ext uri="{BB962C8B-B14F-4D97-AF65-F5344CB8AC3E}">
        <p14:creationId xmlns:p14="http://schemas.microsoft.com/office/powerpoint/2010/main" val="25500506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2" name="Picture 11">
            <a:extLst>
              <a:ext uri="{FF2B5EF4-FFF2-40B4-BE49-F238E27FC236}">
                <a16:creationId xmlns:a16="http://schemas.microsoft.com/office/drawing/2014/main" id="{875D446E-DFC8-4C4E-974D-E60F7FBE53C8}"/>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3" name="Rectangle 12">
            <a:extLst>
              <a:ext uri="{FF2B5EF4-FFF2-40B4-BE49-F238E27FC236}">
                <a16:creationId xmlns:a16="http://schemas.microsoft.com/office/drawing/2014/main" id="{CCA0158D-9876-483D-AB69-8279EFE2373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defTabSz="514350">
              <a:defRPr/>
            </a:pPr>
            <a:r>
              <a:rPr lang="en-GB" sz="2000" b="1" dirty="0">
                <a:solidFill>
                  <a:prstClr val="black"/>
                </a:solidFill>
                <a:latin typeface="Century Gothic" panose="020B0502020202020204" pitchFamily="34" charset="0"/>
              </a:rPr>
              <a:t>A smoothie recipe serves 2 people.</a:t>
            </a:r>
          </a:p>
          <a:p>
            <a:pPr lvl="0" algn="ctr" defTabSz="514350">
              <a:defRPr/>
            </a:pPr>
            <a:r>
              <a:rPr lang="en-GB" sz="2000" b="1" dirty="0">
                <a:solidFill>
                  <a:prstClr val="black"/>
                </a:solidFill>
                <a:latin typeface="Century Gothic" panose="020B0502020202020204" pitchFamily="34" charset="0"/>
                <a:sym typeface="Wingdings" panose="05000000000000000000" pitchFamily="2" charset="2"/>
              </a:rPr>
              <a:t>It says to use 4 cherries, 5 apples and 2 bananas.</a:t>
            </a:r>
          </a:p>
          <a:p>
            <a:pPr lvl="0" defTabSz="514350">
              <a:defRPr/>
            </a:pPr>
            <a:endParaRPr lang="en-GB" sz="800" b="1" dirty="0">
              <a:solidFill>
                <a:prstClr val="black"/>
              </a:solidFill>
              <a:latin typeface="Century Gothic" panose="020B0502020202020204" pitchFamily="34" charset="0"/>
              <a:sym typeface="Wingdings" panose="05000000000000000000" pitchFamily="2" charset="2"/>
            </a:endParaRPr>
          </a:p>
          <a:p>
            <a:pPr lvl="0" defTabSz="514350">
              <a:defRPr/>
            </a:pPr>
            <a:r>
              <a:rPr lang="en-GB" sz="2000" b="1" dirty="0">
                <a:solidFill>
                  <a:prstClr val="black"/>
                </a:solidFill>
                <a:latin typeface="Century Gothic" panose="020B0502020202020204" pitchFamily="34" charset="0"/>
                <a:sym typeface="Wingdings" panose="05000000000000000000" pitchFamily="2" charset="2"/>
              </a:rPr>
              <a:t>Will says,</a:t>
            </a:r>
          </a:p>
          <a:p>
            <a:pPr lvl="0" defTabSz="51435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51435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51435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514350">
              <a:defRPr/>
            </a:pPr>
            <a:endParaRPr lang="en-GB" sz="600" b="1" dirty="0">
              <a:solidFill>
                <a:prstClr val="black"/>
              </a:solidFill>
              <a:latin typeface="Century Gothic" panose="020B0502020202020204" pitchFamily="34" charset="0"/>
              <a:sym typeface="Wingdings" panose="05000000000000000000" pitchFamily="2" charset="2"/>
            </a:endParaRPr>
          </a:p>
          <a:p>
            <a:pPr lvl="0" algn="r" defTabSz="514350">
              <a:defRPr/>
            </a:pPr>
            <a:endParaRPr lang="en-GB" sz="2000" b="1" dirty="0">
              <a:solidFill>
                <a:prstClr val="black"/>
              </a:solidFill>
              <a:latin typeface="Century Gothic" panose="020B0502020202020204" pitchFamily="34" charset="0"/>
              <a:sym typeface="Wingdings" panose="05000000000000000000" pitchFamily="2" charset="2"/>
            </a:endParaRPr>
          </a:p>
          <a:p>
            <a:pPr lvl="0" algn="r" defTabSz="514350">
              <a:defRPr/>
            </a:pPr>
            <a:r>
              <a:rPr lang="en-GB" sz="2000" b="1" dirty="0">
                <a:solidFill>
                  <a:prstClr val="black"/>
                </a:solidFill>
                <a:latin typeface="Century Gothic" panose="020B0502020202020204" pitchFamily="34" charset="0"/>
                <a:sym typeface="Wingdings" panose="05000000000000000000" pitchFamily="2" charset="2"/>
              </a:rPr>
              <a:t>                                                                            Charlie says,</a:t>
            </a:r>
          </a:p>
          <a:p>
            <a:pPr lvl="0" algn="r" defTabSz="514350">
              <a:defRPr/>
            </a:pPr>
            <a:endParaRPr lang="en-GB" sz="2000" b="1" dirty="0">
              <a:solidFill>
                <a:prstClr val="black"/>
              </a:solidFill>
              <a:latin typeface="Century Gothic" panose="020B0502020202020204" pitchFamily="34" charset="0"/>
              <a:sym typeface="Wingdings" panose="05000000000000000000" pitchFamily="2" charset="2"/>
            </a:endParaRPr>
          </a:p>
          <a:p>
            <a:pPr lvl="0" algn="r" defTabSz="514350">
              <a:defRPr/>
            </a:pPr>
            <a:endParaRPr lang="en-GB" sz="2000" b="1" dirty="0">
              <a:solidFill>
                <a:prstClr val="black"/>
              </a:solidFill>
              <a:latin typeface="Century Gothic" panose="020B0502020202020204" pitchFamily="34" charset="0"/>
              <a:sym typeface="Wingdings" panose="05000000000000000000" pitchFamily="2" charset="2"/>
            </a:endParaRPr>
          </a:p>
          <a:p>
            <a:pPr lvl="0" algn="r" defTabSz="514350">
              <a:defRPr/>
            </a:pPr>
            <a:endParaRPr lang="en-GB" sz="3200" b="1" dirty="0">
              <a:solidFill>
                <a:prstClr val="black"/>
              </a:solidFill>
              <a:latin typeface="Century Gothic" panose="020B0502020202020204" pitchFamily="34" charset="0"/>
              <a:sym typeface="Wingdings" panose="05000000000000000000" pitchFamily="2" charset="2"/>
            </a:endParaRPr>
          </a:p>
          <a:p>
            <a:pPr lvl="0" defTabSz="514350">
              <a:defRPr/>
            </a:pPr>
            <a:endParaRPr lang="en-GB" sz="1600" b="1" dirty="0">
              <a:solidFill>
                <a:prstClr val="black"/>
              </a:solidFill>
              <a:latin typeface="Century Gothic" panose="020B0502020202020204" pitchFamily="34" charset="0"/>
              <a:sym typeface="Wingdings" panose="05000000000000000000" pitchFamily="2" charset="2"/>
            </a:endParaRPr>
          </a:p>
          <a:p>
            <a:pPr lvl="0" defTabSz="514350">
              <a:defRPr/>
            </a:pPr>
            <a:r>
              <a:rPr lang="en-GB" sz="2000" b="1" dirty="0">
                <a:solidFill>
                  <a:prstClr val="black"/>
                </a:solidFill>
                <a:latin typeface="Century Gothic" panose="020B0502020202020204" pitchFamily="34" charset="0"/>
                <a:sym typeface="Wingdings" panose="05000000000000000000" pitchFamily="2" charset="2"/>
              </a:rPr>
              <a:t>Who is correct? Explain your answer. </a:t>
            </a:r>
          </a:p>
          <a:p>
            <a:pPr lvl="0" defTabSz="514350">
              <a:defRPr/>
            </a:pPr>
            <a:endParaRPr lang="en-GB" sz="1200" b="1" dirty="0">
              <a:solidFill>
                <a:prstClr val="black"/>
              </a:solidFill>
              <a:latin typeface="Century Gothic" panose="020B0502020202020204" pitchFamily="34" charset="0"/>
              <a:sym typeface="Wingdings" panose="05000000000000000000" pitchFamily="2" charset="2"/>
            </a:endParaRPr>
          </a:p>
          <a:p>
            <a:pPr defTabSz="514350">
              <a:defRPr/>
            </a:pPr>
            <a:r>
              <a:rPr lang="en-GB" sz="2000" b="1" dirty="0">
                <a:solidFill>
                  <a:schemeClr val="tx1"/>
                </a:solidFill>
                <a:latin typeface="Century Gothic" panose="020B0502020202020204" pitchFamily="34" charset="0"/>
              </a:rPr>
              <a:t>Charlie is correct because…</a:t>
            </a:r>
          </a:p>
          <a:p>
            <a:pPr lvl="0" defTabSz="514350">
              <a:defRPr/>
            </a:pPr>
            <a:endParaRPr lang="en-GB" sz="3200" b="1" dirty="0">
              <a:solidFill>
                <a:prstClr val="black"/>
              </a:solidFill>
              <a:latin typeface="Century Gothic" panose="020B0502020202020204" pitchFamily="34" charset="0"/>
              <a:sym typeface="Wingdings" panose="05000000000000000000" pitchFamily="2" charset="2"/>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14" name="Rounded Rectangular Callout 5">
            <a:extLst>
              <a:ext uri="{FF2B5EF4-FFF2-40B4-BE49-F238E27FC236}">
                <a16:creationId xmlns:a16="http://schemas.microsoft.com/office/drawing/2014/main" id="{EB90924F-D06E-4F12-8C45-C1A671B5FEDA}"/>
              </a:ext>
            </a:extLst>
          </p:cNvPr>
          <p:cNvSpPr/>
          <p:nvPr/>
        </p:nvSpPr>
        <p:spPr>
          <a:xfrm>
            <a:off x="2862000" y="1832870"/>
            <a:ext cx="3420000" cy="1260000"/>
          </a:xfrm>
          <a:prstGeom prst="wedgeRoundRectCallout">
            <a:avLst>
              <a:gd name="adj1" fmla="val -56724"/>
              <a:gd name="adj2" fmla="val 34683"/>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To serve 10 people I will need 50 pieces of fruit in total.</a:t>
            </a:r>
          </a:p>
        </p:txBody>
      </p:sp>
      <p:sp>
        <p:nvSpPr>
          <p:cNvPr id="15" name="Rounded Rectangular Callout 8">
            <a:extLst>
              <a:ext uri="{FF2B5EF4-FFF2-40B4-BE49-F238E27FC236}">
                <a16:creationId xmlns:a16="http://schemas.microsoft.com/office/drawing/2014/main" id="{49F2265F-B87B-4F71-86B6-FD1566620891}"/>
              </a:ext>
            </a:extLst>
          </p:cNvPr>
          <p:cNvSpPr/>
          <p:nvPr/>
        </p:nvSpPr>
        <p:spPr>
          <a:xfrm>
            <a:off x="2862000" y="3559611"/>
            <a:ext cx="3420000" cy="1260000"/>
          </a:xfrm>
          <a:prstGeom prst="wedgeRoundRectCallout">
            <a:avLst>
              <a:gd name="adj1" fmla="val 57218"/>
              <a:gd name="adj2" fmla="val 33138"/>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To serve 10 people I will need to use 25 apples.</a:t>
            </a:r>
          </a:p>
        </p:txBody>
      </p:sp>
    </p:spTree>
    <p:extLst>
      <p:ext uri="{BB962C8B-B14F-4D97-AF65-F5344CB8AC3E}">
        <p14:creationId xmlns:p14="http://schemas.microsoft.com/office/powerpoint/2010/main" val="35536017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2" name="Picture 11">
            <a:extLst>
              <a:ext uri="{FF2B5EF4-FFF2-40B4-BE49-F238E27FC236}">
                <a16:creationId xmlns:a16="http://schemas.microsoft.com/office/drawing/2014/main" id="{875D446E-DFC8-4C4E-974D-E60F7FBE53C8}"/>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3" name="Rectangle 12">
            <a:extLst>
              <a:ext uri="{FF2B5EF4-FFF2-40B4-BE49-F238E27FC236}">
                <a16:creationId xmlns:a16="http://schemas.microsoft.com/office/drawing/2014/main" id="{CCA0158D-9876-483D-AB69-8279EFE2373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defTabSz="514350">
              <a:defRPr/>
            </a:pPr>
            <a:r>
              <a:rPr lang="en-GB" sz="2000" b="1" dirty="0">
                <a:solidFill>
                  <a:prstClr val="black"/>
                </a:solidFill>
                <a:latin typeface="Century Gothic" panose="020B0502020202020204" pitchFamily="34" charset="0"/>
              </a:rPr>
              <a:t>A smoothie recipe serves 2 people.</a:t>
            </a:r>
          </a:p>
          <a:p>
            <a:pPr lvl="0" algn="ctr" defTabSz="514350">
              <a:defRPr/>
            </a:pPr>
            <a:r>
              <a:rPr lang="en-GB" sz="2000" b="1" dirty="0">
                <a:solidFill>
                  <a:prstClr val="black"/>
                </a:solidFill>
                <a:latin typeface="Century Gothic" panose="020B0502020202020204" pitchFamily="34" charset="0"/>
                <a:sym typeface="Wingdings" panose="05000000000000000000" pitchFamily="2" charset="2"/>
              </a:rPr>
              <a:t>It says to use 4 cherries, 5 apples and 2 bananas.</a:t>
            </a:r>
          </a:p>
          <a:p>
            <a:pPr lvl="0" defTabSz="514350">
              <a:defRPr/>
            </a:pPr>
            <a:endParaRPr lang="en-GB" sz="800" b="1" dirty="0">
              <a:solidFill>
                <a:prstClr val="black"/>
              </a:solidFill>
              <a:latin typeface="Century Gothic" panose="020B0502020202020204" pitchFamily="34" charset="0"/>
              <a:sym typeface="Wingdings" panose="05000000000000000000" pitchFamily="2" charset="2"/>
            </a:endParaRPr>
          </a:p>
          <a:p>
            <a:pPr lvl="0" defTabSz="514350">
              <a:defRPr/>
            </a:pPr>
            <a:r>
              <a:rPr lang="en-GB" sz="2000" b="1" dirty="0">
                <a:solidFill>
                  <a:prstClr val="black"/>
                </a:solidFill>
                <a:latin typeface="Century Gothic" panose="020B0502020202020204" pitchFamily="34" charset="0"/>
                <a:sym typeface="Wingdings" panose="05000000000000000000" pitchFamily="2" charset="2"/>
              </a:rPr>
              <a:t>Will says,</a:t>
            </a:r>
          </a:p>
          <a:p>
            <a:pPr lvl="0" defTabSz="51435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51435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514350">
              <a:defRPr/>
            </a:pPr>
            <a:endParaRPr lang="en-GB" sz="2000" b="1" dirty="0">
              <a:solidFill>
                <a:prstClr val="black"/>
              </a:solidFill>
              <a:latin typeface="Century Gothic" panose="020B0502020202020204" pitchFamily="34" charset="0"/>
              <a:sym typeface="Wingdings" panose="05000000000000000000" pitchFamily="2" charset="2"/>
            </a:endParaRPr>
          </a:p>
          <a:p>
            <a:pPr lvl="0" defTabSz="514350">
              <a:defRPr/>
            </a:pPr>
            <a:endParaRPr lang="en-GB" sz="600" b="1" dirty="0">
              <a:solidFill>
                <a:prstClr val="black"/>
              </a:solidFill>
              <a:latin typeface="Century Gothic" panose="020B0502020202020204" pitchFamily="34" charset="0"/>
              <a:sym typeface="Wingdings" panose="05000000000000000000" pitchFamily="2" charset="2"/>
            </a:endParaRPr>
          </a:p>
          <a:p>
            <a:pPr lvl="0" algn="r" defTabSz="514350">
              <a:defRPr/>
            </a:pPr>
            <a:endParaRPr lang="en-GB" sz="2000" b="1" dirty="0">
              <a:solidFill>
                <a:prstClr val="black"/>
              </a:solidFill>
              <a:latin typeface="Century Gothic" panose="020B0502020202020204" pitchFamily="34" charset="0"/>
              <a:sym typeface="Wingdings" panose="05000000000000000000" pitchFamily="2" charset="2"/>
            </a:endParaRPr>
          </a:p>
          <a:p>
            <a:pPr lvl="0" algn="r" defTabSz="514350">
              <a:defRPr/>
            </a:pPr>
            <a:r>
              <a:rPr lang="en-GB" sz="2000" b="1" dirty="0">
                <a:solidFill>
                  <a:prstClr val="black"/>
                </a:solidFill>
                <a:latin typeface="Century Gothic" panose="020B0502020202020204" pitchFamily="34" charset="0"/>
                <a:sym typeface="Wingdings" panose="05000000000000000000" pitchFamily="2" charset="2"/>
              </a:rPr>
              <a:t>                                                                            Charlie says,</a:t>
            </a:r>
          </a:p>
          <a:p>
            <a:pPr lvl="0" algn="r" defTabSz="514350">
              <a:defRPr/>
            </a:pPr>
            <a:endParaRPr lang="en-GB" sz="2000" b="1" dirty="0">
              <a:solidFill>
                <a:prstClr val="black"/>
              </a:solidFill>
              <a:latin typeface="Century Gothic" panose="020B0502020202020204" pitchFamily="34" charset="0"/>
              <a:sym typeface="Wingdings" panose="05000000000000000000" pitchFamily="2" charset="2"/>
            </a:endParaRPr>
          </a:p>
          <a:p>
            <a:pPr lvl="0" algn="r" defTabSz="514350">
              <a:defRPr/>
            </a:pPr>
            <a:endParaRPr lang="en-GB" sz="2000" b="1" dirty="0">
              <a:solidFill>
                <a:prstClr val="black"/>
              </a:solidFill>
              <a:latin typeface="Century Gothic" panose="020B0502020202020204" pitchFamily="34" charset="0"/>
              <a:sym typeface="Wingdings" panose="05000000000000000000" pitchFamily="2" charset="2"/>
            </a:endParaRPr>
          </a:p>
          <a:p>
            <a:pPr lvl="0" algn="r" defTabSz="514350">
              <a:defRPr/>
            </a:pPr>
            <a:endParaRPr lang="en-GB" sz="3200" b="1" dirty="0">
              <a:solidFill>
                <a:prstClr val="black"/>
              </a:solidFill>
              <a:latin typeface="Century Gothic" panose="020B0502020202020204" pitchFamily="34" charset="0"/>
              <a:sym typeface="Wingdings" panose="05000000000000000000" pitchFamily="2" charset="2"/>
            </a:endParaRPr>
          </a:p>
          <a:p>
            <a:pPr lvl="0" defTabSz="514350">
              <a:defRPr/>
            </a:pPr>
            <a:endParaRPr lang="en-GB" sz="1600" b="1" dirty="0">
              <a:solidFill>
                <a:prstClr val="black"/>
              </a:solidFill>
              <a:latin typeface="Century Gothic" panose="020B0502020202020204" pitchFamily="34" charset="0"/>
              <a:sym typeface="Wingdings" panose="05000000000000000000" pitchFamily="2" charset="2"/>
            </a:endParaRPr>
          </a:p>
          <a:p>
            <a:pPr lvl="0" defTabSz="514350">
              <a:defRPr/>
            </a:pPr>
            <a:r>
              <a:rPr lang="en-GB" sz="2000" b="1" dirty="0">
                <a:solidFill>
                  <a:prstClr val="black"/>
                </a:solidFill>
                <a:latin typeface="Century Gothic" panose="020B0502020202020204" pitchFamily="34" charset="0"/>
                <a:sym typeface="Wingdings" panose="05000000000000000000" pitchFamily="2" charset="2"/>
              </a:rPr>
              <a:t>Who is correct? Explain your answer. </a:t>
            </a:r>
          </a:p>
          <a:p>
            <a:pPr lvl="0" defTabSz="514350">
              <a:defRPr/>
            </a:pPr>
            <a:endParaRPr lang="en-GB" sz="1200" b="1" dirty="0">
              <a:solidFill>
                <a:prstClr val="black"/>
              </a:solidFill>
              <a:latin typeface="Century Gothic" panose="020B0502020202020204" pitchFamily="34" charset="0"/>
              <a:sym typeface="Wingdings" panose="05000000000000000000" pitchFamily="2" charset="2"/>
            </a:endParaRPr>
          </a:p>
          <a:p>
            <a:pPr lvl="0" defTabSz="514350">
              <a:defRPr/>
            </a:pPr>
            <a:r>
              <a:rPr lang="en-GB" sz="2000" b="1" dirty="0">
                <a:solidFill>
                  <a:srgbClr val="FF0000"/>
                </a:solidFill>
                <a:latin typeface="Century Gothic" panose="020B0502020202020204" pitchFamily="34" charset="0"/>
              </a:rPr>
              <a:t>Charlie is correct because the recipe has increased by a scale factor of 5 so he will need 20 cherries, 25 apples and 10 bananas, which is 55 pieces of fruit altogether. </a:t>
            </a:r>
            <a:endParaRPr lang="en-GB" sz="2000" b="1" dirty="0">
              <a:solidFill>
                <a:schemeClr val="tx1"/>
              </a:solidFill>
              <a:latin typeface="Century Gothic" panose="020B0502020202020204" pitchFamily="34" charset="0"/>
            </a:endParaRPr>
          </a:p>
          <a:p>
            <a:pPr lvl="0" defTabSz="514350">
              <a:defRPr/>
            </a:pPr>
            <a:endParaRPr lang="en-GB" sz="3200" b="1" dirty="0">
              <a:solidFill>
                <a:prstClr val="black"/>
              </a:solidFill>
              <a:latin typeface="Century Gothic" panose="020B0502020202020204" pitchFamily="34" charset="0"/>
              <a:sym typeface="Wingdings" panose="05000000000000000000" pitchFamily="2" charset="2"/>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14" name="Rounded Rectangular Callout 5">
            <a:extLst>
              <a:ext uri="{FF2B5EF4-FFF2-40B4-BE49-F238E27FC236}">
                <a16:creationId xmlns:a16="http://schemas.microsoft.com/office/drawing/2014/main" id="{EB90924F-D06E-4F12-8C45-C1A671B5FEDA}"/>
              </a:ext>
            </a:extLst>
          </p:cNvPr>
          <p:cNvSpPr/>
          <p:nvPr/>
        </p:nvSpPr>
        <p:spPr>
          <a:xfrm>
            <a:off x="2862000" y="1832870"/>
            <a:ext cx="3420000" cy="1260000"/>
          </a:xfrm>
          <a:prstGeom prst="wedgeRoundRectCallout">
            <a:avLst>
              <a:gd name="adj1" fmla="val -56724"/>
              <a:gd name="adj2" fmla="val 34683"/>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To serve 10 people I will need 50 pieces of fruit in total.</a:t>
            </a:r>
          </a:p>
        </p:txBody>
      </p:sp>
      <p:sp>
        <p:nvSpPr>
          <p:cNvPr id="15" name="Rounded Rectangular Callout 8">
            <a:extLst>
              <a:ext uri="{FF2B5EF4-FFF2-40B4-BE49-F238E27FC236}">
                <a16:creationId xmlns:a16="http://schemas.microsoft.com/office/drawing/2014/main" id="{49F2265F-B87B-4F71-86B6-FD1566620891}"/>
              </a:ext>
            </a:extLst>
          </p:cNvPr>
          <p:cNvSpPr/>
          <p:nvPr/>
        </p:nvSpPr>
        <p:spPr>
          <a:xfrm>
            <a:off x="2862000" y="3559611"/>
            <a:ext cx="3420000" cy="1260000"/>
          </a:xfrm>
          <a:prstGeom prst="wedgeRoundRectCallout">
            <a:avLst>
              <a:gd name="adj1" fmla="val 57218"/>
              <a:gd name="adj2" fmla="val 33138"/>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To serve 10 people I will need to use 25 apples.</a:t>
            </a:r>
          </a:p>
        </p:txBody>
      </p:sp>
    </p:spTree>
    <p:extLst>
      <p:ext uri="{BB962C8B-B14F-4D97-AF65-F5344CB8AC3E}">
        <p14:creationId xmlns:p14="http://schemas.microsoft.com/office/powerpoint/2010/main" val="16655252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dirty="0">
              <a:solidFill>
                <a:prstClr val="black"/>
              </a:solidFill>
              <a:latin typeface="Century Gothic" panose="020B0502020202020204" pitchFamily="34" charset="0"/>
            </a:endParaRPr>
          </a:p>
          <a:p>
            <a:pPr lvl="0" algn="ctr" defTabSz="514350">
              <a:defRPr/>
            </a:pPr>
            <a:r>
              <a:rPr lang="en-GB" sz="2000" b="1" dirty="0">
                <a:solidFill>
                  <a:prstClr val="black"/>
                </a:solidFill>
                <a:latin typeface="Century Gothic" panose="020B0502020202020204" pitchFamily="34" charset="0"/>
              </a:rPr>
              <a:t>Below are 2 equilateral triangles. Triangle B has been enlarged from triangle A by a scale factor of 9.</a:t>
            </a:r>
          </a:p>
          <a:p>
            <a:pPr lvl="0" algn="ctr" defTabSz="514350">
              <a:defRPr/>
            </a:pPr>
            <a:endParaRPr lang="en-GB" sz="2000" b="1" dirty="0">
              <a:solidFill>
                <a:prstClr val="black"/>
              </a:solidFill>
              <a:latin typeface="Century Gothic" panose="020B0502020202020204" pitchFamily="34" charset="0"/>
            </a:endParaRPr>
          </a:p>
          <a:p>
            <a:pPr lvl="0" algn="ctr" defTabSz="514350">
              <a:defRPr/>
            </a:pPr>
            <a:r>
              <a:rPr lang="en-GB" sz="2000" b="1" dirty="0">
                <a:solidFill>
                  <a:prstClr val="black"/>
                </a:solidFill>
                <a:latin typeface="Century Gothic" panose="020B0502020202020204" pitchFamily="34" charset="0"/>
              </a:rPr>
              <a:t>Calculate the perimeter of each triangle.</a:t>
            </a:r>
            <a:endParaRPr lang="en-GB" sz="3200" b="1" dirty="0">
              <a:solidFill>
                <a:prstClr val="black"/>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Triangle 5">
            <a:extLst>
              <a:ext uri="{FF2B5EF4-FFF2-40B4-BE49-F238E27FC236}">
                <a16:creationId xmlns:a16="http://schemas.microsoft.com/office/drawing/2014/main" id="{72D218D6-800F-B146-BF3D-BC9854934123}"/>
              </a:ext>
            </a:extLst>
          </p:cNvPr>
          <p:cNvSpPr/>
          <p:nvPr/>
        </p:nvSpPr>
        <p:spPr>
          <a:xfrm>
            <a:off x="2621466" y="2485773"/>
            <a:ext cx="1143022" cy="1144117"/>
          </a:xfrm>
          <a:prstGeom prst="triangl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solidFill>
                <a:latin typeface="Century Gothic" panose="020B0502020202020204" pitchFamily="34" charset="0"/>
              </a:rPr>
              <a:t>A</a:t>
            </a:r>
          </a:p>
        </p:txBody>
      </p:sp>
      <p:sp>
        <p:nvSpPr>
          <p:cNvPr id="9" name="Triangle 8">
            <a:extLst>
              <a:ext uri="{FF2B5EF4-FFF2-40B4-BE49-F238E27FC236}">
                <a16:creationId xmlns:a16="http://schemas.microsoft.com/office/drawing/2014/main" id="{697459B4-ED24-064E-853A-D42C76E9FF65}"/>
              </a:ext>
            </a:extLst>
          </p:cNvPr>
          <p:cNvSpPr/>
          <p:nvPr/>
        </p:nvSpPr>
        <p:spPr>
          <a:xfrm>
            <a:off x="4465106" y="2485773"/>
            <a:ext cx="2304000" cy="2304000"/>
          </a:xfrm>
          <a:prstGeom prst="triangle">
            <a:avLst/>
          </a:prstGeom>
          <a:solidFill>
            <a:srgbClr val="4AD66B"/>
          </a:solidFill>
          <a:ln>
            <a:solidFill>
              <a:srgbClr val="4AD6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solidFill>
                <a:latin typeface="Century Gothic" panose="020B0502020202020204" pitchFamily="34" charset="0"/>
              </a:rPr>
              <a:t>B</a:t>
            </a:r>
          </a:p>
        </p:txBody>
      </p:sp>
      <p:sp>
        <p:nvSpPr>
          <p:cNvPr id="10" name="TextBox 9">
            <a:extLst>
              <a:ext uri="{FF2B5EF4-FFF2-40B4-BE49-F238E27FC236}">
                <a16:creationId xmlns:a16="http://schemas.microsoft.com/office/drawing/2014/main" id="{EAC1E03B-9CEE-4A49-B16A-E57B33A0A82A}"/>
              </a:ext>
            </a:extLst>
          </p:cNvPr>
          <p:cNvSpPr txBox="1"/>
          <p:nvPr/>
        </p:nvSpPr>
        <p:spPr>
          <a:xfrm>
            <a:off x="4964834" y="4776802"/>
            <a:ext cx="1304544" cy="400110"/>
          </a:xfrm>
          <a:prstGeom prst="rect">
            <a:avLst/>
          </a:prstGeom>
          <a:noFill/>
        </p:spPr>
        <p:txBody>
          <a:bodyPr wrap="square" rtlCol="0">
            <a:spAutoFit/>
          </a:bodyPr>
          <a:lstStyle/>
          <a:p>
            <a:pPr algn="ctr"/>
            <a:r>
              <a:rPr lang="en-GB" sz="2000" b="1" dirty="0">
                <a:latin typeface="Century Gothic" panose="020B0502020202020204" pitchFamily="34" charset="0"/>
              </a:rPr>
              <a:t>33cm</a:t>
            </a:r>
            <a:endParaRPr lang="en-GB" b="1" dirty="0">
              <a:latin typeface="Century Gothic" panose="020B0502020202020204" pitchFamily="34" charset="0"/>
            </a:endParaRPr>
          </a:p>
        </p:txBody>
      </p:sp>
      <p:sp>
        <p:nvSpPr>
          <p:cNvPr id="12" name="TextBox 11">
            <a:extLst>
              <a:ext uri="{FF2B5EF4-FFF2-40B4-BE49-F238E27FC236}">
                <a16:creationId xmlns:a16="http://schemas.microsoft.com/office/drawing/2014/main" id="{8CB7F7C3-15AB-4F0D-87FA-FDF8C0C66C0D}"/>
              </a:ext>
            </a:extLst>
          </p:cNvPr>
          <p:cNvSpPr txBox="1"/>
          <p:nvPr/>
        </p:nvSpPr>
        <p:spPr>
          <a:xfrm>
            <a:off x="118557" y="6043988"/>
            <a:ext cx="1304544" cy="246221"/>
          </a:xfrm>
          <a:prstGeom prst="rect">
            <a:avLst/>
          </a:prstGeom>
          <a:noFill/>
        </p:spPr>
        <p:txBody>
          <a:bodyPr wrap="square" rtlCol="0">
            <a:spAutoFit/>
          </a:bodyPr>
          <a:lstStyle/>
          <a:p>
            <a:pPr algn="ctr"/>
            <a:r>
              <a:rPr lang="en-GB" sz="1000" b="1" i="1" dirty="0">
                <a:solidFill>
                  <a:schemeClr val="bg2">
                    <a:lumMod val="75000"/>
                  </a:schemeClr>
                </a:solidFill>
                <a:latin typeface="Century Gothic" panose="020B0502020202020204" pitchFamily="34" charset="0"/>
              </a:rPr>
              <a:t>Not to scale</a:t>
            </a:r>
          </a:p>
        </p:txBody>
      </p:sp>
    </p:spTree>
    <p:extLst>
      <p:ext uri="{BB962C8B-B14F-4D97-AF65-F5344CB8AC3E}">
        <p14:creationId xmlns:p14="http://schemas.microsoft.com/office/powerpoint/2010/main" val="10375485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dirty="0">
              <a:solidFill>
                <a:prstClr val="black"/>
              </a:solidFill>
              <a:latin typeface="Century Gothic" panose="020B0502020202020204" pitchFamily="34" charset="0"/>
            </a:endParaRPr>
          </a:p>
          <a:p>
            <a:pPr lvl="0" algn="ctr" defTabSz="514350">
              <a:defRPr/>
            </a:pPr>
            <a:r>
              <a:rPr lang="en-GB" sz="2000" b="1" dirty="0">
                <a:solidFill>
                  <a:prstClr val="black"/>
                </a:solidFill>
                <a:latin typeface="Century Gothic" panose="020B0502020202020204" pitchFamily="34" charset="0"/>
              </a:rPr>
              <a:t>Below are 2 equilateral triangles. Triangle B has been enlarged from triangle A by a scale factor of 9.</a:t>
            </a:r>
          </a:p>
          <a:p>
            <a:pPr lvl="0" algn="ctr" defTabSz="514350">
              <a:defRPr/>
            </a:pPr>
            <a:endParaRPr lang="en-GB" sz="2000" b="1" dirty="0">
              <a:solidFill>
                <a:prstClr val="black"/>
              </a:solidFill>
              <a:latin typeface="Century Gothic" panose="020B0502020202020204" pitchFamily="34" charset="0"/>
            </a:endParaRPr>
          </a:p>
          <a:p>
            <a:pPr lvl="0" algn="ctr" defTabSz="514350">
              <a:defRPr/>
            </a:pPr>
            <a:r>
              <a:rPr lang="en-GB" sz="2000" b="1" dirty="0">
                <a:solidFill>
                  <a:prstClr val="black"/>
                </a:solidFill>
                <a:latin typeface="Century Gothic" panose="020B0502020202020204" pitchFamily="34" charset="0"/>
              </a:rPr>
              <a:t>Calculate the perimeter of each triangle.</a:t>
            </a:r>
            <a:endParaRPr lang="en-GB" sz="3200" b="1" dirty="0">
              <a:solidFill>
                <a:prstClr val="black"/>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algn="ctr" defTabSz="514350">
              <a:defRPr/>
            </a:pPr>
            <a:r>
              <a:rPr lang="en-GB" sz="2000" b="1" dirty="0">
                <a:solidFill>
                  <a:srgbClr val="FF0000"/>
                </a:solidFill>
                <a:latin typeface="Century Gothic" panose="020B0502020202020204" pitchFamily="34" charset="0"/>
              </a:rPr>
              <a:t>A. P = 11cm and B. P = 99cm</a:t>
            </a:r>
          </a:p>
          <a:p>
            <a:pPr lvl="0" algn="ctr" defTabSz="514350">
              <a:defRPr/>
            </a:pPr>
            <a:endParaRPr lang="en-GB" sz="2000" b="1" dirty="0">
              <a:solidFill>
                <a:schemeClr val="tx1"/>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Triangle 5">
            <a:extLst>
              <a:ext uri="{FF2B5EF4-FFF2-40B4-BE49-F238E27FC236}">
                <a16:creationId xmlns:a16="http://schemas.microsoft.com/office/drawing/2014/main" id="{72D218D6-800F-B146-BF3D-BC9854934123}"/>
              </a:ext>
            </a:extLst>
          </p:cNvPr>
          <p:cNvSpPr/>
          <p:nvPr/>
        </p:nvSpPr>
        <p:spPr>
          <a:xfrm>
            <a:off x="2621466" y="2485773"/>
            <a:ext cx="1143022" cy="1144117"/>
          </a:xfrm>
          <a:prstGeom prst="triangl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solidFill>
                <a:latin typeface="Century Gothic" panose="020B0502020202020204" pitchFamily="34" charset="0"/>
              </a:rPr>
              <a:t>A</a:t>
            </a:r>
          </a:p>
        </p:txBody>
      </p:sp>
      <p:sp>
        <p:nvSpPr>
          <p:cNvPr id="9" name="Triangle 8">
            <a:extLst>
              <a:ext uri="{FF2B5EF4-FFF2-40B4-BE49-F238E27FC236}">
                <a16:creationId xmlns:a16="http://schemas.microsoft.com/office/drawing/2014/main" id="{697459B4-ED24-064E-853A-D42C76E9FF65}"/>
              </a:ext>
            </a:extLst>
          </p:cNvPr>
          <p:cNvSpPr/>
          <p:nvPr/>
        </p:nvSpPr>
        <p:spPr>
          <a:xfrm>
            <a:off x="4465106" y="2485773"/>
            <a:ext cx="2304000" cy="2304000"/>
          </a:xfrm>
          <a:prstGeom prst="triangle">
            <a:avLst/>
          </a:prstGeom>
          <a:solidFill>
            <a:srgbClr val="4AD66B"/>
          </a:solidFill>
          <a:ln>
            <a:solidFill>
              <a:srgbClr val="4AD6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solidFill>
                <a:latin typeface="Century Gothic" panose="020B0502020202020204" pitchFamily="34" charset="0"/>
              </a:rPr>
              <a:t>B</a:t>
            </a:r>
          </a:p>
        </p:txBody>
      </p:sp>
      <p:sp>
        <p:nvSpPr>
          <p:cNvPr id="10" name="TextBox 9">
            <a:extLst>
              <a:ext uri="{FF2B5EF4-FFF2-40B4-BE49-F238E27FC236}">
                <a16:creationId xmlns:a16="http://schemas.microsoft.com/office/drawing/2014/main" id="{EAC1E03B-9CEE-4A49-B16A-E57B33A0A82A}"/>
              </a:ext>
            </a:extLst>
          </p:cNvPr>
          <p:cNvSpPr txBox="1"/>
          <p:nvPr/>
        </p:nvSpPr>
        <p:spPr>
          <a:xfrm>
            <a:off x="4964834" y="4776802"/>
            <a:ext cx="1304544" cy="400110"/>
          </a:xfrm>
          <a:prstGeom prst="rect">
            <a:avLst/>
          </a:prstGeom>
          <a:noFill/>
        </p:spPr>
        <p:txBody>
          <a:bodyPr wrap="square" rtlCol="0">
            <a:spAutoFit/>
          </a:bodyPr>
          <a:lstStyle/>
          <a:p>
            <a:pPr algn="ctr"/>
            <a:r>
              <a:rPr lang="en-GB" sz="2000" b="1" dirty="0">
                <a:latin typeface="Century Gothic" panose="020B0502020202020204" pitchFamily="34" charset="0"/>
              </a:rPr>
              <a:t>33cm</a:t>
            </a:r>
            <a:endParaRPr lang="en-GB" b="1" dirty="0">
              <a:latin typeface="Century Gothic" panose="020B0502020202020204" pitchFamily="34" charset="0"/>
            </a:endParaRPr>
          </a:p>
        </p:txBody>
      </p:sp>
      <p:sp>
        <p:nvSpPr>
          <p:cNvPr id="11" name="TextBox 10">
            <a:extLst>
              <a:ext uri="{FF2B5EF4-FFF2-40B4-BE49-F238E27FC236}">
                <a16:creationId xmlns:a16="http://schemas.microsoft.com/office/drawing/2014/main" id="{A2214E80-4E3A-4F64-8DB6-A134D3D0C47E}"/>
              </a:ext>
            </a:extLst>
          </p:cNvPr>
          <p:cNvSpPr txBox="1"/>
          <p:nvPr/>
        </p:nvSpPr>
        <p:spPr>
          <a:xfrm>
            <a:off x="118557" y="6043988"/>
            <a:ext cx="1304544" cy="246221"/>
          </a:xfrm>
          <a:prstGeom prst="rect">
            <a:avLst/>
          </a:prstGeom>
          <a:noFill/>
        </p:spPr>
        <p:txBody>
          <a:bodyPr wrap="square" rtlCol="0">
            <a:spAutoFit/>
          </a:bodyPr>
          <a:lstStyle/>
          <a:p>
            <a:pPr algn="ctr"/>
            <a:r>
              <a:rPr lang="en-GB" sz="1000" b="1" i="1" dirty="0">
                <a:solidFill>
                  <a:schemeClr val="bg2">
                    <a:lumMod val="75000"/>
                  </a:schemeClr>
                </a:solidFill>
                <a:latin typeface="Century Gothic" panose="020B0502020202020204" pitchFamily="34" charset="0"/>
              </a:rPr>
              <a:t>Not to scale</a:t>
            </a:r>
          </a:p>
        </p:txBody>
      </p:sp>
    </p:spTree>
    <p:extLst>
      <p:ext uri="{BB962C8B-B14F-4D97-AF65-F5344CB8AC3E}">
        <p14:creationId xmlns:p14="http://schemas.microsoft.com/office/powerpoint/2010/main" val="2356536497"/>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http://schemas.openxmlformats.org/package/2006/metadata/core-properties"/>
    <ds:schemaRef ds:uri="http://purl.org/dc/elements/1.1/"/>
    <ds:schemaRef ds:uri="86144f90-c7b6-48d0-aae5-f5e9e48cc3df"/>
    <ds:schemaRef ds:uri="http://schemas.microsoft.com/office/2006/metadata/properties"/>
    <ds:schemaRef ds:uri="http://purl.org/dc/terms/"/>
    <ds:schemaRef ds:uri="http://schemas.microsoft.com/sharepoint/v3"/>
    <ds:schemaRef ds:uri="http://schemas.microsoft.com/office/infopath/2007/PartnerControls"/>
    <ds:schemaRef ds:uri="http://schemas.microsoft.com/office/2006/documentManagement/types"/>
    <ds:schemaRef ds:uri="0f0ae0ff-29c4-4766-b250-c1a9bee8d430"/>
    <ds:schemaRef ds:uri="http://www.w3.org/XML/1998/namespace"/>
    <ds:schemaRef ds:uri="http://purl.org/dc/dcmitype/"/>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EFDDCAE5-86CF-4716-9E31-6DFAC13D2C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1382</TotalTime>
  <Words>1024</Words>
  <Application>Microsoft Office PowerPoint</Application>
  <PresentationFormat>On-screen Show (4:3)</PresentationFormat>
  <Paragraphs>365</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Victoria Worthington</cp:lastModifiedBy>
  <cp:revision>47</cp:revision>
  <dcterms:created xsi:type="dcterms:W3CDTF">2018-03-17T10:08:43Z</dcterms:created>
  <dcterms:modified xsi:type="dcterms:W3CDTF">2019-02-28T18:29:31Z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