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04" r:id="rId2"/>
    <p:sldId id="405" r:id="rId3"/>
    <p:sldId id="406" r:id="rId4"/>
    <p:sldId id="459" r:id="rId5"/>
    <p:sldId id="487" r:id="rId6"/>
    <p:sldId id="460" r:id="rId7"/>
    <p:sldId id="415" r:id="rId8"/>
    <p:sldId id="471" r:id="rId9"/>
    <p:sldId id="472" r:id="rId10"/>
    <p:sldId id="414" r:id="rId11"/>
    <p:sldId id="417" r:id="rId12"/>
    <p:sldId id="418" r:id="rId13"/>
    <p:sldId id="419" r:id="rId14"/>
    <p:sldId id="485" r:id="rId15"/>
    <p:sldId id="461" r:id="rId16"/>
    <p:sldId id="462" r:id="rId17"/>
    <p:sldId id="423" r:id="rId18"/>
    <p:sldId id="424" r:id="rId19"/>
    <p:sldId id="425" r:id="rId20"/>
    <p:sldId id="474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E724A5-646B-4E95-B350-B74AA694A2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19072A-198A-435F-BFF2-83D9342FE4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AB15D1-CB90-4B89-9818-A8457DC93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2FFDC-4453-4042-8624-BFC8545AD9F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04ACF4-2943-4551-8CDD-D7938D2D7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7B9BE8-BE5E-4807-9FE0-4B136475F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5B181-283D-447D-A4E7-29E4F448D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740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D114D-8487-41D3-8B1A-65113CDE5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1E43FF-1E62-4DCD-AC6B-BB5D7D6D8A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B52611-AF3A-4352-ABC8-EC88FE7528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2FFDC-4453-4042-8624-BFC8545AD9F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371550-80AD-40D4-8868-D1D300C0F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8488-8C4E-469D-AE01-66C1549AC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5B181-283D-447D-A4E7-29E4F448D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88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6EA73-E55B-4253-9C65-1C9E69C5D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624585-DDC8-42BF-8448-6B6B4E5CA2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4F175-5279-4C34-9B9D-7A907759A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2FFDC-4453-4042-8624-BFC8545AD9F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6703FC-8B01-4E7D-984C-E92F9AF8E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F67FD1-2BE3-48BF-B32D-9416180058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5B181-283D-447D-A4E7-29E4F448D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273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8ED16-8602-4E93-B31D-25482769C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CF9007-9925-4E36-8A89-FBCAF70C74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B3DF6D-4C96-44D2-98FE-CA3C299144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ACEED7-71FB-4933-8A75-32729AD30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2FFDC-4453-4042-8624-BFC8545AD9F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B8FAD5-26F4-4FEC-BDB7-AF2949E6D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81B061-F0D7-4FC1-908A-FA87F0C5D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5B181-283D-447D-A4E7-29E4F448D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45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6C9013-46E0-4586-A446-0AEE2D215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D7FA34-2EF6-40D9-90F4-B37B2A7095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B10E5A-435E-4A70-BBEC-95040883FD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A9886EF-AD82-4436-8E33-D29A0E3154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F0B8BD-4940-4565-B961-AB6FDF99C8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933294D-E854-48F1-8879-A824B8AF27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2FFDC-4453-4042-8624-BFC8545AD9F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BF0757-18C7-49F0-87F5-EF2C5EA41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943DE6-00AA-483F-A405-BA733DED3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5B181-283D-447D-A4E7-29E4F448D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444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B0FBB-C1EB-4888-8A02-EDF85DD99D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14C467-6951-4010-A695-53C98F189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2FFDC-4453-4042-8624-BFC8545AD9F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DABACF-78D8-47B3-815D-ACC12E2A98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ED905-1177-49C8-AFE7-B7073D4BF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5B181-283D-447D-A4E7-29E4F448D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877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88C71A-5A5F-420F-B06D-7AD6DF2F4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2FFDC-4453-4042-8624-BFC8545AD9F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A313D68-7E42-4A64-B074-024A2E3201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7A423E-8986-4EA4-91BE-10E78338A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5B181-283D-447D-A4E7-29E4F448D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363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4E851-6B61-4674-9DAF-86296831CB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66418-2545-40D4-A36E-AFC8CBCB64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C5A1BE-7BB9-40C8-B215-7DB54DACF6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64D21E-5BFB-4581-9B01-6AE1D092E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2FFDC-4453-4042-8624-BFC8545AD9F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445045-D436-4C93-BBCF-C0C417796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75BB2B-9DB3-46BB-AA98-DA50848B6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5B181-283D-447D-A4E7-29E4F448D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017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2D2ADD-424E-44FB-A6D6-94E2DF5B5B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08B9CA2-7D9F-4A37-970B-B099CE3C38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69225D-A982-443E-968A-2105B354DD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7E1C24-B3E7-4827-AEB1-CD32B477F9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2FFDC-4453-4042-8624-BFC8545AD9F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2E37A0-C0A0-4F11-8995-DE0504F204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86F757-1BA5-4BDF-BFF0-C2F3A571C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5B181-283D-447D-A4E7-29E4F448D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420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38155-0A5B-4943-9C72-CCCA1FBB7F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903DB3-F030-4669-99EA-BEC5546B87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1965B9-EAE6-499E-AAE5-ECECB5B4D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2FFDC-4453-4042-8624-BFC8545AD9F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E88F1E-7212-4424-9838-B321F2256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55BE10-9B14-4E5A-8E37-4D8B9C4DC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5B181-283D-447D-A4E7-29E4F448D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048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4AE127E-5EF1-4547-950C-4035DB0478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03D351-5E0D-4799-A7B1-FF0707EAE6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322FF0-D234-4760-8E67-14984D7FE5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2FFDC-4453-4042-8624-BFC8545AD9F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0F0FC8-81CA-45B0-BD1A-1E96338EE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7A1072-E10E-4ED7-A8D2-21E4DD4E6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5B181-283D-447D-A4E7-29E4F448D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91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0BCE36-ECBA-4705-9407-3260DFBEE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198995-F483-4716-84FE-AE8E2AB0E7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D28840-B261-4506-A005-E39B346558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B2FFDC-4453-4042-8624-BFC8545AD9F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A76B25-7B5B-4FB1-8377-974A1520BD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ED32F9-C311-4BFC-B2EE-DF92A4E37B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75B181-283D-447D-A4E7-29E4F448D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588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2.png"/><Relationship Id="rId7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8433" y="2132442"/>
            <a:ext cx="8229600" cy="2010099"/>
          </a:xfrm>
        </p:spPr>
        <p:txBody>
          <a:bodyPr>
            <a:noAutofit/>
          </a:bodyPr>
          <a:lstStyle/>
          <a:p>
            <a:pPr algn="ctr"/>
            <a:r>
              <a:rPr lang="en-US" sz="8800" b="1" dirty="0">
                <a:latin typeface="Comic Sans MS"/>
                <a:cs typeface="Comic Sans MS"/>
              </a:rPr>
              <a:t>Day 2</a:t>
            </a:r>
            <a:br>
              <a:rPr lang="en-US" sz="8800" b="1" dirty="0">
                <a:latin typeface="Comic Sans MS"/>
                <a:cs typeface="Comic Sans MS"/>
              </a:rPr>
            </a:br>
            <a:r>
              <a:rPr lang="en-US" sz="8800" b="1" dirty="0" err="1">
                <a:latin typeface="Comic Sans MS"/>
                <a:cs typeface="Comic Sans MS"/>
              </a:rPr>
              <a:t>ee</a:t>
            </a:r>
            <a:endParaRPr lang="en-US" sz="8800" b="1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9260079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865009" y="780600"/>
            <a:ext cx="8313528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s a t p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i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n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24000" y="1"/>
            <a:ext cx="1846144" cy="1528572"/>
            <a:chOff x="0" y="1"/>
            <a:chExt cx="1846144" cy="1528572"/>
          </a:xfrm>
        </p:grpSpPr>
        <p:sp>
          <p:nvSpPr>
            <p:cNvPr id="2" name="Diagonal Stripe 1"/>
            <p:cNvSpPr/>
            <p:nvPr/>
          </p:nvSpPr>
          <p:spPr>
            <a:xfrm>
              <a:off x="0" y="1"/>
              <a:ext cx="1846144" cy="1528572"/>
            </a:xfrm>
            <a:prstGeom prst="diagStrip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 rot="19295136">
              <a:off x="211880" y="292989"/>
              <a:ext cx="10048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latin typeface="Comic Sans MS"/>
                  <a:cs typeface="Comic Sans MS"/>
                </a:rPr>
                <a:t>revisit</a:t>
              </a:r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1865009" y="2085955"/>
            <a:ext cx="831352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m d g o c k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179053" y="3404827"/>
            <a:ext cx="785480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e u r b f l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872733" y="4924226"/>
            <a:ext cx="831352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ff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ll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ss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ck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j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728168" y="610485"/>
            <a:ext cx="55183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Can you remember these sounds from Phase 2?</a:t>
            </a:r>
          </a:p>
        </p:txBody>
      </p:sp>
    </p:spTree>
    <p:extLst>
      <p:ext uri="{BB962C8B-B14F-4D97-AF65-F5344CB8AC3E}">
        <p14:creationId xmlns:p14="http://schemas.microsoft.com/office/powerpoint/2010/main" val="27756567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720333" y="149825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the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24000" y="1"/>
            <a:ext cx="1846144" cy="1528572"/>
            <a:chOff x="0" y="1"/>
            <a:chExt cx="1846144" cy="1528572"/>
          </a:xfrm>
        </p:grpSpPr>
        <p:sp>
          <p:nvSpPr>
            <p:cNvPr id="2" name="Diagonal Stripe 1"/>
            <p:cNvSpPr/>
            <p:nvPr/>
          </p:nvSpPr>
          <p:spPr>
            <a:xfrm>
              <a:off x="0" y="1"/>
              <a:ext cx="1846144" cy="1528572"/>
            </a:xfrm>
            <a:prstGeom prst="diagStrip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 rot="19295136">
              <a:off x="211880" y="292989"/>
              <a:ext cx="10048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latin typeface="Comic Sans MS"/>
                  <a:cs typeface="Comic Sans MS"/>
                </a:rPr>
                <a:t>revisit</a:t>
              </a:r>
            </a:p>
          </p:txBody>
        </p:sp>
      </p:grpSp>
      <p:sp>
        <p:nvSpPr>
          <p:cNvPr id="8" name="Rectangle 7"/>
          <p:cNvSpPr/>
          <p:nvPr/>
        </p:nvSpPr>
        <p:spPr>
          <a:xfrm>
            <a:off x="3728168" y="610486"/>
            <a:ext cx="60197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Comic Sans MS"/>
                <a:cs typeface="Comic Sans MS"/>
              </a:rPr>
              <a:t>Can you remember these tricky words?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307916" y="3214791"/>
            <a:ext cx="3771983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to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524000" y="323824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I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370144" y="4605849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go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5696400" y="149825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33691353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3" y="-1157703"/>
            <a:ext cx="6828595" cy="9144002"/>
          </a:xfrm>
          <a:prstGeom prst="rect">
            <a:avLst/>
          </a:prstGeom>
        </p:spPr>
      </p:pic>
      <p:pic>
        <p:nvPicPr>
          <p:cNvPr id="7" name="Picture 6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2209801" y="1461763"/>
            <a:ext cx="4873080" cy="427745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4400" b="1" dirty="0">
                <a:solidFill>
                  <a:srgbClr val="FF0000"/>
                </a:solidFill>
                <a:latin typeface="Comic Sans MS"/>
                <a:cs typeface="Comic Sans MS"/>
              </a:rPr>
              <a:t>e</a:t>
            </a:r>
            <a:endParaRPr lang="en-US" sz="34400" b="1" dirty="0">
              <a:latin typeface="Comic Sans MS"/>
              <a:cs typeface="Comic Sans M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8582" y="2823063"/>
            <a:ext cx="1497543" cy="788027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flipV="1">
            <a:off x="3716404" y="5319855"/>
            <a:ext cx="275548" cy="539174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 flipV="1">
            <a:off x="4839212" y="5355800"/>
            <a:ext cx="123148" cy="539174"/>
          </a:xfrm>
          <a:prstGeom prst="line">
            <a:avLst/>
          </a:prstGeom>
          <a:ln w="76200" cmpd="sng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189268" y="5739214"/>
            <a:ext cx="610998" cy="1557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351362" y="5817094"/>
            <a:ext cx="610998" cy="15576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3009564" y="4193579"/>
            <a:ext cx="610999" cy="164382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5345732" y="4079755"/>
            <a:ext cx="711247" cy="53184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6414107" y="913501"/>
            <a:ext cx="2651036" cy="53860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4400" b="1" dirty="0">
                <a:solidFill>
                  <a:srgbClr val="FF0000"/>
                </a:solidFill>
                <a:latin typeface="Comic Sans MS"/>
                <a:cs typeface="Comic Sans MS"/>
              </a:rPr>
              <a:t>e</a:t>
            </a:r>
            <a:endParaRPr lang="en-US" sz="34400" b="1" dirty="0">
              <a:latin typeface="Comic Sans MS"/>
              <a:cs typeface="Comic Sans MS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5997" y="2709238"/>
            <a:ext cx="1497543" cy="788027"/>
          </a:xfrm>
          <a:prstGeom prst="rect">
            <a:avLst/>
          </a:prstGeom>
        </p:spPr>
      </p:pic>
      <p:cxnSp>
        <p:nvCxnSpPr>
          <p:cNvPr id="18" name="Straight Connector 17"/>
          <p:cNvCxnSpPr/>
          <p:nvPr/>
        </p:nvCxnSpPr>
        <p:spPr>
          <a:xfrm flipV="1">
            <a:off x="6763819" y="5206030"/>
            <a:ext cx="275548" cy="539174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 flipV="1">
            <a:off x="7950936" y="5433680"/>
            <a:ext cx="123148" cy="539174"/>
          </a:xfrm>
          <a:prstGeom prst="line">
            <a:avLst/>
          </a:prstGeom>
          <a:ln w="76200" cmpd="sng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6236683" y="5625389"/>
            <a:ext cx="610998" cy="1557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7542541" y="5894975"/>
            <a:ext cx="610998" cy="15576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>
            <a:off x="6056979" y="4079754"/>
            <a:ext cx="610999" cy="164382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8569508" y="3729658"/>
            <a:ext cx="610999" cy="268854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Oval Callout 23"/>
          <p:cNvSpPr/>
          <p:nvPr/>
        </p:nvSpPr>
        <p:spPr>
          <a:xfrm>
            <a:off x="2067240" y="727887"/>
            <a:ext cx="2979249" cy="1467752"/>
          </a:xfrm>
          <a:prstGeom prst="wedgeEllipseCallout">
            <a:avLst>
              <a:gd name="adj1" fmla="val 714"/>
              <a:gd name="adj2" fmla="val 102610"/>
            </a:avLst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omic Sans MS"/>
                <a:cs typeface="Comic Sans MS"/>
              </a:rPr>
              <a:t>I am the first vowel so the sound says </a:t>
            </a:r>
            <a:r>
              <a:rPr lang="en-US" b="1" dirty="0">
                <a:solidFill>
                  <a:schemeClr val="tx1"/>
                </a:solidFill>
                <a:latin typeface="Comic Sans MS"/>
                <a:cs typeface="Comic Sans MS"/>
              </a:rPr>
              <a:t>my</a:t>
            </a:r>
            <a:r>
              <a:rPr lang="en-US" dirty="0">
                <a:solidFill>
                  <a:schemeClr val="tx1"/>
                </a:solidFill>
                <a:latin typeface="Comic Sans MS"/>
                <a:cs typeface="Comic Sans MS"/>
              </a:rPr>
              <a:t> name!</a:t>
            </a:r>
          </a:p>
        </p:txBody>
      </p:sp>
      <p:sp>
        <p:nvSpPr>
          <p:cNvPr id="25" name="Rectangle 24"/>
          <p:cNvSpPr/>
          <p:nvPr/>
        </p:nvSpPr>
        <p:spPr>
          <a:xfrm>
            <a:off x="7927650" y="507657"/>
            <a:ext cx="22749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latin typeface="Comic Sans MS"/>
                <a:cs typeface="Comic Sans MS"/>
              </a:rPr>
              <a:t>Note: This grapheme is often used when the ‘</a:t>
            </a:r>
            <a:r>
              <a:rPr lang="en-US" sz="1400" dirty="0" err="1">
                <a:latin typeface="Comic Sans MS"/>
                <a:cs typeface="Comic Sans MS"/>
              </a:rPr>
              <a:t>ee</a:t>
            </a:r>
            <a:r>
              <a:rPr lang="en-US" sz="1400" dirty="0">
                <a:latin typeface="Comic Sans MS"/>
                <a:cs typeface="Comic Sans MS"/>
              </a:rPr>
              <a:t>’ sound is in the </a:t>
            </a:r>
            <a:r>
              <a:rPr lang="en-US" sz="1400" b="1" dirty="0">
                <a:latin typeface="Comic Sans MS"/>
                <a:cs typeface="Comic Sans MS"/>
              </a:rPr>
              <a:t>middle</a:t>
            </a:r>
            <a:r>
              <a:rPr lang="en-US" sz="1400" dirty="0">
                <a:latin typeface="Comic Sans MS"/>
                <a:cs typeface="Comic Sans MS"/>
              </a:rPr>
              <a:t> of a word.</a:t>
            </a:r>
          </a:p>
        </p:txBody>
      </p:sp>
    </p:spTree>
    <p:extLst>
      <p:ext uri="{BB962C8B-B14F-4D97-AF65-F5344CB8AC3E}">
        <p14:creationId xmlns:p14="http://schemas.microsoft.com/office/powerpoint/2010/main" val="816557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11" name="Picture 10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17" name="Title 1"/>
          <p:cNvSpPr txBox="1">
            <a:spLocks/>
          </p:cNvSpPr>
          <p:nvPr/>
        </p:nvSpPr>
        <p:spPr>
          <a:xfrm>
            <a:off x="3483069" y="1757913"/>
            <a:ext cx="5104489" cy="317268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0" b="1" dirty="0" err="1">
                <a:solidFill>
                  <a:srgbClr val="000000"/>
                </a:solidFill>
                <a:latin typeface="Comic Sans MS"/>
                <a:cs typeface="Comic Sans MS"/>
              </a:rPr>
              <a:t>ee</a:t>
            </a:r>
            <a:endParaRPr lang="en-US" sz="20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02440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11" name="Picture 10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406814" y="5571029"/>
            <a:ext cx="996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latin typeface="Comic Sans MS"/>
                <a:cs typeface="Comic Sans MS"/>
              </a:rPr>
              <a:t>feet</a:t>
            </a:r>
          </a:p>
          <a:p>
            <a:pPr algn="r"/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45845" y="523974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sheep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225414" y="3327313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green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542254" y="622894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jeep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992139" y="4745934"/>
            <a:ext cx="1412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needle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3483069" y="1757913"/>
            <a:ext cx="5104489" cy="317268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0" b="1" dirty="0" err="1">
                <a:solidFill>
                  <a:srgbClr val="000000"/>
                </a:solidFill>
                <a:latin typeface="Comic Sans MS"/>
                <a:cs typeface="Comic Sans MS"/>
              </a:rPr>
              <a:t>ee</a:t>
            </a:r>
            <a:endParaRPr lang="en-US" sz="20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t="14175"/>
          <a:stretch/>
        </p:blipFill>
        <p:spPr>
          <a:xfrm>
            <a:off x="6404161" y="3912600"/>
            <a:ext cx="4010194" cy="34417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45845" y="4930601"/>
            <a:ext cx="1599892" cy="15558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41299" y="3631142"/>
            <a:ext cx="2480409" cy="19398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80648" y="523975"/>
            <a:ext cx="2902161" cy="204963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11104" y="724106"/>
            <a:ext cx="1159447" cy="253662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41299" y="383077"/>
            <a:ext cx="3839349" cy="2791527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586696" y="4099604"/>
            <a:ext cx="996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latin typeface="Comic Sans MS"/>
                <a:cs typeface="Comic Sans MS"/>
              </a:rPr>
              <a:t>sleep</a:t>
            </a:r>
          </a:p>
          <a:p>
            <a:pPr algn="r"/>
            <a:endParaRPr lang="en-US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421456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15" name="Picture 14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289" y="-90706"/>
            <a:ext cx="1956816" cy="1639824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210085" y="4881227"/>
            <a:ext cx="1965637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>
                <a:solidFill>
                  <a:srgbClr val="000000"/>
                </a:solidFill>
                <a:latin typeface="Comic Sans MS"/>
                <a:cs typeface="Comic Sans MS"/>
              </a:rPr>
              <a:t>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46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Try and spell out this word (either orally, on whiteboards, with letter fans or magnetic letters)</a:t>
            </a:r>
          </a:p>
        </p:txBody>
      </p:sp>
      <p:sp>
        <p:nvSpPr>
          <p:cNvPr id="9" name="Oval 8"/>
          <p:cNvSpPr/>
          <p:nvPr/>
        </p:nvSpPr>
        <p:spPr>
          <a:xfrm>
            <a:off x="4935686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6015773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551407" y="4881227"/>
            <a:ext cx="1667279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 err="1">
                <a:solidFill>
                  <a:srgbClr val="000000"/>
                </a:solidFill>
                <a:latin typeface="Comic Sans MS"/>
                <a:cs typeface="Comic Sans MS"/>
              </a:rPr>
              <a:t>ee</a:t>
            </a:r>
            <a:endParaRPr lang="en-US" sz="97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0084" y="1549118"/>
            <a:ext cx="3762518" cy="3762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68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1" grpId="0" animBg="1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15" name="Picture 14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289" y="-90706"/>
            <a:ext cx="1956816" cy="1639824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3888923" y="4881227"/>
            <a:ext cx="1965637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 err="1">
                <a:solidFill>
                  <a:srgbClr val="000000"/>
                </a:solidFill>
                <a:latin typeface="Comic Sans MS"/>
                <a:cs typeface="Comic Sans MS"/>
              </a:rPr>
              <a:t>sh</a:t>
            </a:r>
            <a:endParaRPr lang="en-US" sz="97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46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Try and spell out this word (either orally, on whiteboards, with letter fans or magnetic letters)</a:t>
            </a:r>
          </a:p>
        </p:txBody>
      </p:sp>
      <p:sp>
        <p:nvSpPr>
          <p:cNvPr id="9" name="Oval 8"/>
          <p:cNvSpPr/>
          <p:nvPr/>
        </p:nvSpPr>
        <p:spPr>
          <a:xfrm>
            <a:off x="4935686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6015773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7030505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483546" y="4881227"/>
            <a:ext cx="1733785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 err="1">
                <a:solidFill>
                  <a:srgbClr val="000000"/>
                </a:solidFill>
                <a:latin typeface="Comic Sans MS"/>
                <a:cs typeface="Comic Sans MS"/>
              </a:rPr>
              <a:t>ee</a:t>
            </a:r>
            <a:endParaRPr lang="en-US" sz="97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651367" y="4914303"/>
            <a:ext cx="1480452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>
                <a:solidFill>
                  <a:srgbClr val="000000"/>
                </a:solidFill>
                <a:latin typeface="Comic Sans MS"/>
                <a:cs typeface="Comic Sans MS"/>
              </a:rPr>
              <a:t>p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0105" y="1549118"/>
            <a:ext cx="4741714" cy="3447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93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1" grpId="0" animBg="1"/>
      <p:bldP spid="12" grpId="0" animBg="1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15" name="Picture 14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289" y="-90706"/>
            <a:ext cx="1956816" cy="1639824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093931" y="4881227"/>
            <a:ext cx="1965637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>
                <a:solidFill>
                  <a:srgbClr val="000000"/>
                </a:solidFill>
                <a:latin typeface="Comic Sans MS"/>
                <a:cs typeface="Comic Sans MS"/>
              </a:rPr>
              <a:t>f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46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Try and spell out this word (either orally, on whiteboards, with letter fans or magnetic letters)</a:t>
            </a:r>
          </a:p>
        </p:txBody>
      </p:sp>
      <p:sp>
        <p:nvSpPr>
          <p:cNvPr id="9" name="Oval 8"/>
          <p:cNvSpPr/>
          <p:nvPr/>
        </p:nvSpPr>
        <p:spPr>
          <a:xfrm>
            <a:off x="4935686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6015773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7030505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235334" y="4881227"/>
            <a:ext cx="1827736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 err="1">
                <a:solidFill>
                  <a:srgbClr val="000000"/>
                </a:solidFill>
                <a:latin typeface="Comic Sans MS"/>
                <a:cs typeface="Comic Sans MS"/>
              </a:rPr>
              <a:t>ee</a:t>
            </a:r>
            <a:endParaRPr lang="en-US" sz="97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651367" y="4914303"/>
            <a:ext cx="1480452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>
                <a:solidFill>
                  <a:srgbClr val="000000"/>
                </a:solidFill>
                <a:latin typeface="Comic Sans MS"/>
                <a:cs typeface="Comic Sans MS"/>
              </a:rPr>
              <a:t>t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3931" y="1445182"/>
            <a:ext cx="4393451" cy="3436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89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1" grpId="0" animBg="1"/>
      <p:bldP spid="12" grpId="0" animBg="1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5" name="Picture 4" descr="appl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112" y="-94066"/>
            <a:ext cx="1956816" cy="1639824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830564" y="994777"/>
            <a:ext cx="8396968" cy="201267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8800" b="1" dirty="0">
                <a:solidFill>
                  <a:srgbClr val="000000"/>
                </a:solidFill>
                <a:latin typeface="Comic Sans MS"/>
                <a:cs typeface="Comic Sans MS"/>
              </a:rPr>
              <a:t>Sixteen trees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08838" y="505215"/>
            <a:ext cx="68576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Try to read this caption: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1409367" y="2631639"/>
            <a:ext cx="9452445" cy="3473607"/>
            <a:chOff x="-114634" y="2631638"/>
            <a:chExt cx="9452445" cy="3473607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76991" y="2744660"/>
              <a:ext cx="1488050" cy="2054844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166376" y="2704755"/>
              <a:ext cx="1488050" cy="2054844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49896" y="2730182"/>
              <a:ext cx="1488050" cy="2054844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420516" y="2631638"/>
              <a:ext cx="1488050" cy="205484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105736" y="2631638"/>
              <a:ext cx="1488050" cy="2054844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-114634" y="3437232"/>
              <a:ext cx="1488050" cy="2054844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574751" y="3397327"/>
              <a:ext cx="1488050" cy="2054844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58271" y="3422754"/>
              <a:ext cx="1488050" cy="2054844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828891" y="3324210"/>
              <a:ext cx="1488050" cy="2054844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514111" y="3324210"/>
              <a:ext cx="1488050" cy="205484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49761" y="3324210"/>
              <a:ext cx="1488050" cy="2054844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3921" y="4050401"/>
              <a:ext cx="1488050" cy="2054844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223306" y="4010496"/>
              <a:ext cx="1488050" cy="2054844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806826" y="4035923"/>
              <a:ext cx="1488050" cy="2054844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477446" y="3937379"/>
              <a:ext cx="1488050" cy="2054844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162666" y="3937379"/>
              <a:ext cx="1488050" cy="20548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85093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8433" y="2132442"/>
            <a:ext cx="8229600" cy="2010099"/>
          </a:xfrm>
        </p:spPr>
        <p:txBody>
          <a:bodyPr>
            <a:noAutofit/>
          </a:bodyPr>
          <a:lstStyle/>
          <a:p>
            <a:pPr algn="ctr"/>
            <a:r>
              <a:rPr lang="en-US" sz="8800" b="1" dirty="0">
                <a:latin typeface="Comic Sans MS"/>
                <a:cs typeface="Comic Sans MS"/>
              </a:rPr>
              <a:t>Day 3</a:t>
            </a:r>
            <a:br>
              <a:rPr lang="en-US" sz="8800" b="1" dirty="0">
                <a:latin typeface="Comic Sans MS"/>
                <a:cs typeface="Comic Sans MS"/>
              </a:rPr>
            </a:br>
            <a:r>
              <a:rPr lang="en-US" sz="8800" b="1" dirty="0" err="1">
                <a:latin typeface="Comic Sans MS"/>
                <a:cs typeface="Comic Sans MS"/>
              </a:rPr>
              <a:t>oa</a:t>
            </a:r>
            <a:endParaRPr lang="en-US" sz="8800" b="1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9859657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865009" y="780600"/>
            <a:ext cx="8313528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s a t p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i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n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24000" y="1"/>
            <a:ext cx="1846144" cy="1528572"/>
            <a:chOff x="0" y="1"/>
            <a:chExt cx="1846144" cy="1528572"/>
          </a:xfrm>
        </p:grpSpPr>
        <p:sp>
          <p:nvSpPr>
            <p:cNvPr id="2" name="Diagonal Stripe 1"/>
            <p:cNvSpPr/>
            <p:nvPr/>
          </p:nvSpPr>
          <p:spPr>
            <a:xfrm>
              <a:off x="0" y="1"/>
              <a:ext cx="1846144" cy="1528572"/>
            </a:xfrm>
            <a:prstGeom prst="diagStrip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 rot="19295136">
              <a:off x="211880" y="292989"/>
              <a:ext cx="10048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latin typeface="Comic Sans MS"/>
                  <a:cs typeface="Comic Sans MS"/>
                </a:rPr>
                <a:t>revisit</a:t>
              </a:r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1865009" y="2085955"/>
            <a:ext cx="831352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m d g o c k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179053" y="3404827"/>
            <a:ext cx="785480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e u r b f l j 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872733" y="4924226"/>
            <a:ext cx="831352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ff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ll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ss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ck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v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728168" y="610485"/>
            <a:ext cx="55183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Can you remember these sounds from Phase 2?</a:t>
            </a:r>
          </a:p>
        </p:txBody>
      </p:sp>
    </p:spTree>
    <p:extLst>
      <p:ext uri="{BB962C8B-B14F-4D97-AF65-F5344CB8AC3E}">
        <p14:creationId xmlns:p14="http://schemas.microsoft.com/office/powerpoint/2010/main" val="19071092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720333" y="149825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the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24000" y="1"/>
            <a:ext cx="1846144" cy="1528572"/>
            <a:chOff x="0" y="1"/>
            <a:chExt cx="1846144" cy="1528572"/>
          </a:xfrm>
        </p:grpSpPr>
        <p:sp>
          <p:nvSpPr>
            <p:cNvPr id="2" name="Diagonal Stripe 1"/>
            <p:cNvSpPr/>
            <p:nvPr/>
          </p:nvSpPr>
          <p:spPr>
            <a:xfrm>
              <a:off x="0" y="1"/>
              <a:ext cx="1846144" cy="1528572"/>
            </a:xfrm>
            <a:prstGeom prst="diagStrip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 rot="19295136">
              <a:off x="211880" y="292989"/>
              <a:ext cx="10048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latin typeface="Comic Sans MS"/>
                  <a:cs typeface="Comic Sans MS"/>
                </a:rPr>
                <a:t>revisit</a:t>
              </a:r>
            </a:p>
          </p:txBody>
        </p:sp>
      </p:grpSp>
      <p:sp>
        <p:nvSpPr>
          <p:cNvPr id="8" name="Rectangle 7"/>
          <p:cNvSpPr/>
          <p:nvPr/>
        </p:nvSpPr>
        <p:spPr>
          <a:xfrm>
            <a:off x="3728168" y="610486"/>
            <a:ext cx="60197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Comic Sans MS"/>
                <a:cs typeface="Comic Sans MS"/>
              </a:rPr>
              <a:t>Can you remember these tricky words?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307916" y="3214791"/>
            <a:ext cx="3771983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to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524000" y="323824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I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370144" y="4605849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go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5696400" y="149825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18801109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3" y="-1157703"/>
            <a:ext cx="6828595" cy="9144002"/>
          </a:xfrm>
          <a:prstGeom prst="rect">
            <a:avLst/>
          </a:prstGeom>
        </p:spPr>
      </p:pic>
      <p:pic>
        <p:nvPicPr>
          <p:cNvPr id="7" name="Picture 6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24" name="Oval Callout 23"/>
          <p:cNvSpPr/>
          <p:nvPr/>
        </p:nvSpPr>
        <p:spPr>
          <a:xfrm>
            <a:off x="2067240" y="727887"/>
            <a:ext cx="2979249" cy="1467752"/>
          </a:xfrm>
          <a:prstGeom prst="wedgeEllipseCallout">
            <a:avLst>
              <a:gd name="adj1" fmla="val 714"/>
              <a:gd name="adj2" fmla="val 102610"/>
            </a:avLst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Comic Sans MS"/>
                <a:cs typeface="Comic Sans MS"/>
              </a:rPr>
              <a:t>I am the first vowel so the sound says </a:t>
            </a:r>
            <a:r>
              <a:rPr lang="en-US" b="1" dirty="0">
                <a:solidFill>
                  <a:schemeClr val="tx1"/>
                </a:solidFill>
                <a:latin typeface="Comic Sans MS"/>
                <a:cs typeface="Comic Sans MS"/>
              </a:rPr>
              <a:t>my</a:t>
            </a:r>
            <a:r>
              <a:rPr lang="en-US" dirty="0">
                <a:solidFill>
                  <a:schemeClr val="tx1"/>
                </a:solidFill>
                <a:latin typeface="Comic Sans MS"/>
                <a:cs typeface="Comic Sans MS"/>
              </a:rPr>
              <a:t> name!</a:t>
            </a:r>
          </a:p>
        </p:txBody>
      </p:sp>
      <p:sp>
        <p:nvSpPr>
          <p:cNvPr id="25" name="Rectangle 24"/>
          <p:cNvSpPr/>
          <p:nvPr/>
        </p:nvSpPr>
        <p:spPr>
          <a:xfrm>
            <a:off x="7927650" y="507657"/>
            <a:ext cx="22749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latin typeface="Comic Sans MS"/>
                <a:cs typeface="Comic Sans MS"/>
              </a:rPr>
              <a:t>Note: This grapheme is often used when the ‘</a:t>
            </a:r>
            <a:r>
              <a:rPr lang="en-US" sz="1400" dirty="0" err="1">
                <a:latin typeface="Comic Sans MS"/>
                <a:cs typeface="Comic Sans MS"/>
              </a:rPr>
              <a:t>oa</a:t>
            </a:r>
            <a:r>
              <a:rPr lang="en-US" sz="1400" dirty="0">
                <a:latin typeface="Comic Sans MS"/>
                <a:cs typeface="Comic Sans MS"/>
              </a:rPr>
              <a:t>’ sound is in the </a:t>
            </a:r>
            <a:r>
              <a:rPr lang="en-US" sz="1400" b="1" dirty="0">
                <a:latin typeface="Comic Sans MS"/>
                <a:cs typeface="Comic Sans MS"/>
              </a:rPr>
              <a:t>middle</a:t>
            </a:r>
            <a:r>
              <a:rPr lang="en-US" sz="1400" dirty="0">
                <a:latin typeface="Comic Sans MS"/>
                <a:cs typeface="Comic Sans MS"/>
              </a:rPr>
              <a:t> of a word.</a:t>
            </a:r>
          </a:p>
        </p:txBody>
      </p:sp>
      <p:sp>
        <p:nvSpPr>
          <p:cNvPr id="26" name="Title 1"/>
          <p:cNvSpPr txBox="1">
            <a:spLocks/>
          </p:cNvSpPr>
          <p:nvPr/>
        </p:nvSpPr>
        <p:spPr>
          <a:xfrm>
            <a:off x="2209801" y="1461763"/>
            <a:ext cx="4873080" cy="427745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4400" b="1" dirty="0">
                <a:solidFill>
                  <a:srgbClr val="FF0000"/>
                </a:solidFill>
                <a:latin typeface="Comic Sans MS"/>
                <a:cs typeface="Comic Sans MS"/>
              </a:rPr>
              <a:t>o</a:t>
            </a:r>
            <a:endParaRPr lang="en-US" sz="34400" b="1" dirty="0">
              <a:latin typeface="Comic Sans MS"/>
              <a:cs typeface="Comic Sans MS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8582" y="2823063"/>
            <a:ext cx="1497543" cy="788027"/>
          </a:xfrm>
          <a:prstGeom prst="rect">
            <a:avLst/>
          </a:prstGeom>
        </p:spPr>
      </p:pic>
      <p:cxnSp>
        <p:nvCxnSpPr>
          <p:cNvPr id="28" name="Straight Connector 27"/>
          <p:cNvCxnSpPr/>
          <p:nvPr/>
        </p:nvCxnSpPr>
        <p:spPr>
          <a:xfrm flipV="1">
            <a:off x="3716404" y="5319855"/>
            <a:ext cx="275548" cy="539174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 flipV="1">
            <a:off x="4839212" y="5355800"/>
            <a:ext cx="123148" cy="539174"/>
          </a:xfrm>
          <a:prstGeom prst="line">
            <a:avLst/>
          </a:prstGeom>
          <a:ln w="76200" cmpd="sng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3189268" y="5739214"/>
            <a:ext cx="610998" cy="1557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4351362" y="5817094"/>
            <a:ext cx="610998" cy="15576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" name="Straight Connector 31"/>
          <p:cNvCxnSpPr/>
          <p:nvPr/>
        </p:nvCxnSpPr>
        <p:spPr>
          <a:xfrm>
            <a:off x="3009564" y="4193579"/>
            <a:ext cx="610999" cy="164382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5522093" y="3977910"/>
            <a:ext cx="610999" cy="268854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6414107" y="913501"/>
            <a:ext cx="2635958" cy="53860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4400" b="1" dirty="0">
                <a:solidFill>
                  <a:srgbClr val="FF0000"/>
                </a:solidFill>
                <a:latin typeface="Comic Sans MS"/>
                <a:cs typeface="Comic Sans MS"/>
              </a:rPr>
              <a:t>a</a:t>
            </a:r>
            <a:endParaRPr lang="en-US" sz="34400" b="1" dirty="0">
              <a:latin typeface="Comic Sans MS"/>
              <a:cs typeface="Comic Sans MS"/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5997" y="2709238"/>
            <a:ext cx="1497543" cy="788027"/>
          </a:xfrm>
          <a:prstGeom prst="rect">
            <a:avLst/>
          </a:prstGeom>
        </p:spPr>
      </p:pic>
      <p:cxnSp>
        <p:nvCxnSpPr>
          <p:cNvPr id="36" name="Straight Connector 35"/>
          <p:cNvCxnSpPr/>
          <p:nvPr/>
        </p:nvCxnSpPr>
        <p:spPr>
          <a:xfrm flipV="1">
            <a:off x="6763819" y="5206030"/>
            <a:ext cx="275548" cy="539174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 flipV="1">
            <a:off x="7950936" y="5433680"/>
            <a:ext cx="123148" cy="539174"/>
          </a:xfrm>
          <a:prstGeom prst="line">
            <a:avLst/>
          </a:prstGeom>
          <a:ln w="76200" cmpd="sng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6236683" y="5625389"/>
            <a:ext cx="610998" cy="15576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/>
          <p:cNvSpPr/>
          <p:nvPr/>
        </p:nvSpPr>
        <p:spPr>
          <a:xfrm>
            <a:off x="7542541" y="5894975"/>
            <a:ext cx="610998" cy="15576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0" name="Straight Connector 39"/>
          <p:cNvCxnSpPr/>
          <p:nvPr/>
        </p:nvCxnSpPr>
        <p:spPr>
          <a:xfrm>
            <a:off x="6056979" y="3977910"/>
            <a:ext cx="610999" cy="266226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V="1">
            <a:off x="8569508" y="3729658"/>
            <a:ext cx="610999" cy="268854"/>
          </a:xfrm>
          <a:prstGeom prst="line">
            <a:avLst/>
          </a:prstGeom>
          <a:ln w="76200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7882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3" y="-1157703"/>
            <a:ext cx="6828595" cy="9144002"/>
          </a:xfrm>
          <a:prstGeom prst="rect">
            <a:avLst/>
          </a:prstGeom>
        </p:spPr>
      </p:pic>
      <p:pic>
        <p:nvPicPr>
          <p:cNvPr id="7" name="Picture 6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483069" y="1573247"/>
            <a:ext cx="5104489" cy="317268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0" b="1" dirty="0" err="1">
                <a:solidFill>
                  <a:srgbClr val="000000"/>
                </a:solidFill>
                <a:latin typeface="Comic Sans MS"/>
                <a:cs typeface="Comic Sans MS"/>
              </a:rPr>
              <a:t>oa</a:t>
            </a:r>
            <a:endParaRPr lang="en-US" sz="20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8868310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11" name="Picture 10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972307" y="693980"/>
            <a:ext cx="9961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boat</a:t>
            </a:r>
          </a:p>
          <a:p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304692" y="2907400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road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83068" y="510694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coat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54666" y="510694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toad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848655" y="6029092"/>
            <a:ext cx="1412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goat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3483069" y="1757913"/>
            <a:ext cx="5104489" cy="317268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0" b="1" dirty="0" err="1">
                <a:solidFill>
                  <a:srgbClr val="000000"/>
                </a:solidFill>
                <a:latin typeface="Comic Sans MS"/>
                <a:cs typeface="Comic Sans MS"/>
              </a:rPr>
              <a:t>oa</a:t>
            </a:r>
            <a:endParaRPr lang="en-US" sz="20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2089" y="4692278"/>
            <a:ext cx="1469583" cy="172469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9305" y="-205644"/>
            <a:ext cx="3685421" cy="277020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42512" y="695360"/>
            <a:ext cx="2839577" cy="33018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78152" y="3268358"/>
            <a:ext cx="2818993" cy="29454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32526" y="4408975"/>
            <a:ext cx="928737" cy="215815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86999" y="40954"/>
            <a:ext cx="2020896" cy="2858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10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2404866" y="995035"/>
            <a:ext cx="5702961" cy="293550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6700" b="1" dirty="0">
                <a:solidFill>
                  <a:srgbClr val="000000"/>
                </a:solidFill>
                <a:latin typeface="Comic Sans MS"/>
                <a:cs typeface="Comic Sans MS"/>
              </a:rPr>
              <a:t>loaf</a:t>
            </a:r>
          </a:p>
        </p:txBody>
      </p:sp>
      <p:pic>
        <p:nvPicPr>
          <p:cNvPr id="6" name="Picture 5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376" y="-59576"/>
            <a:ext cx="1956816" cy="163982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046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Have a go at reading these words. Click to see the picture: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3450975" y="2705912"/>
            <a:ext cx="6583826" cy="3500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658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alloped Frame Purple S.png"/>
          <p:cNvPicPr>
            <a:picLocks noChangeAspect="1"/>
          </p:cNvPicPr>
          <p:nvPr/>
        </p:nvPicPr>
        <p:blipFill>
          <a:blip r:embed="rId2">
            <a:alphaModFix amt="7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2404865" y="995035"/>
            <a:ext cx="5345624" cy="293550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9700" b="1" dirty="0">
                <a:solidFill>
                  <a:srgbClr val="000000"/>
                </a:solidFill>
                <a:latin typeface="Comic Sans MS"/>
                <a:cs typeface="Comic Sans MS"/>
              </a:rPr>
              <a:t>boatman</a:t>
            </a:r>
          </a:p>
        </p:txBody>
      </p:sp>
      <p:pic>
        <p:nvPicPr>
          <p:cNvPr id="6" name="Picture 5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376" y="-59576"/>
            <a:ext cx="1956816" cy="163982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046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Have a go at reading these words. Click to see the picture: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4410" y="1302811"/>
            <a:ext cx="5464489" cy="4923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411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2404865" y="995035"/>
            <a:ext cx="5965730" cy="293550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6700" b="1" dirty="0">
                <a:solidFill>
                  <a:srgbClr val="000000"/>
                </a:solidFill>
                <a:latin typeface="Comic Sans MS"/>
                <a:cs typeface="Comic Sans MS"/>
              </a:rPr>
              <a:t>road</a:t>
            </a:r>
          </a:p>
        </p:txBody>
      </p:sp>
      <p:pic>
        <p:nvPicPr>
          <p:cNvPr id="6" name="Picture 5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376" y="-59576"/>
            <a:ext cx="1956816" cy="163982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46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Have a go at reading these words. Click to see the picture: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4785" y="2523004"/>
            <a:ext cx="3532360" cy="3690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070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5" name="Picture 4" descr="appl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112" y="-94066"/>
            <a:ext cx="1956816" cy="163982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008838" y="505215"/>
            <a:ext cx="68576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Try to read this caption: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830564" y="994778"/>
            <a:ext cx="8396968" cy="147249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>
                <a:solidFill>
                  <a:srgbClr val="000000"/>
                </a:solidFill>
                <a:latin typeface="Comic Sans MS"/>
                <a:cs typeface="Comic Sans MS"/>
              </a:rPr>
              <a:t>A goat and a sheep</a:t>
            </a:r>
            <a:r>
              <a:rPr lang="en-US" sz="6600" b="1" dirty="0">
                <a:solidFill>
                  <a:srgbClr val="000000"/>
                </a:solidFill>
                <a:latin typeface="Comic Sans MS"/>
                <a:cs typeface="Comic Sans MS"/>
              </a:rPr>
              <a:t>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589676" y="3641131"/>
            <a:ext cx="7080167" cy="2286166"/>
            <a:chOff x="1065675" y="3641131"/>
            <a:chExt cx="7080167" cy="2286166"/>
          </a:xfrm>
        </p:grpSpPr>
        <p:sp>
          <p:nvSpPr>
            <p:cNvPr id="2" name="Rectangle 1"/>
            <p:cNvSpPr/>
            <p:nvPr/>
          </p:nvSpPr>
          <p:spPr>
            <a:xfrm>
              <a:off x="1065675" y="5051342"/>
              <a:ext cx="7080167" cy="875955"/>
            </a:xfrm>
            <a:prstGeom prst="rect">
              <a:avLst/>
            </a:prstGeom>
            <a:solidFill>
              <a:srgbClr val="0080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941302" y="3641131"/>
              <a:ext cx="1469583" cy="1724694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884227" y="3641131"/>
              <a:ext cx="1597411" cy="19132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38529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319</Words>
  <Application>Microsoft Office PowerPoint</Application>
  <PresentationFormat>Widescreen</PresentationFormat>
  <Paragraphs>72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Comic Sans MS</vt:lpstr>
      <vt:lpstr>Office Theme</vt:lpstr>
      <vt:lpstr>Day 2 ee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Day 3 oa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2 ee</dc:title>
  <dc:creator>Leah Hand</dc:creator>
  <cp:lastModifiedBy>Leah Hand</cp:lastModifiedBy>
  <cp:revision>1</cp:revision>
  <dcterms:created xsi:type="dcterms:W3CDTF">2020-06-12T14:41:40Z</dcterms:created>
  <dcterms:modified xsi:type="dcterms:W3CDTF">2020-06-12T14:42:10Z</dcterms:modified>
</cp:coreProperties>
</file>