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tif" ContentType="image/tif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4" r:id="rId9"/>
    <p:sldId id="280" r:id="rId10"/>
    <p:sldId id="285" r:id="rId11"/>
    <p:sldId id="281" r:id="rId12"/>
    <p:sldId id="286" r:id="rId13"/>
    <p:sldId id="283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9B7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97" autoAdjust="0"/>
    <p:restoredTop sz="94660"/>
  </p:normalViewPr>
  <p:slideViewPr>
    <p:cSldViewPr snapToGrid="0" showGuides="1">
      <p:cViewPr varScale="1">
        <p:scale>
          <a:sx n="183" d="100"/>
          <a:sy n="183" d="100"/>
        </p:scale>
        <p:origin x="-616" y="-10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16/11/20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16/11/20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4" Type="http://schemas.openxmlformats.org/officeDocument/2006/relationships/image" Target="../media/image4.jpg"/><Relationship Id="rId5" Type="http://schemas.openxmlformats.org/officeDocument/2006/relationships/hyperlink" Target="https://www.twinkl.co.uk/resources/autumn-2020-scheme-of-learning-eyfs-reception-white-rose-maths-hub-supporting-resources-key-stage-1/just-like-me-autumn-2020-scheme-of-learning-eyfs-reception-white-rose-maths-hub-supporting-resources-key-stage-1/make-simple-patterns-just-like-me-autumn-2020-scheme-of-learning-eyfs-reception-white-rose-maths-hub-supporting-resources-key-stage-1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4" Type="http://schemas.openxmlformats.org/officeDocument/2006/relationships/image" Target="../media/image5.jpg"/><Relationship Id="rId5" Type="http://schemas.openxmlformats.org/officeDocument/2006/relationships/hyperlink" Target="https://www.twinkl.co.uk/resources/autumn-2020-scheme-of-learning-eyfs-reception-white-rose-maths-hub-supporting-resources-key-stage-1/just-like-me-autumn-2020-scheme-of-learning-eyfs-reception-white-rose-maths-hub-supporting-resources-key-stage-1/make-simple-patterns-just-like-me-autumn-2020-scheme-of-learning-eyfs-reception-white-rose-maths-hub-supporting-resources-key-stage-1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3F801EF-CD3C-FA4B-A5CB-D281F30B0D3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riangle 3">
            <a:hlinkClick r:id="rId5"/>
            <a:extLst>
              <a:ext uri="{FF2B5EF4-FFF2-40B4-BE49-F238E27FC236}">
                <a16:creationId xmlns:a16="http://schemas.microsoft.com/office/drawing/2014/main" xmlns="" id="{6411E6EA-5409-D045-9A3A-8AEE246E3D82}"/>
              </a:ext>
            </a:extLst>
          </p:cNvPr>
          <p:cNvSpPr/>
          <p:nvPr userDrawn="1"/>
        </p:nvSpPr>
        <p:spPr>
          <a:xfrm>
            <a:off x="0" y="5943600"/>
            <a:ext cx="138275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5643D5F-E688-B843-A8CB-D01BE99B111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riangle 3">
            <a:hlinkClick r:id="rId5"/>
            <a:extLst>
              <a:ext uri="{FF2B5EF4-FFF2-40B4-BE49-F238E27FC236}">
                <a16:creationId xmlns:a16="http://schemas.microsoft.com/office/drawing/2014/main" xmlns="" id="{6C058538-1E16-DA45-BFD4-79144E9E1DFF}"/>
              </a:ext>
            </a:extLst>
          </p:cNvPr>
          <p:cNvSpPr/>
          <p:nvPr userDrawn="1"/>
        </p:nvSpPr>
        <p:spPr>
          <a:xfrm>
            <a:off x="0" y="5943600"/>
            <a:ext cx="138275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65D9958-673D-124E-A932-4F786AEFCD1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732C22B-A3C9-0C4F-9C25-F5C1CD070B0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t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t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603D183-F8A6-B244-AC9F-0E8C00AB05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" r="29347"/>
          <a:stretch/>
        </p:blipFill>
        <p:spPr>
          <a:xfrm>
            <a:off x="835075" y="713844"/>
            <a:ext cx="7473849" cy="5430312"/>
          </a:xfrm>
          <a:prstGeom prst="roundRect">
            <a:avLst>
              <a:gd name="adj" fmla="val 4985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F86ECE9-9905-8044-A967-C564A0524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470" y="1547644"/>
            <a:ext cx="2205263" cy="4417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BE11337-EEE3-034C-BB67-370B80C92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16" y="1144658"/>
            <a:ext cx="3851764" cy="27598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61923" y="1647263"/>
            <a:ext cx="328295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Hi! I'm Sherlock Gnome.</a:t>
            </a:r>
            <a:br>
              <a:rPr lang="en-GB" dirty="0"/>
            </a:br>
            <a:r>
              <a:rPr lang="en-GB" dirty="0"/>
              <a:t>I enjoy looking at repeating patterns in my garden but sometimes, they are not right. Can you help me</a:t>
            </a:r>
            <a:br>
              <a:rPr lang="en-GB" dirty="0"/>
            </a:br>
            <a:r>
              <a:rPr lang="en-GB" dirty="0"/>
              <a:t>to spot the mistakes?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90065" y="879636"/>
            <a:ext cx="1045029" cy="1045029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290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743950" y="879636"/>
            <a:ext cx="1045029" cy="1045029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4795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897835" y="879636"/>
            <a:ext cx="1045029" cy="1045029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5061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4051721" y="879636"/>
            <a:ext cx="1045029" cy="1045029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2566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5205606" y="879636"/>
            <a:ext cx="1045029" cy="1045029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833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6359492" y="879636"/>
            <a:ext cx="1045029" cy="1045029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0338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7513377" y="879636"/>
            <a:ext cx="1045029" cy="1045029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4224" y="1019133"/>
              <a:ext cx="916634" cy="960633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343" y="2279781"/>
            <a:ext cx="3352800" cy="22603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44693" y="2766788"/>
            <a:ext cx="2292377" cy="40976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3098921" y="2485931"/>
            <a:ext cx="271919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 found this</a:t>
            </a:r>
            <a:br>
              <a:rPr lang="en-GB" dirty="0"/>
            </a:br>
            <a:r>
              <a:rPr lang="en-GB" dirty="0"/>
              <a:t>lovely repeating pattern</a:t>
            </a:r>
            <a:br>
              <a:rPr lang="en-GB" dirty="0"/>
            </a:br>
            <a:r>
              <a:rPr lang="en-GB" dirty="0"/>
              <a:t>in the leaves.</a:t>
            </a:r>
          </a:p>
          <a:p>
            <a:pPr algn="ctr"/>
            <a:r>
              <a:rPr lang="en-GB" dirty="0"/>
              <a:t>Can you say the pattern?</a:t>
            </a:r>
          </a:p>
          <a:p>
            <a:pPr algn="ctr"/>
            <a:r>
              <a:rPr lang="en-GB" dirty="0"/>
              <a:t>Brown leaf, green leaf,</a:t>
            </a:r>
            <a:br>
              <a:rPr lang="en-GB" dirty="0"/>
            </a:br>
            <a:r>
              <a:rPr lang="en-GB" dirty="0"/>
              <a:t>brown leaf…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E8BE6AB4-1C48-3C4D-BDE4-500D2A81AF6E}"/>
              </a:ext>
            </a:extLst>
          </p:cNvPr>
          <p:cNvGrpSpPr/>
          <p:nvPr/>
        </p:nvGrpSpPr>
        <p:grpSpPr>
          <a:xfrm>
            <a:off x="426880" y="4147924"/>
            <a:ext cx="2372119" cy="2120624"/>
            <a:chOff x="383483" y="4182586"/>
            <a:chExt cx="2372119" cy="2120624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xmlns="" id="{1F0C5E7E-38E4-064D-BD82-B897C849C36D}"/>
                </a:ext>
              </a:extLst>
            </p:cNvPr>
            <p:cNvSpPr/>
            <p:nvPr/>
          </p:nvSpPr>
          <p:spPr>
            <a:xfrm>
              <a:off x="557408" y="4182586"/>
              <a:ext cx="2120624" cy="2120624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871FC615-2AE6-CC45-B665-2DC95658D060}"/>
                </a:ext>
              </a:extLst>
            </p:cNvPr>
            <p:cNvSpPr/>
            <p:nvPr/>
          </p:nvSpPr>
          <p:spPr>
            <a:xfrm>
              <a:off x="852844" y="5734628"/>
              <a:ext cx="190275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Click here to look</a:t>
              </a:r>
              <a:br>
                <a:rPr lang="en-GB" sz="1600" dirty="0"/>
              </a:br>
              <a:r>
                <a:rPr lang="en-GB" sz="1600" dirty="0"/>
                <a:t>at the pattern.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C69AE5D4-CD21-764A-93EB-A5F62573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76375">
              <a:off x="917274" y="4086270"/>
              <a:ext cx="1150350" cy="22179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1495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90065" y="879636"/>
            <a:ext cx="1045029" cy="1045029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290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743950" y="879636"/>
            <a:ext cx="1045029" cy="1045029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4795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897835" y="879636"/>
            <a:ext cx="1045029" cy="1045029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5061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4051721" y="879636"/>
            <a:ext cx="1045029" cy="1045029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2566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5205606" y="879636"/>
            <a:ext cx="1045029" cy="1045029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833" y="1054639"/>
              <a:ext cx="870577" cy="930473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6359492" y="879636"/>
            <a:ext cx="1045029" cy="1045029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0338" y="1019133"/>
              <a:ext cx="916634" cy="960633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7513377" y="879636"/>
            <a:ext cx="1045029" cy="1045029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4224" y="1019133"/>
              <a:ext cx="916634" cy="960633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50" y="2191291"/>
            <a:ext cx="2910521" cy="196214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4665393" y="2191291"/>
            <a:ext cx="2610734" cy="4666709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2057559" y="2640685"/>
            <a:ext cx="228170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Where is the mistake</a:t>
            </a:r>
            <a:br>
              <a:rPr lang="en-GB" dirty="0"/>
            </a:br>
            <a:r>
              <a:rPr lang="en-GB" dirty="0"/>
              <a:t>in my pattern?</a:t>
            </a:r>
            <a:br>
              <a:rPr lang="en-GB" dirty="0"/>
            </a:br>
            <a:r>
              <a:rPr lang="en-GB" dirty="0"/>
              <a:t>Can you click</a:t>
            </a:r>
          </a:p>
          <a:p>
            <a:pPr algn="ctr"/>
            <a:r>
              <a:rPr lang="en-GB" dirty="0"/>
              <a:t>on it?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9614FF2B-B192-1F47-ADDD-4520CD6184B2}"/>
              </a:ext>
            </a:extLst>
          </p:cNvPr>
          <p:cNvSpPr/>
          <p:nvPr/>
        </p:nvSpPr>
        <p:spPr>
          <a:xfrm>
            <a:off x="2507008" y="2891453"/>
            <a:ext cx="144997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Try again!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06DD1FE6-401A-7845-8708-D42DFDA84B27}"/>
              </a:ext>
            </a:extLst>
          </p:cNvPr>
          <p:cNvSpPr/>
          <p:nvPr/>
        </p:nvSpPr>
        <p:spPr>
          <a:xfrm>
            <a:off x="2325909" y="2799120"/>
            <a:ext cx="17866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say the correct pattern?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8CF0412B-1136-4F45-A829-382A1A811BA6}"/>
              </a:ext>
            </a:extLst>
          </p:cNvPr>
          <p:cNvGrpSpPr/>
          <p:nvPr/>
        </p:nvGrpSpPr>
        <p:grpSpPr>
          <a:xfrm>
            <a:off x="7508131" y="879636"/>
            <a:ext cx="1045029" cy="1045029"/>
            <a:chOff x="5205606" y="997362"/>
            <a:chExt cx="1045029" cy="1045029"/>
          </a:xfrm>
        </p:grpSpPr>
        <p:sp>
          <p:nvSpPr>
            <p:cNvPr id="35" name="Rounded Rectangle 34">
              <a:extLst>
                <a:ext uri="{FF2B5EF4-FFF2-40B4-BE49-F238E27FC236}">
                  <a16:creationId xmlns:a16="http://schemas.microsoft.com/office/drawing/2014/main" xmlns="" id="{6100704C-3A73-A745-A6AD-145E2C7844F3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7CF4A3DD-8558-2448-BB59-1B477ED4E0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833" y="1054639"/>
              <a:ext cx="870577" cy="9304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26942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6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7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7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9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8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8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9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1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1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6" grpId="2"/>
      <p:bldP spid="36" grpId="3"/>
      <p:bldP spid="36" grpId="4"/>
      <p:bldP spid="36" grpId="5"/>
      <p:bldP spid="36" grpId="6"/>
      <p:bldP spid="36" grpId="7"/>
      <p:bldP spid="36" grpId="8"/>
      <p:bldP spid="36" grpId="9"/>
      <p:bldP spid="36" grpId="10"/>
      <p:bldP spid="36" grpId="11"/>
      <p:bldP spid="36" grpId="12"/>
      <p:bldP spid="30" grpId="0"/>
      <p:bldP spid="30" grpId="1"/>
      <p:bldP spid="30" grpId="2"/>
      <p:bldP spid="30" grpId="3"/>
      <p:bldP spid="30" grpId="4"/>
      <p:bldP spid="30" grpId="5"/>
      <p:bldP spid="30" grpId="6"/>
      <p:bldP spid="30" grpId="7"/>
      <p:bldP spid="30" grpId="8"/>
      <p:bldP spid="30" grpId="9"/>
      <p:bldP spid="30" grpId="10"/>
      <p:bldP spid="30" grpId="11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343" y="2279781"/>
            <a:ext cx="3352800" cy="22603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44693" y="2766788"/>
            <a:ext cx="2292377" cy="40976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3087904" y="2552033"/>
            <a:ext cx="271919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 found this beautiful repeating pattern</a:t>
            </a:r>
            <a:br>
              <a:rPr lang="en-GB" dirty="0"/>
            </a:br>
            <a:r>
              <a:rPr lang="en-GB" dirty="0"/>
              <a:t>in my flowers.</a:t>
            </a:r>
          </a:p>
          <a:p>
            <a:pPr algn="ctr"/>
            <a:r>
              <a:rPr lang="en-GB" dirty="0"/>
              <a:t>Can you say the pattern?</a:t>
            </a:r>
          </a:p>
          <a:p>
            <a:pPr algn="ctr"/>
            <a:r>
              <a:rPr lang="en-GB" dirty="0"/>
              <a:t>Yellow flower, pink flower, yellow flower…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E8BE6AB4-1C48-3C4D-BDE4-500D2A81AF6E}"/>
              </a:ext>
            </a:extLst>
          </p:cNvPr>
          <p:cNvGrpSpPr/>
          <p:nvPr/>
        </p:nvGrpSpPr>
        <p:grpSpPr>
          <a:xfrm>
            <a:off x="426880" y="4147924"/>
            <a:ext cx="2372119" cy="2120624"/>
            <a:chOff x="383483" y="4182586"/>
            <a:chExt cx="2372119" cy="2120624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xmlns="" id="{1F0C5E7E-38E4-064D-BD82-B897C849C36D}"/>
                </a:ext>
              </a:extLst>
            </p:cNvPr>
            <p:cNvSpPr/>
            <p:nvPr/>
          </p:nvSpPr>
          <p:spPr>
            <a:xfrm>
              <a:off x="557408" y="4182586"/>
              <a:ext cx="2120624" cy="2120624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871FC615-2AE6-CC45-B665-2DC95658D060}"/>
                </a:ext>
              </a:extLst>
            </p:cNvPr>
            <p:cNvSpPr/>
            <p:nvPr/>
          </p:nvSpPr>
          <p:spPr>
            <a:xfrm>
              <a:off x="852844" y="5734628"/>
              <a:ext cx="190275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Click here to look</a:t>
              </a:r>
              <a:br>
                <a:rPr lang="en-GB" sz="1600" dirty="0"/>
              </a:br>
              <a:r>
                <a:rPr lang="en-GB" sz="1600" dirty="0"/>
                <a:t>at the pattern.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C69AE5D4-CD21-764A-93EB-A5F62573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76375">
              <a:off x="917274" y="4086270"/>
              <a:ext cx="1150350" cy="221793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68031" y="879636"/>
            <a:ext cx="916113" cy="916113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0288" y="1100862"/>
              <a:ext cx="831843" cy="828633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579571" y="879636"/>
            <a:ext cx="916113" cy="916113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47859" y="1085799"/>
              <a:ext cx="846957" cy="843689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591112" y="879636"/>
            <a:ext cx="916113" cy="916113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84594" y="1085799"/>
              <a:ext cx="853329" cy="850036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3602653" y="879636"/>
            <a:ext cx="916113" cy="916113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155630" y="1085799"/>
              <a:ext cx="846958" cy="843691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4614193" y="879636"/>
            <a:ext cx="916113" cy="916113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0387" y="1093788"/>
              <a:ext cx="838941" cy="835704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5625734" y="879636"/>
            <a:ext cx="916113" cy="916113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63402" y="1085797"/>
              <a:ext cx="846961" cy="843694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6637275" y="879636"/>
            <a:ext cx="916113" cy="916113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7288" y="1085797"/>
              <a:ext cx="849803" cy="846524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7661003" y="879636"/>
            <a:ext cx="916113" cy="916113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090091"/>
              <a:ext cx="842648" cy="8393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20161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6D4CB025-8115-BA48-B6B2-13D53988D729}"/>
              </a:ext>
            </a:extLst>
          </p:cNvPr>
          <p:cNvGrpSpPr/>
          <p:nvPr/>
        </p:nvGrpSpPr>
        <p:grpSpPr>
          <a:xfrm>
            <a:off x="568031" y="879636"/>
            <a:ext cx="4962275" cy="916113"/>
            <a:chOff x="568031" y="879636"/>
            <a:chExt cx="4962275" cy="916113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F51A9E80-8A6E-C049-B72E-78F0A9391DE1}"/>
                </a:ext>
              </a:extLst>
            </p:cNvPr>
            <p:cNvGrpSpPr/>
            <p:nvPr/>
          </p:nvGrpSpPr>
          <p:grpSpPr>
            <a:xfrm>
              <a:off x="568031" y="879636"/>
              <a:ext cx="916113" cy="916113"/>
              <a:chOff x="590065" y="997362"/>
              <a:chExt cx="1045029" cy="1045029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xmlns="" id="{E9451C7C-2FE1-C044-A2D3-D10FF2303AD8}"/>
                  </a:ext>
                </a:extLst>
              </p:cNvPr>
              <p:cNvSpPr/>
              <p:nvPr/>
            </p:nvSpPr>
            <p:spPr>
              <a:xfrm>
                <a:off x="59006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xmlns="" id="{843D02AE-489B-634E-9866-CE416EDE06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90288" y="1100862"/>
                <a:ext cx="831843" cy="828633"/>
              </a:xfrm>
              <a:prstGeom prst="rect">
                <a:avLst/>
              </a:prstGeom>
            </p:spPr>
          </p:pic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59F4BE83-B7E1-C748-AC9F-57078FFB34A0}"/>
                </a:ext>
              </a:extLst>
            </p:cNvPr>
            <p:cNvGrpSpPr/>
            <p:nvPr/>
          </p:nvGrpSpPr>
          <p:grpSpPr>
            <a:xfrm>
              <a:off x="1579571" y="879636"/>
              <a:ext cx="916113" cy="916113"/>
              <a:chOff x="1743950" y="997362"/>
              <a:chExt cx="1045029" cy="1045029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0BDB7FB2-C134-2F46-A89F-8AB47F70CF08}"/>
                  </a:ext>
                </a:extLst>
              </p:cNvPr>
              <p:cNvSpPr/>
              <p:nvPr/>
            </p:nvSpPr>
            <p:spPr>
              <a:xfrm>
                <a:off x="1743950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xmlns="" id="{3DD64C12-3334-7F41-B56C-0A7144087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847859" y="1085799"/>
                <a:ext cx="846957" cy="843689"/>
              </a:xfrm>
              <a:prstGeom prst="rect">
                <a:avLst/>
              </a:prstGeom>
            </p:spPr>
          </p:pic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655D949A-AD09-AF40-8E66-F528C1DF0AAA}"/>
                </a:ext>
              </a:extLst>
            </p:cNvPr>
            <p:cNvGrpSpPr/>
            <p:nvPr/>
          </p:nvGrpSpPr>
          <p:grpSpPr>
            <a:xfrm>
              <a:off x="2591112" y="879636"/>
              <a:ext cx="916113" cy="916113"/>
              <a:chOff x="2897835" y="997362"/>
              <a:chExt cx="1045029" cy="1045029"/>
            </a:xfrm>
          </p:grpSpPr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xmlns="" id="{0E27DC4B-953E-0143-BC6D-F639921BEFC7}"/>
                  </a:ext>
                </a:extLst>
              </p:cNvPr>
              <p:cNvSpPr/>
              <p:nvPr/>
            </p:nvSpPr>
            <p:spPr>
              <a:xfrm>
                <a:off x="289783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xmlns="" id="{5FC23EE4-DE14-F844-85CD-F6AA576973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984594" y="1085799"/>
                <a:ext cx="853329" cy="850036"/>
              </a:xfrm>
              <a:prstGeom prst="rect">
                <a:avLst/>
              </a:prstGeom>
            </p:spPr>
          </p:pic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xmlns="" id="{E7FCAF9E-1575-584B-AE74-9C5111CD747A}"/>
                </a:ext>
              </a:extLst>
            </p:cNvPr>
            <p:cNvGrpSpPr/>
            <p:nvPr/>
          </p:nvGrpSpPr>
          <p:grpSpPr>
            <a:xfrm>
              <a:off x="3602653" y="879636"/>
              <a:ext cx="916113" cy="916113"/>
              <a:chOff x="4051721" y="997362"/>
              <a:chExt cx="1045029" cy="1045029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xmlns="" id="{5F3AB973-B5A3-E240-ACF8-0BE044493ECD}"/>
                  </a:ext>
                </a:extLst>
              </p:cNvPr>
              <p:cNvSpPr/>
              <p:nvPr/>
            </p:nvSpPr>
            <p:spPr>
              <a:xfrm>
                <a:off x="4051721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xmlns="" id="{1682E53A-8D45-CD47-812A-AC322A5B13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155630" y="1085799"/>
                <a:ext cx="846958" cy="843691"/>
              </a:xfrm>
              <a:prstGeom prst="rect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69C630E0-23F4-614C-A65E-698AC9550A06}"/>
                </a:ext>
              </a:extLst>
            </p:cNvPr>
            <p:cNvGrpSpPr/>
            <p:nvPr/>
          </p:nvGrpSpPr>
          <p:grpSpPr>
            <a:xfrm>
              <a:off x="4614193" y="879636"/>
              <a:ext cx="916113" cy="916113"/>
              <a:chOff x="5205606" y="997362"/>
              <a:chExt cx="1045029" cy="1045029"/>
            </a:xfrm>
          </p:grpSpPr>
          <p:sp>
            <p:nvSpPr>
              <p:cNvPr id="18" name="Rounded Rectangle 17">
                <a:extLst>
                  <a:ext uri="{FF2B5EF4-FFF2-40B4-BE49-F238E27FC236}">
                    <a16:creationId xmlns:a16="http://schemas.microsoft.com/office/drawing/2014/main" xmlns="" id="{F5EC85A4-D2DF-6E44-AADF-E54E3E9BBD85}"/>
                  </a:ext>
                </a:extLst>
              </p:cNvPr>
              <p:cNvSpPr/>
              <p:nvPr/>
            </p:nvSpPr>
            <p:spPr>
              <a:xfrm>
                <a:off x="5205606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xmlns="" id="{137D9976-482B-C74E-901C-11BED873E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300387" y="1093788"/>
                <a:ext cx="838941" cy="835704"/>
              </a:xfrm>
              <a:prstGeom prst="rect">
                <a:avLst/>
              </a:prstGeom>
            </p:spPr>
          </p:pic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5625734" y="879636"/>
            <a:ext cx="916113" cy="916113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63402" y="1085797"/>
              <a:ext cx="846961" cy="843694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9AABE31F-32AD-4648-9469-EFCB56B97B92}"/>
              </a:ext>
            </a:extLst>
          </p:cNvPr>
          <p:cNvGrpSpPr/>
          <p:nvPr/>
        </p:nvGrpSpPr>
        <p:grpSpPr>
          <a:xfrm>
            <a:off x="6637275" y="879636"/>
            <a:ext cx="1939841" cy="916113"/>
            <a:chOff x="6637275" y="879636"/>
            <a:chExt cx="1939841" cy="916113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xmlns="" id="{9237F1BF-0C33-C34F-84DF-1E6583811742}"/>
                </a:ext>
              </a:extLst>
            </p:cNvPr>
            <p:cNvGrpSpPr/>
            <p:nvPr/>
          </p:nvGrpSpPr>
          <p:grpSpPr>
            <a:xfrm>
              <a:off x="6637275" y="879636"/>
              <a:ext cx="916113" cy="916113"/>
              <a:chOff x="7513377" y="997362"/>
              <a:chExt cx="1045029" cy="1045029"/>
            </a:xfrm>
          </p:grpSpPr>
          <p:sp>
            <p:nvSpPr>
              <p:cNvPr id="20" name="Rounded Rectangle 19">
                <a:extLst>
                  <a:ext uri="{FF2B5EF4-FFF2-40B4-BE49-F238E27FC236}">
                    <a16:creationId xmlns:a16="http://schemas.microsoft.com/office/drawing/2014/main" xmlns="" id="{3C13E281-D1C8-454B-A26F-0A95FB0D6763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xmlns="" id="{F64163E8-5BC2-E840-A7AC-6F72C4BF9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17288" y="1085797"/>
                <a:ext cx="849803" cy="846524"/>
              </a:xfrm>
              <a:prstGeom prst="rect">
                <a:avLst/>
              </a:prstGeom>
            </p:spPr>
          </p:pic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2B0D1625-F11D-4D48-B6BA-122290B32B1C}"/>
                </a:ext>
              </a:extLst>
            </p:cNvPr>
            <p:cNvGrpSpPr/>
            <p:nvPr/>
          </p:nvGrpSpPr>
          <p:grpSpPr>
            <a:xfrm>
              <a:off x="7661003" y="879636"/>
              <a:ext cx="916113" cy="916113"/>
              <a:chOff x="7513377" y="997362"/>
              <a:chExt cx="1045029" cy="1045029"/>
            </a:xfrm>
          </p:grpSpPr>
          <p:sp>
            <p:nvSpPr>
              <p:cNvPr id="32" name="Rounded Rectangle 31">
                <a:extLst>
                  <a:ext uri="{FF2B5EF4-FFF2-40B4-BE49-F238E27FC236}">
                    <a16:creationId xmlns:a16="http://schemas.microsoft.com/office/drawing/2014/main" xmlns="" id="{8F46A417-2570-F949-B661-91D446CD4987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81427288-9092-6F48-8174-62DC68DFC6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21601" y="1090091"/>
                <a:ext cx="842648" cy="839396"/>
              </a:xfrm>
              <a:prstGeom prst="rect">
                <a:avLst/>
              </a:prstGeom>
            </p:spPr>
          </p:pic>
        </p:grp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9E83935B-24EF-754C-921D-3BE0D287F8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50" y="2191291"/>
            <a:ext cx="2910521" cy="196214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47DAA6AB-5AE7-1444-AAD2-501D33CB48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4665393" y="2191291"/>
            <a:ext cx="2610734" cy="4666709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66F15C4E-01AA-6847-83CE-89BE1C6C98A3}"/>
              </a:ext>
            </a:extLst>
          </p:cNvPr>
          <p:cNvSpPr/>
          <p:nvPr/>
        </p:nvSpPr>
        <p:spPr>
          <a:xfrm>
            <a:off x="1964833" y="2336648"/>
            <a:ext cx="247138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</a:t>
            </a:r>
            <a:br>
              <a:rPr lang="en-GB" dirty="0"/>
            </a:br>
            <a:r>
              <a:rPr lang="en-GB" dirty="0"/>
              <a:t>my mistake?</a:t>
            </a:r>
            <a:br>
              <a:rPr lang="en-GB" dirty="0"/>
            </a:br>
            <a:r>
              <a:rPr lang="en-GB" dirty="0"/>
              <a:t>How do you know</a:t>
            </a:r>
            <a:br>
              <a:rPr lang="en-GB" dirty="0"/>
            </a:br>
            <a:r>
              <a:rPr lang="en-GB" dirty="0"/>
              <a:t>it is not correct?</a:t>
            </a:r>
            <a:br>
              <a:rPr lang="en-GB" dirty="0"/>
            </a:br>
            <a:r>
              <a:rPr lang="en-GB" dirty="0"/>
              <a:t>Can you click on it?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70A63C95-EC0A-5C4E-9DBF-FFA2BE19005F}"/>
              </a:ext>
            </a:extLst>
          </p:cNvPr>
          <p:cNvSpPr/>
          <p:nvPr/>
        </p:nvSpPr>
        <p:spPr>
          <a:xfrm>
            <a:off x="2325909" y="2767075"/>
            <a:ext cx="17866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say the correct pattern?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DEB1CC87-5D2C-2444-9DEC-8F10616B44F6}"/>
              </a:ext>
            </a:extLst>
          </p:cNvPr>
          <p:cNvSpPr/>
          <p:nvPr/>
        </p:nvSpPr>
        <p:spPr>
          <a:xfrm>
            <a:off x="2529042" y="2847101"/>
            <a:ext cx="144997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Try again!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xmlns="" id="{16ED226C-8282-4E46-B31A-D7F1EF5CF381}"/>
              </a:ext>
            </a:extLst>
          </p:cNvPr>
          <p:cNvGrpSpPr/>
          <p:nvPr/>
        </p:nvGrpSpPr>
        <p:grpSpPr>
          <a:xfrm>
            <a:off x="5622883" y="879636"/>
            <a:ext cx="916113" cy="916113"/>
            <a:chOff x="7513377" y="997362"/>
            <a:chExt cx="1045029" cy="1045029"/>
          </a:xfrm>
        </p:grpSpPr>
        <p:sp>
          <p:nvSpPr>
            <p:cNvPr id="53" name="Rounded Rectangle 52">
              <a:extLst>
                <a:ext uri="{FF2B5EF4-FFF2-40B4-BE49-F238E27FC236}">
                  <a16:creationId xmlns:a16="http://schemas.microsoft.com/office/drawing/2014/main" xmlns="" id="{CE786FFF-0DDE-8D40-BE98-0D19F998B10D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xmlns="" id="{7C02FD2C-D6BC-CA40-B94D-757370A1FE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090091"/>
              <a:ext cx="842648" cy="8393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58254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0" grpId="2"/>
      <p:bldP spid="40" grpId="3"/>
      <p:bldP spid="40" grpId="4"/>
      <p:bldP spid="50" grpId="0"/>
      <p:bldP spid="51" grpId="0"/>
      <p:bldP spid="51" grpId="1"/>
      <p:bldP spid="51" grpId="2"/>
      <p:bldP spid="51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343" y="2279781"/>
            <a:ext cx="3352800" cy="22603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44693" y="2766788"/>
            <a:ext cx="2292377" cy="40976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3087904" y="2552033"/>
            <a:ext cx="271919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 found this repeating pattern made from conkers and acorns.</a:t>
            </a:r>
          </a:p>
          <a:p>
            <a:pPr algn="ctr"/>
            <a:r>
              <a:rPr lang="en-GB" dirty="0"/>
              <a:t>Can you say the pattern?</a:t>
            </a:r>
          </a:p>
          <a:p>
            <a:pPr algn="ctr"/>
            <a:r>
              <a:rPr lang="en-GB" dirty="0"/>
              <a:t>Conker, acorn, acorn, conker, acorn…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E8BE6AB4-1C48-3C4D-BDE4-500D2A81AF6E}"/>
              </a:ext>
            </a:extLst>
          </p:cNvPr>
          <p:cNvGrpSpPr/>
          <p:nvPr/>
        </p:nvGrpSpPr>
        <p:grpSpPr>
          <a:xfrm>
            <a:off x="426880" y="4147924"/>
            <a:ext cx="2383136" cy="2120624"/>
            <a:chOff x="383483" y="4182586"/>
            <a:chExt cx="2383136" cy="2120624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xmlns="" id="{1F0C5E7E-38E4-064D-BD82-B897C849C36D}"/>
                </a:ext>
              </a:extLst>
            </p:cNvPr>
            <p:cNvSpPr/>
            <p:nvPr/>
          </p:nvSpPr>
          <p:spPr>
            <a:xfrm>
              <a:off x="557408" y="4182586"/>
              <a:ext cx="2120624" cy="2120624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871FC615-2AE6-CC45-B665-2DC95658D060}"/>
                </a:ext>
              </a:extLst>
            </p:cNvPr>
            <p:cNvSpPr/>
            <p:nvPr/>
          </p:nvSpPr>
          <p:spPr>
            <a:xfrm>
              <a:off x="863861" y="5734628"/>
              <a:ext cx="190275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Click here to look</a:t>
              </a:r>
              <a:br>
                <a:rPr lang="en-GB" sz="1600" dirty="0"/>
              </a:br>
              <a:r>
                <a:rPr lang="en-GB" sz="1600" dirty="0"/>
                <a:t>at the pattern.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C69AE5D4-CD21-764A-93EB-A5F62573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76375">
              <a:off x="917274" y="4086270"/>
              <a:ext cx="1150350" cy="221793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45998" y="879637"/>
            <a:ext cx="816962" cy="816962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0288" y="1231406"/>
              <a:ext cx="831843" cy="567545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448059" y="879637"/>
            <a:ext cx="816962" cy="816962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47859" y="1122409"/>
              <a:ext cx="846957" cy="770469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350121" y="879637"/>
            <a:ext cx="816962" cy="816962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84594" y="1122684"/>
              <a:ext cx="853330" cy="776266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3252183" y="879637"/>
            <a:ext cx="816962" cy="816962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155630" y="1218716"/>
              <a:ext cx="846958" cy="577858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4154243" y="879637"/>
            <a:ext cx="816962" cy="816962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0387" y="1130051"/>
              <a:ext cx="838941" cy="763178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5056305" y="879637"/>
            <a:ext cx="816962" cy="816962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63402" y="1122407"/>
              <a:ext cx="846961" cy="770473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5958367" y="879637"/>
            <a:ext cx="816962" cy="816962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7287" y="1219160"/>
              <a:ext cx="849803" cy="579798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6871297" y="879637"/>
            <a:ext cx="816962" cy="816962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222330"/>
              <a:ext cx="842649" cy="574917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126514"/>
              <a:ext cx="842649" cy="766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1352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25B933A2-4167-6A4B-88CF-4EB73A4EC9E9}"/>
              </a:ext>
            </a:extLst>
          </p:cNvPr>
          <p:cNvGrpSpPr/>
          <p:nvPr/>
        </p:nvGrpSpPr>
        <p:grpSpPr>
          <a:xfrm>
            <a:off x="545998" y="879637"/>
            <a:ext cx="6229331" cy="816962"/>
            <a:chOff x="545998" y="879637"/>
            <a:chExt cx="6229331" cy="816962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F51A9E80-8A6E-C049-B72E-78F0A9391DE1}"/>
                </a:ext>
              </a:extLst>
            </p:cNvPr>
            <p:cNvGrpSpPr/>
            <p:nvPr/>
          </p:nvGrpSpPr>
          <p:grpSpPr>
            <a:xfrm>
              <a:off x="545998" y="879637"/>
              <a:ext cx="816962" cy="816962"/>
              <a:chOff x="590065" y="997362"/>
              <a:chExt cx="1045029" cy="1045029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xmlns="" id="{E9451C7C-2FE1-C044-A2D3-D10FF2303AD8}"/>
                  </a:ext>
                </a:extLst>
              </p:cNvPr>
              <p:cNvSpPr/>
              <p:nvPr/>
            </p:nvSpPr>
            <p:spPr>
              <a:xfrm>
                <a:off x="59006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xmlns="" id="{843D02AE-489B-634E-9866-CE416EDE06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90288" y="1231406"/>
                <a:ext cx="831843" cy="567545"/>
              </a:xfrm>
              <a:prstGeom prst="rect">
                <a:avLst/>
              </a:prstGeom>
            </p:spPr>
          </p:pic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59F4BE83-B7E1-C748-AC9F-57078FFB34A0}"/>
                </a:ext>
              </a:extLst>
            </p:cNvPr>
            <p:cNvGrpSpPr/>
            <p:nvPr/>
          </p:nvGrpSpPr>
          <p:grpSpPr>
            <a:xfrm>
              <a:off x="1448059" y="879637"/>
              <a:ext cx="816962" cy="816962"/>
              <a:chOff x="1743950" y="997362"/>
              <a:chExt cx="1045029" cy="1045029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0BDB7FB2-C134-2F46-A89F-8AB47F70CF08}"/>
                  </a:ext>
                </a:extLst>
              </p:cNvPr>
              <p:cNvSpPr/>
              <p:nvPr/>
            </p:nvSpPr>
            <p:spPr>
              <a:xfrm>
                <a:off x="1743950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xmlns="" id="{3DD64C12-3334-7F41-B56C-0A7144087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847859" y="1122409"/>
                <a:ext cx="846957" cy="770469"/>
              </a:xfrm>
              <a:prstGeom prst="rect">
                <a:avLst/>
              </a:prstGeom>
            </p:spPr>
          </p:pic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655D949A-AD09-AF40-8E66-F528C1DF0AAA}"/>
                </a:ext>
              </a:extLst>
            </p:cNvPr>
            <p:cNvGrpSpPr/>
            <p:nvPr/>
          </p:nvGrpSpPr>
          <p:grpSpPr>
            <a:xfrm>
              <a:off x="2350121" y="879637"/>
              <a:ext cx="816962" cy="816962"/>
              <a:chOff x="2897835" y="997362"/>
              <a:chExt cx="1045029" cy="1045029"/>
            </a:xfrm>
          </p:grpSpPr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xmlns="" id="{0E27DC4B-953E-0143-BC6D-F639921BEFC7}"/>
                  </a:ext>
                </a:extLst>
              </p:cNvPr>
              <p:cNvSpPr/>
              <p:nvPr/>
            </p:nvSpPr>
            <p:spPr>
              <a:xfrm>
                <a:off x="289783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xmlns="" id="{5FC23EE4-DE14-F844-85CD-F6AA576973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984594" y="1122684"/>
                <a:ext cx="853330" cy="776266"/>
              </a:xfrm>
              <a:prstGeom prst="rect">
                <a:avLst/>
              </a:prstGeom>
            </p:spPr>
          </p:pic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xmlns="" id="{E7FCAF9E-1575-584B-AE74-9C5111CD747A}"/>
                </a:ext>
              </a:extLst>
            </p:cNvPr>
            <p:cNvGrpSpPr/>
            <p:nvPr/>
          </p:nvGrpSpPr>
          <p:grpSpPr>
            <a:xfrm>
              <a:off x="3252183" y="879637"/>
              <a:ext cx="816962" cy="816962"/>
              <a:chOff x="4051721" y="997362"/>
              <a:chExt cx="1045029" cy="1045029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xmlns="" id="{5F3AB973-B5A3-E240-ACF8-0BE044493ECD}"/>
                  </a:ext>
                </a:extLst>
              </p:cNvPr>
              <p:cNvSpPr/>
              <p:nvPr/>
            </p:nvSpPr>
            <p:spPr>
              <a:xfrm>
                <a:off x="4051721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xmlns="" id="{1682E53A-8D45-CD47-812A-AC322A5B13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155630" y="1218716"/>
                <a:ext cx="846958" cy="577858"/>
              </a:xfrm>
              <a:prstGeom prst="rect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69C630E0-23F4-614C-A65E-698AC9550A06}"/>
                </a:ext>
              </a:extLst>
            </p:cNvPr>
            <p:cNvGrpSpPr/>
            <p:nvPr/>
          </p:nvGrpSpPr>
          <p:grpSpPr>
            <a:xfrm>
              <a:off x="4154243" y="879637"/>
              <a:ext cx="816962" cy="816962"/>
              <a:chOff x="5205606" y="997362"/>
              <a:chExt cx="1045029" cy="1045029"/>
            </a:xfrm>
          </p:grpSpPr>
          <p:sp>
            <p:nvSpPr>
              <p:cNvPr id="18" name="Rounded Rectangle 17">
                <a:extLst>
                  <a:ext uri="{FF2B5EF4-FFF2-40B4-BE49-F238E27FC236}">
                    <a16:creationId xmlns:a16="http://schemas.microsoft.com/office/drawing/2014/main" xmlns="" id="{F5EC85A4-D2DF-6E44-AADF-E54E3E9BBD85}"/>
                  </a:ext>
                </a:extLst>
              </p:cNvPr>
              <p:cNvSpPr/>
              <p:nvPr/>
            </p:nvSpPr>
            <p:spPr>
              <a:xfrm>
                <a:off x="5205606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xmlns="" id="{137D9976-482B-C74E-901C-11BED873E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300387" y="1130051"/>
                <a:ext cx="838941" cy="763178"/>
              </a:xfrm>
              <a:prstGeom prst="rect">
                <a:avLst/>
              </a:prstGeom>
            </p:spPr>
          </p:pic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05B5BA1D-479E-3847-8A38-41702EDBC7D8}"/>
                </a:ext>
              </a:extLst>
            </p:cNvPr>
            <p:cNvGrpSpPr/>
            <p:nvPr/>
          </p:nvGrpSpPr>
          <p:grpSpPr>
            <a:xfrm>
              <a:off x="5056305" y="879637"/>
              <a:ext cx="816962" cy="816962"/>
              <a:chOff x="6359492" y="997362"/>
              <a:chExt cx="1045029" cy="1045029"/>
            </a:xfrm>
          </p:grpSpPr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xmlns="" id="{E75FE3BF-0A19-8D4E-A1FD-D3F1B8F8FC43}"/>
                  </a:ext>
                </a:extLst>
              </p:cNvPr>
              <p:cNvSpPr/>
              <p:nvPr/>
            </p:nvSpPr>
            <p:spPr>
              <a:xfrm>
                <a:off x="6359492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xmlns="" id="{CAA1DB8D-12F1-B04B-A84E-D3276F585A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463402" y="1122407"/>
                <a:ext cx="846961" cy="770473"/>
              </a:xfrm>
              <a:prstGeom prst="rect">
                <a:avLst/>
              </a:prstGeom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xmlns="" id="{9237F1BF-0C33-C34F-84DF-1E6583811742}"/>
                </a:ext>
              </a:extLst>
            </p:cNvPr>
            <p:cNvGrpSpPr/>
            <p:nvPr/>
          </p:nvGrpSpPr>
          <p:grpSpPr>
            <a:xfrm>
              <a:off x="5958367" y="879637"/>
              <a:ext cx="816962" cy="816962"/>
              <a:chOff x="7513377" y="997362"/>
              <a:chExt cx="1045029" cy="1045029"/>
            </a:xfrm>
          </p:grpSpPr>
          <p:sp>
            <p:nvSpPr>
              <p:cNvPr id="20" name="Rounded Rectangle 19">
                <a:extLst>
                  <a:ext uri="{FF2B5EF4-FFF2-40B4-BE49-F238E27FC236}">
                    <a16:creationId xmlns:a16="http://schemas.microsoft.com/office/drawing/2014/main" xmlns="" id="{3C13E281-D1C8-454B-A26F-0A95FB0D6763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xmlns="" id="{F64163E8-5BC2-E840-A7AC-6F72C4BF9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17287" y="1219160"/>
                <a:ext cx="849803" cy="579798"/>
              </a:xfrm>
              <a:prstGeom prst="rect">
                <a:avLst/>
              </a:prstGeom>
            </p:spPr>
          </p:pic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6871297" y="879637"/>
            <a:ext cx="816962" cy="816962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222330"/>
              <a:ext cx="842649" cy="574917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126514"/>
              <a:ext cx="842649" cy="766550"/>
            </a:xfrm>
            <a:prstGeom prst="rect">
              <a:avLst/>
            </a:prstGeom>
          </p:spPr>
        </p:pic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9C7D36EB-E22C-4D4F-836A-4290FEFE6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50" y="2191291"/>
            <a:ext cx="2910521" cy="196214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0A106375-DBFB-EA4A-9891-3184F1D08D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4665393" y="2191291"/>
            <a:ext cx="2610734" cy="4666709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238F2297-CD10-614A-BB59-73113EADF84B}"/>
              </a:ext>
            </a:extLst>
          </p:cNvPr>
          <p:cNvSpPr/>
          <p:nvPr/>
        </p:nvSpPr>
        <p:spPr>
          <a:xfrm>
            <a:off x="1964833" y="2413767"/>
            <a:ext cx="247138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</a:t>
            </a:r>
            <a:br>
              <a:rPr lang="en-GB" dirty="0"/>
            </a:br>
            <a:r>
              <a:rPr lang="en-GB" dirty="0"/>
              <a:t>my mistake?</a:t>
            </a:r>
            <a:br>
              <a:rPr lang="en-GB" dirty="0"/>
            </a:br>
            <a:r>
              <a:rPr lang="en-GB" dirty="0"/>
              <a:t>Which part do you think is wrong? Why?</a:t>
            </a:r>
          </a:p>
          <a:p>
            <a:pPr algn="ctr"/>
            <a:r>
              <a:rPr lang="en-GB" dirty="0"/>
              <a:t>Click on it.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774C0128-3012-9C40-BD98-9B1FBEE227FF}"/>
              </a:ext>
            </a:extLst>
          </p:cNvPr>
          <p:cNvSpPr/>
          <p:nvPr/>
        </p:nvSpPr>
        <p:spPr>
          <a:xfrm>
            <a:off x="2325909" y="2829265"/>
            <a:ext cx="17866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say the correct pattern?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D9EA9B7D-FA41-294C-A22A-A7B22D925D68}"/>
              </a:ext>
            </a:extLst>
          </p:cNvPr>
          <p:cNvSpPr/>
          <p:nvPr/>
        </p:nvSpPr>
        <p:spPr>
          <a:xfrm>
            <a:off x="2529042" y="2895367"/>
            <a:ext cx="144997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Try again!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A7FCD62D-3C87-E240-ACD0-9723DD92A416}"/>
              </a:ext>
            </a:extLst>
          </p:cNvPr>
          <p:cNvGrpSpPr/>
          <p:nvPr/>
        </p:nvGrpSpPr>
        <p:grpSpPr>
          <a:xfrm>
            <a:off x="6871769" y="879637"/>
            <a:ext cx="816962" cy="816962"/>
            <a:chOff x="7513377" y="997362"/>
            <a:chExt cx="1045029" cy="1045029"/>
          </a:xfrm>
        </p:grpSpPr>
        <p:sp>
          <p:nvSpPr>
            <p:cNvPr id="55" name="Rounded Rectangle 54">
              <a:extLst>
                <a:ext uri="{FF2B5EF4-FFF2-40B4-BE49-F238E27FC236}">
                  <a16:creationId xmlns:a16="http://schemas.microsoft.com/office/drawing/2014/main" xmlns="" id="{75EABEE2-ABB6-3A42-8558-FE50341F7F1B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B7364C95-8AA2-A241-8041-254857DBC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21601" y="1126514"/>
              <a:ext cx="842649" cy="766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4954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1" grpId="2"/>
      <p:bldP spid="51" grpId="3"/>
      <p:bldP spid="51" grpId="4"/>
      <p:bldP spid="52" grpId="0"/>
      <p:bldP spid="53" grpId="0"/>
      <p:bldP spid="53" grpId="1"/>
      <p:bldP spid="53" grpId="2"/>
      <p:bldP spid="53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946" y="2040863"/>
            <a:ext cx="3707197" cy="24992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44693" y="2766788"/>
            <a:ext cx="2292377" cy="40976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2922964" y="2459483"/>
            <a:ext cx="271919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I can see that the animals in my garden have made a repeating pattern.</a:t>
            </a:r>
            <a:br>
              <a:rPr lang="en-US" dirty="0"/>
            </a:br>
            <a:r>
              <a:rPr lang="en-GB" dirty="0"/>
              <a:t>Can you say the pattern?</a:t>
            </a:r>
          </a:p>
          <a:p>
            <a:pPr algn="ctr"/>
            <a:r>
              <a:rPr lang="en-GB" dirty="0"/>
              <a:t>Hedgehog, hedgehog, squirrel, hedgehog…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E8BE6AB4-1C48-3C4D-BDE4-500D2A81AF6E}"/>
              </a:ext>
            </a:extLst>
          </p:cNvPr>
          <p:cNvGrpSpPr/>
          <p:nvPr/>
        </p:nvGrpSpPr>
        <p:grpSpPr>
          <a:xfrm>
            <a:off x="426880" y="4147924"/>
            <a:ext cx="2383136" cy="2120624"/>
            <a:chOff x="383483" y="4182586"/>
            <a:chExt cx="2383136" cy="2120624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xmlns="" id="{1F0C5E7E-38E4-064D-BD82-B897C849C36D}"/>
                </a:ext>
              </a:extLst>
            </p:cNvPr>
            <p:cNvSpPr/>
            <p:nvPr/>
          </p:nvSpPr>
          <p:spPr>
            <a:xfrm>
              <a:off x="557408" y="4182586"/>
              <a:ext cx="2120624" cy="2120624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871FC615-2AE6-CC45-B665-2DC95658D060}"/>
                </a:ext>
              </a:extLst>
            </p:cNvPr>
            <p:cNvSpPr/>
            <p:nvPr/>
          </p:nvSpPr>
          <p:spPr>
            <a:xfrm>
              <a:off x="863861" y="5734628"/>
              <a:ext cx="190275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Click here to look</a:t>
              </a:r>
              <a:br>
                <a:rPr lang="en-GB" sz="1600" dirty="0"/>
              </a:br>
              <a:r>
                <a:rPr lang="en-GB" sz="1600" dirty="0"/>
                <a:t>at the pattern.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C69AE5D4-CD21-764A-93EB-A5F62573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76375">
              <a:off x="917274" y="4086270"/>
              <a:ext cx="1150350" cy="221793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45998" y="879637"/>
            <a:ext cx="816962" cy="816962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0288" y="1253125"/>
              <a:ext cx="831843" cy="524107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448059" y="879637"/>
            <a:ext cx="816962" cy="816962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47859" y="1240829"/>
              <a:ext cx="846957" cy="533629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350121" y="879637"/>
            <a:ext cx="816962" cy="816962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51655" y="1122684"/>
              <a:ext cx="719209" cy="776266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3252183" y="879637"/>
            <a:ext cx="816962" cy="816962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155630" y="1240831"/>
              <a:ext cx="846958" cy="533629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4154243" y="879637"/>
            <a:ext cx="816962" cy="816962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0387" y="1247350"/>
              <a:ext cx="838941" cy="528579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5056305" y="879637"/>
            <a:ext cx="816962" cy="816962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29961" y="1122407"/>
              <a:ext cx="713842" cy="770473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5958367" y="879637"/>
            <a:ext cx="816962" cy="816962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7287" y="1241347"/>
              <a:ext cx="849803" cy="535423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6871297" y="879637"/>
            <a:ext cx="816962" cy="816962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72523" y="1110004"/>
              <a:ext cx="725334" cy="782876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87822" y="1126514"/>
              <a:ext cx="710206" cy="766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3294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6F290E5C-353E-1D48-8B5C-42D28F3C0F19}"/>
              </a:ext>
            </a:extLst>
          </p:cNvPr>
          <p:cNvGrpSpPr/>
          <p:nvPr/>
        </p:nvGrpSpPr>
        <p:grpSpPr>
          <a:xfrm>
            <a:off x="545998" y="879637"/>
            <a:ext cx="6229331" cy="816962"/>
            <a:chOff x="545998" y="879637"/>
            <a:chExt cx="6229331" cy="816962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F51A9E80-8A6E-C049-B72E-78F0A9391DE1}"/>
                </a:ext>
              </a:extLst>
            </p:cNvPr>
            <p:cNvGrpSpPr/>
            <p:nvPr/>
          </p:nvGrpSpPr>
          <p:grpSpPr>
            <a:xfrm>
              <a:off x="545998" y="879637"/>
              <a:ext cx="816962" cy="816962"/>
              <a:chOff x="590065" y="997362"/>
              <a:chExt cx="1045029" cy="1045029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xmlns="" id="{E9451C7C-2FE1-C044-A2D3-D10FF2303AD8}"/>
                  </a:ext>
                </a:extLst>
              </p:cNvPr>
              <p:cNvSpPr/>
              <p:nvPr/>
            </p:nvSpPr>
            <p:spPr>
              <a:xfrm>
                <a:off x="59006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xmlns="" id="{843D02AE-489B-634E-9866-CE416EDE06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90288" y="1253125"/>
                <a:ext cx="831843" cy="524107"/>
              </a:xfrm>
              <a:prstGeom prst="rect">
                <a:avLst/>
              </a:prstGeom>
            </p:spPr>
          </p:pic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59F4BE83-B7E1-C748-AC9F-57078FFB34A0}"/>
                </a:ext>
              </a:extLst>
            </p:cNvPr>
            <p:cNvGrpSpPr/>
            <p:nvPr/>
          </p:nvGrpSpPr>
          <p:grpSpPr>
            <a:xfrm>
              <a:off x="1448059" y="879637"/>
              <a:ext cx="816962" cy="816962"/>
              <a:chOff x="1743950" y="997362"/>
              <a:chExt cx="1045029" cy="1045029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0BDB7FB2-C134-2F46-A89F-8AB47F70CF08}"/>
                  </a:ext>
                </a:extLst>
              </p:cNvPr>
              <p:cNvSpPr/>
              <p:nvPr/>
            </p:nvSpPr>
            <p:spPr>
              <a:xfrm>
                <a:off x="1743950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xmlns="" id="{3DD64C12-3334-7F41-B56C-0A7144087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847859" y="1240829"/>
                <a:ext cx="846957" cy="533629"/>
              </a:xfrm>
              <a:prstGeom prst="rect">
                <a:avLst/>
              </a:prstGeom>
            </p:spPr>
          </p:pic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655D949A-AD09-AF40-8E66-F528C1DF0AAA}"/>
                </a:ext>
              </a:extLst>
            </p:cNvPr>
            <p:cNvGrpSpPr/>
            <p:nvPr/>
          </p:nvGrpSpPr>
          <p:grpSpPr>
            <a:xfrm>
              <a:off x="2350121" y="879637"/>
              <a:ext cx="816962" cy="816962"/>
              <a:chOff x="2897835" y="997362"/>
              <a:chExt cx="1045029" cy="1045029"/>
            </a:xfrm>
          </p:grpSpPr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xmlns="" id="{0E27DC4B-953E-0143-BC6D-F639921BEFC7}"/>
                  </a:ext>
                </a:extLst>
              </p:cNvPr>
              <p:cNvSpPr/>
              <p:nvPr/>
            </p:nvSpPr>
            <p:spPr>
              <a:xfrm>
                <a:off x="289783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xmlns="" id="{5FC23EE4-DE14-F844-85CD-F6AA576973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3051655" y="1122684"/>
                <a:ext cx="719209" cy="776266"/>
              </a:xfrm>
              <a:prstGeom prst="rect">
                <a:avLst/>
              </a:prstGeom>
            </p:spPr>
          </p:pic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xmlns="" id="{E7FCAF9E-1575-584B-AE74-9C5111CD747A}"/>
                </a:ext>
              </a:extLst>
            </p:cNvPr>
            <p:cNvGrpSpPr/>
            <p:nvPr/>
          </p:nvGrpSpPr>
          <p:grpSpPr>
            <a:xfrm>
              <a:off x="3252183" y="879637"/>
              <a:ext cx="816962" cy="816962"/>
              <a:chOff x="4051721" y="997362"/>
              <a:chExt cx="1045029" cy="1045029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xmlns="" id="{5F3AB973-B5A3-E240-ACF8-0BE044493ECD}"/>
                  </a:ext>
                </a:extLst>
              </p:cNvPr>
              <p:cNvSpPr/>
              <p:nvPr/>
            </p:nvSpPr>
            <p:spPr>
              <a:xfrm>
                <a:off x="4051721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xmlns="" id="{1682E53A-8D45-CD47-812A-AC322A5B13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155630" y="1240831"/>
                <a:ext cx="846958" cy="533629"/>
              </a:xfrm>
              <a:prstGeom prst="rect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69C630E0-23F4-614C-A65E-698AC9550A06}"/>
                </a:ext>
              </a:extLst>
            </p:cNvPr>
            <p:cNvGrpSpPr/>
            <p:nvPr/>
          </p:nvGrpSpPr>
          <p:grpSpPr>
            <a:xfrm>
              <a:off x="4154243" y="879637"/>
              <a:ext cx="816962" cy="816962"/>
              <a:chOff x="5205606" y="997362"/>
              <a:chExt cx="1045029" cy="1045029"/>
            </a:xfrm>
          </p:grpSpPr>
          <p:sp>
            <p:nvSpPr>
              <p:cNvPr id="18" name="Rounded Rectangle 17">
                <a:extLst>
                  <a:ext uri="{FF2B5EF4-FFF2-40B4-BE49-F238E27FC236}">
                    <a16:creationId xmlns:a16="http://schemas.microsoft.com/office/drawing/2014/main" xmlns="" id="{F5EC85A4-D2DF-6E44-AADF-E54E3E9BBD85}"/>
                  </a:ext>
                </a:extLst>
              </p:cNvPr>
              <p:cNvSpPr/>
              <p:nvPr/>
            </p:nvSpPr>
            <p:spPr>
              <a:xfrm>
                <a:off x="5205606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xmlns="" id="{137D9976-482B-C74E-901C-11BED873E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300387" y="1247350"/>
                <a:ext cx="838941" cy="528579"/>
              </a:xfrm>
              <a:prstGeom prst="rect">
                <a:avLst/>
              </a:prstGeom>
            </p:spPr>
          </p:pic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05B5BA1D-479E-3847-8A38-41702EDBC7D8}"/>
                </a:ext>
              </a:extLst>
            </p:cNvPr>
            <p:cNvGrpSpPr/>
            <p:nvPr/>
          </p:nvGrpSpPr>
          <p:grpSpPr>
            <a:xfrm>
              <a:off x="5056305" y="879637"/>
              <a:ext cx="816962" cy="816962"/>
              <a:chOff x="6359492" y="997362"/>
              <a:chExt cx="1045029" cy="1045029"/>
            </a:xfrm>
          </p:grpSpPr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xmlns="" id="{E75FE3BF-0A19-8D4E-A1FD-D3F1B8F8FC43}"/>
                  </a:ext>
                </a:extLst>
              </p:cNvPr>
              <p:cNvSpPr/>
              <p:nvPr/>
            </p:nvSpPr>
            <p:spPr>
              <a:xfrm>
                <a:off x="6359492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xmlns="" id="{CAA1DB8D-12F1-B04B-A84E-D3276F585A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529961" y="1122407"/>
                <a:ext cx="713842" cy="770473"/>
              </a:xfrm>
              <a:prstGeom prst="rect">
                <a:avLst/>
              </a:prstGeom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xmlns="" id="{9237F1BF-0C33-C34F-84DF-1E6583811742}"/>
                </a:ext>
              </a:extLst>
            </p:cNvPr>
            <p:cNvGrpSpPr/>
            <p:nvPr/>
          </p:nvGrpSpPr>
          <p:grpSpPr>
            <a:xfrm>
              <a:off x="5958367" y="879637"/>
              <a:ext cx="816962" cy="816962"/>
              <a:chOff x="7513377" y="997362"/>
              <a:chExt cx="1045029" cy="1045029"/>
            </a:xfrm>
          </p:grpSpPr>
          <p:sp>
            <p:nvSpPr>
              <p:cNvPr id="20" name="Rounded Rectangle 19">
                <a:extLst>
                  <a:ext uri="{FF2B5EF4-FFF2-40B4-BE49-F238E27FC236}">
                    <a16:creationId xmlns:a16="http://schemas.microsoft.com/office/drawing/2014/main" xmlns="" id="{3C13E281-D1C8-454B-A26F-0A95FB0D6763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xmlns="" id="{F64163E8-5BC2-E840-A7AC-6F72C4BF9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17287" y="1241347"/>
                <a:ext cx="849803" cy="535423"/>
              </a:xfrm>
              <a:prstGeom prst="rect">
                <a:avLst/>
              </a:prstGeom>
            </p:spPr>
          </p:pic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6871297" y="879637"/>
            <a:ext cx="816962" cy="816962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72523" y="1110004"/>
              <a:ext cx="725334" cy="782876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87822" y="1126514"/>
              <a:ext cx="710206" cy="766550"/>
            </a:xfrm>
            <a:prstGeom prst="rect">
              <a:avLst/>
            </a:prstGeom>
          </p:spPr>
        </p:pic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240E56FE-12B9-0E45-8572-EBD2B9CF6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50" y="2191291"/>
            <a:ext cx="2910521" cy="196214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201CEF40-A269-FC41-B44D-6DC10311A43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4665393" y="2191291"/>
            <a:ext cx="2610734" cy="4666709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2E6B8470-46FC-BD4C-A4C0-75AB4F6D72ED}"/>
              </a:ext>
            </a:extLst>
          </p:cNvPr>
          <p:cNvSpPr/>
          <p:nvPr/>
        </p:nvSpPr>
        <p:spPr>
          <a:xfrm>
            <a:off x="1964833" y="2533654"/>
            <a:ext cx="247138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Which part of my pattern is wrong?</a:t>
            </a:r>
            <a:br>
              <a:rPr lang="en-GB" dirty="0"/>
            </a:br>
            <a:r>
              <a:rPr lang="en-GB" dirty="0"/>
              <a:t>Can you explain why?</a:t>
            </a:r>
          </a:p>
          <a:p>
            <a:pPr algn="ctr"/>
            <a:r>
              <a:rPr lang="en-GB" dirty="0"/>
              <a:t>Click on it.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87E06C9B-A8D4-7749-88E5-843B0F74C5D7}"/>
              </a:ext>
            </a:extLst>
          </p:cNvPr>
          <p:cNvSpPr/>
          <p:nvPr/>
        </p:nvSpPr>
        <p:spPr>
          <a:xfrm>
            <a:off x="2325909" y="2810653"/>
            <a:ext cx="17866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say the correct pattern?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89F2A2B3-2BF8-DD4C-ADF2-DB7EE08F2C25}"/>
              </a:ext>
            </a:extLst>
          </p:cNvPr>
          <p:cNvSpPr/>
          <p:nvPr/>
        </p:nvSpPr>
        <p:spPr>
          <a:xfrm>
            <a:off x="2529042" y="2891969"/>
            <a:ext cx="144997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Try again!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55BD6E2C-5A15-3547-979D-A05A04853D6C}"/>
              </a:ext>
            </a:extLst>
          </p:cNvPr>
          <p:cNvGrpSpPr/>
          <p:nvPr/>
        </p:nvGrpSpPr>
        <p:grpSpPr>
          <a:xfrm>
            <a:off x="6867646" y="879637"/>
            <a:ext cx="816962" cy="816962"/>
            <a:chOff x="7513377" y="997362"/>
            <a:chExt cx="1045029" cy="1045029"/>
          </a:xfrm>
        </p:grpSpPr>
        <p:sp>
          <p:nvSpPr>
            <p:cNvPr id="55" name="Rounded Rectangle 54">
              <a:extLst>
                <a:ext uri="{FF2B5EF4-FFF2-40B4-BE49-F238E27FC236}">
                  <a16:creationId xmlns:a16="http://schemas.microsoft.com/office/drawing/2014/main" xmlns="" id="{93A00892-00B9-5640-B170-11A8DD546A48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28A854A8-C660-3F41-98A6-55108E39E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7287" y="1241347"/>
              <a:ext cx="849803" cy="535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6185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1" grpId="2"/>
      <p:bldP spid="51" grpId="3"/>
      <p:bldP spid="51" grpId="4"/>
      <p:bldP spid="52" grpId="0"/>
      <p:bldP spid="53" grpId="0"/>
      <p:bldP spid="53" grpId="1"/>
      <p:bldP spid="53" grpId="2"/>
      <p:bldP spid="53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EACF7846-EB73-E54D-948E-BB6A9A123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982" y="2175719"/>
            <a:ext cx="3507161" cy="236437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5657DE-6D50-C240-8C05-AE36900829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6144693" y="2766788"/>
            <a:ext cx="2292377" cy="40976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A1983B1D-83E2-0341-8964-F83248A80603}"/>
              </a:ext>
            </a:extLst>
          </p:cNvPr>
          <p:cNvSpPr/>
          <p:nvPr/>
        </p:nvSpPr>
        <p:spPr>
          <a:xfrm>
            <a:off x="3028430" y="2615424"/>
            <a:ext cx="271919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 spotted a repeating pattern in the pond. </a:t>
            </a:r>
          </a:p>
          <a:p>
            <a:pPr algn="ctr"/>
            <a:r>
              <a:rPr lang="en-GB" dirty="0"/>
              <a:t>Can you say the pattern?</a:t>
            </a:r>
          </a:p>
          <a:p>
            <a:pPr algn="ctr"/>
            <a:r>
              <a:rPr lang="en-GB" dirty="0"/>
              <a:t>Lily pad, lily pad, frog, lily pad…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E8BE6AB4-1C48-3C4D-BDE4-500D2A81AF6E}"/>
              </a:ext>
            </a:extLst>
          </p:cNvPr>
          <p:cNvGrpSpPr/>
          <p:nvPr/>
        </p:nvGrpSpPr>
        <p:grpSpPr>
          <a:xfrm>
            <a:off x="426880" y="4147924"/>
            <a:ext cx="2380679" cy="2120624"/>
            <a:chOff x="383483" y="4182586"/>
            <a:chExt cx="2380679" cy="2120624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xmlns="" id="{1F0C5E7E-38E4-064D-BD82-B897C849C36D}"/>
                </a:ext>
              </a:extLst>
            </p:cNvPr>
            <p:cNvSpPr/>
            <p:nvPr/>
          </p:nvSpPr>
          <p:spPr>
            <a:xfrm>
              <a:off x="557408" y="4182586"/>
              <a:ext cx="2120624" cy="2120624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871FC615-2AE6-CC45-B665-2DC95658D060}"/>
                </a:ext>
              </a:extLst>
            </p:cNvPr>
            <p:cNvSpPr/>
            <p:nvPr/>
          </p:nvSpPr>
          <p:spPr>
            <a:xfrm>
              <a:off x="861404" y="5734628"/>
              <a:ext cx="190275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Click here to look</a:t>
              </a:r>
              <a:br>
                <a:rPr lang="en-GB" sz="1600" dirty="0"/>
              </a:br>
              <a:r>
                <a:rPr lang="en-GB" sz="1600" dirty="0"/>
                <a:t>at the pattern.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C69AE5D4-CD21-764A-93EB-A5F62573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76375">
              <a:off x="917274" y="4086270"/>
              <a:ext cx="1150350" cy="221793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F51A9E80-8A6E-C049-B72E-78F0A9391DE1}"/>
              </a:ext>
            </a:extLst>
          </p:cNvPr>
          <p:cNvGrpSpPr/>
          <p:nvPr/>
        </p:nvGrpSpPr>
        <p:grpSpPr>
          <a:xfrm>
            <a:off x="545998" y="879637"/>
            <a:ext cx="816962" cy="816962"/>
            <a:chOff x="590065" y="997362"/>
            <a:chExt cx="1045029" cy="1045029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E9451C7C-2FE1-C044-A2D3-D10FF2303AD8}"/>
                </a:ext>
              </a:extLst>
            </p:cNvPr>
            <p:cNvSpPr/>
            <p:nvPr/>
          </p:nvSpPr>
          <p:spPr>
            <a:xfrm>
              <a:off x="59006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843D02AE-489B-634E-9866-CE416EDE0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1488" y="1094223"/>
              <a:ext cx="872278" cy="842739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9F4BE83-B7E1-C748-AC9F-57078FFB34A0}"/>
              </a:ext>
            </a:extLst>
          </p:cNvPr>
          <p:cNvGrpSpPr/>
          <p:nvPr/>
        </p:nvGrpSpPr>
        <p:grpSpPr>
          <a:xfrm>
            <a:off x="1448059" y="879637"/>
            <a:ext cx="816962" cy="816962"/>
            <a:chOff x="1743950" y="997362"/>
            <a:chExt cx="1045029" cy="1045029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0BDB7FB2-C134-2F46-A89F-8AB47F70CF08}"/>
                </a:ext>
              </a:extLst>
            </p:cNvPr>
            <p:cNvSpPr/>
            <p:nvPr/>
          </p:nvSpPr>
          <p:spPr>
            <a:xfrm>
              <a:off x="1743950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3DD64C12-3334-7F41-B56C-0A7144087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33749" y="1099919"/>
              <a:ext cx="864512" cy="835238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655D949A-AD09-AF40-8E66-F528C1DF0AAA}"/>
              </a:ext>
            </a:extLst>
          </p:cNvPr>
          <p:cNvGrpSpPr/>
          <p:nvPr/>
        </p:nvGrpSpPr>
        <p:grpSpPr>
          <a:xfrm>
            <a:off x="2350121" y="879637"/>
            <a:ext cx="816962" cy="816962"/>
            <a:chOff x="2897835" y="997362"/>
            <a:chExt cx="1045029" cy="1045029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0E27DC4B-953E-0143-BC6D-F639921BEFC7}"/>
                </a:ext>
              </a:extLst>
            </p:cNvPr>
            <p:cNvSpPr/>
            <p:nvPr/>
          </p:nvSpPr>
          <p:spPr>
            <a:xfrm>
              <a:off x="2897835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5FC23EE4-DE14-F844-85CD-F6AA57697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23469" y="1192701"/>
              <a:ext cx="833481" cy="671994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E7FCAF9E-1575-584B-AE74-9C5111CD747A}"/>
              </a:ext>
            </a:extLst>
          </p:cNvPr>
          <p:cNvGrpSpPr/>
          <p:nvPr/>
        </p:nvGrpSpPr>
        <p:grpSpPr>
          <a:xfrm>
            <a:off x="3252183" y="879637"/>
            <a:ext cx="816962" cy="816962"/>
            <a:chOff x="4051721" y="997362"/>
            <a:chExt cx="1045029" cy="1045029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5F3AB973-B5A3-E240-ACF8-0BE044493ECD}"/>
                </a:ext>
              </a:extLst>
            </p:cNvPr>
            <p:cNvSpPr/>
            <p:nvPr/>
          </p:nvSpPr>
          <p:spPr>
            <a:xfrm>
              <a:off x="4051721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682E53A-8D45-CD47-812A-AC322A5B1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141520" y="1099919"/>
              <a:ext cx="864511" cy="835238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69C630E0-23F4-614C-A65E-698AC9550A06}"/>
              </a:ext>
            </a:extLst>
          </p:cNvPr>
          <p:cNvGrpSpPr/>
          <p:nvPr/>
        </p:nvGrpSpPr>
        <p:grpSpPr>
          <a:xfrm>
            <a:off x="4154243" y="879637"/>
            <a:ext cx="816962" cy="816962"/>
            <a:chOff x="5205606" y="997362"/>
            <a:chExt cx="1045029" cy="1045029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xmlns="" id="{F5EC85A4-D2DF-6E44-AADF-E54E3E9BBD85}"/>
                </a:ext>
              </a:extLst>
            </p:cNvPr>
            <p:cNvSpPr/>
            <p:nvPr/>
          </p:nvSpPr>
          <p:spPr>
            <a:xfrm>
              <a:off x="5205606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137D9976-482B-C74E-901C-11BED873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95406" y="1116607"/>
              <a:ext cx="847238" cy="818549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05B5BA1D-479E-3847-8A38-41702EDBC7D8}"/>
              </a:ext>
            </a:extLst>
          </p:cNvPr>
          <p:cNvGrpSpPr/>
          <p:nvPr/>
        </p:nvGrpSpPr>
        <p:grpSpPr>
          <a:xfrm>
            <a:off x="5056305" y="879637"/>
            <a:ext cx="816962" cy="816962"/>
            <a:chOff x="6359492" y="997362"/>
            <a:chExt cx="1045029" cy="1045029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xmlns="" id="{E75FE3BF-0A19-8D4E-A1FD-D3F1B8F8FC43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CAA1DB8D-12F1-B04B-A84E-D3276F585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73591" y="1201258"/>
              <a:ext cx="822868" cy="663436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9237F1BF-0C33-C34F-84DF-1E6583811742}"/>
              </a:ext>
            </a:extLst>
          </p:cNvPr>
          <p:cNvGrpSpPr/>
          <p:nvPr/>
        </p:nvGrpSpPr>
        <p:grpSpPr>
          <a:xfrm>
            <a:off x="5958367" y="879637"/>
            <a:ext cx="816962" cy="816962"/>
            <a:chOff x="7513377" y="997362"/>
            <a:chExt cx="1045029" cy="1045029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3C13E281-D1C8-454B-A26F-0A95FB0D6763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F64163E8-5BC2-E840-A7AC-6F72C4BF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07150" y="1116937"/>
              <a:ext cx="848419" cy="819689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0D1625-F11D-4D48-B6BA-122290B32B1C}"/>
              </a:ext>
            </a:extLst>
          </p:cNvPr>
          <p:cNvGrpSpPr/>
          <p:nvPr/>
        </p:nvGrpSpPr>
        <p:grpSpPr>
          <a:xfrm>
            <a:off x="6871297" y="879637"/>
            <a:ext cx="816962" cy="816962"/>
            <a:chOff x="7513377" y="997362"/>
            <a:chExt cx="1045029" cy="1045029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xmlns="" id="{8F46A417-2570-F949-B661-91D446CD4987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xmlns="" id="{81427288-9092-6F48-8174-62DC68DFC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30015" y="1094223"/>
              <a:ext cx="848419" cy="819689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1681" y="1105748"/>
              <a:ext cx="848420" cy="8196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56940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A60A0C4-2FEE-904C-8621-0DD3663F4FDD}"/>
              </a:ext>
            </a:extLst>
          </p:cNvPr>
          <p:cNvGrpSpPr/>
          <p:nvPr/>
        </p:nvGrpSpPr>
        <p:grpSpPr>
          <a:xfrm>
            <a:off x="545998" y="879637"/>
            <a:ext cx="7142261" cy="816962"/>
            <a:chOff x="545998" y="879637"/>
            <a:chExt cx="7142261" cy="816962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F51A9E80-8A6E-C049-B72E-78F0A9391DE1}"/>
                </a:ext>
              </a:extLst>
            </p:cNvPr>
            <p:cNvGrpSpPr/>
            <p:nvPr/>
          </p:nvGrpSpPr>
          <p:grpSpPr>
            <a:xfrm>
              <a:off x="545998" y="879637"/>
              <a:ext cx="816962" cy="816962"/>
              <a:chOff x="590065" y="997362"/>
              <a:chExt cx="1045029" cy="1045029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xmlns="" id="{E9451C7C-2FE1-C044-A2D3-D10FF2303AD8}"/>
                  </a:ext>
                </a:extLst>
              </p:cNvPr>
              <p:cNvSpPr/>
              <p:nvPr/>
            </p:nvSpPr>
            <p:spPr>
              <a:xfrm>
                <a:off x="59006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xmlns="" id="{843D02AE-489B-634E-9866-CE416EDE06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71488" y="1094223"/>
                <a:ext cx="872278" cy="842739"/>
              </a:xfrm>
              <a:prstGeom prst="rect">
                <a:avLst/>
              </a:prstGeom>
            </p:spPr>
          </p:pic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59F4BE83-B7E1-C748-AC9F-57078FFB34A0}"/>
                </a:ext>
              </a:extLst>
            </p:cNvPr>
            <p:cNvGrpSpPr/>
            <p:nvPr/>
          </p:nvGrpSpPr>
          <p:grpSpPr>
            <a:xfrm>
              <a:off x="1448059" y="879637"/>
              <a:ext cx="816962" cy="816962"/>
              <a:chOff x="1743950" y="997362"/>
              <a:chExt cx="1045029" cy="1045029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0BDB7FB2-C134-2F46-A89F-8AB47F70CF08}"/>
                  </a:ext>
                </a:extLst>
              </p:cNvPr>
              <p:cNvSpPr/>
              <p:nvPr/>
            </p:nvSpPr>
            <p:spPr>
              <a:xfrm>
                <a:off x="1743950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xmlns="" id="{3DD64C12-3334-7F41-B56C-0A7144087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833749" y="1099919"/>
                <a:ext cx="864512" cy="835238"/>
              </a:xfrm>
              <a:prstGeom prst="rect">
                <a:avLst/>
              </a:prstGeom>
            </p:spPr>
          </p:pic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655D949A-AD09-AF40-8E66-F528C1DF0AAA}"/>
                </a:ext>
              </a:extLst>
            </p:cNvPr>
            <p:cNvGrpSpPr/>
            <p:nvPr/>
          </p:nvGrpSpPr>
          <p:grpSpPr>
            <a:xfrm>
              <a:off x="2350121" y="879637"/>
              <a:ext cx="816962" cy="816962"/>
              <a:chOff x="2897835" y="997362"/>
              <a:chExt cx="1045029" cy="1045029"/>
            </a:xfrm>
          </p:grpSpPr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xmlns="" id="{0E27DC4B-953E-0143-BC6D-F639921BEFC7}"/>
                  </a:ext>
                </a:extLst>
              </p:cNvPr>
              <p:cNvSpPr/>
              <p:nvPr/>
            </p:nvSpPr>
            <p:spPr>
              <a:xfrm>
                <a:off x="2897835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xmlns="" id="{5FC23EE4-DE14-F844-85CD-F6AA576973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3023469" y="1192701"/>
                <a:ext cx="833481" cy="671994"/>
              </a:xfrm>
              <a:prstGeom prst="rect">
                <a:avLst/>
              </a:prstGeom>
            </p:spPr>
          </p:pic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xmlns="" id="{E7FCAF9E-1575-584B-AE74-9C5111CD747A}"/>
                </a:ext>
              </a:extLst>
            </p:cNvPr>
            <p:cNvGrpSpPr/>
            <p:nvPr/>
          </p:nvGrpSpPr>
          <p:grpSpPr>
            <a:xfrm>
              <a:off x="3252183" y="879637"/>
              <a:ext cx="816962" cy="816962"/>
              <a:chOff x="4051721" y="997362"/>
              <a:chExt cx="1045029" cy="1045029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xmlns="" id="{5F3AB973-B5A3-E240-ACF8-0BE044493ECD}"/>
                  </a:ext>
                </a:extLst>
              </p:cNvPr>
              <p:cNvSpPr/>
              <p:nvPr/>
            </p:nvSpPr>
            <p:spPr>
              <a:xfrm>
                <a:off x="4051721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xmlns="" id="{1682E53A-8D45-CD47-812A-AC322A5B13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141520" y="1099919"/>
                <a:ext cx="864511" cy="835238"/>
              </a:xfrm>
              <a:prstGeom prst="rect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69C630E0-23F4-614C-A65E-698AC9550A06}"/>
                </a:ext>
              </a:extLst>
            </p:cNvPr>
            <p:cNvGrpSpPr/>
            <p:nvPr/>
          </p:nvGrpSpPr>
          <p:grpSpPr>
            <a:xfrm>
              <a:off x="4154243" y="879637"/>
              <a:ext cx="816962" cy="816962"/>
              <a:chOff x="5205606" y="997362"/>
              <a:chExt cx="1045029" cy="1045029"/>
            </a:xfrm>
          </p:grpSpPr>
          <p:sp>
            <p:nvSpPr>
              <p:cNvPr id="18" name="Rounded Rectangle 17">
                <a:extLst>
                  <a:ext uri="{FF2B5EF4-FFF2-40B4-BE49-F238E27FC236}">
                    <a16:creationId xmlns:a16="http://schemas.microsoft.com/office/drawing/2014/main" xmlns="" id="{F5EC85A4-D2DF-6E44-AADF-E54E3E9BBD85}"/>
                  </a:ext>
                </a:extLst>
              </p:cNvPr>
              <p:cNvSpPr/>
              <p:nvPr/>
            </p:nvSpPr>
            <p:spPr>
              <a:xfrm>
                <a:off x="5205606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xmlns="" id="{137D9976-482B-C74E-901C-11BED873E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295406" y="1116607"/>
                <a:ext cx="847238" cy="818549"/>
              </a:xfrm>
              <a:prstGeom prst="rect">
                <a:avLst/>
              </a:prstGeom>
            </p:spPr>
          </p:pic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05B5BA1D-479E-3847-8A38-41702EDBC7D8}"/>
                </a:ext>
              </a:extLst>
            </p:cNvPr>
            <p:cNvGrpSpPr/>
            <p:nvPr/>
          </p:nvGrpSpPr>
          <p:grpSpPr>
            <a:xfrm>
              <a:off x="5056305" y="879637"/>
              <a:ext cx="816962" cy="816962"/>
              <a:chOff x="6359492" y="997362"/>
              <a:chExt cx="1045029" cy="1045029"/>
            </a:xfrm>
          </p:grpSpPr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xmlns="" id="{E75FE3BF-0A19-8D4E-A1FD-D3F1B8F8FC43}"/>
                  </a:ext>
                </a:extLst>
              </p:cNvPr>
              <p:cNvSpPr/>
              <p:nvPr/>
            </p:nvSpPr>
            <p:spPr>
              <a:xfrm>
                <a:off x="6359492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xmlns="" id="{CAA1DB8D-12F1-B04B-A84E-D3276F585A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473591" y="1201258"/>
                <a:ext cx="822868" cy="663436"/>
              </a:xfrm>
              <a:prstGeom prst="rect">
                <a:avLst/>
              </a:prstGeom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xmlns="" id="{9237F1BF-0C33-C34F-84DF-1E6583811742}"/>
                </a:ext>
              </a:extLst>
            </p:cNvPr>
            <p:cNvGrpSpPr/>
            <p:nvPr/>
          </p:nvGrpSpPr>
          <p:grpSpPr>
            <a:xfrm>
              <a:off x="5958367" y="879637"/>
              <a:ext cx="816962" cy="816962"/>
              <a:chOff x="7513377" y="997362"/>
              <a:chExt cx="1045029" cy="1045029"/>
            </a:xfrm>
          </p:grpSpPr>
          <p:sp>
            <p:nvSpPr>
              <p:cNvPr id="20" name="Rounded Rectangle 19">
                <a:extLst>
                  <a:ext uri="{FF2B5EF4-FFF2-40B4-BE49-F238E27FC236}">
                    <a16:creationId xmlns:a16="http://schemas.microsoft.com/office/drawing/2014/main" xmlns="" id="{3C13E281-D1C8-454B-A26F-0A95FB0D6763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xmlns="" id="{F64163E8-5BC2-E840-A7AC-6F72C4BF9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07150" y="1116937"/>
                <a:ext cx="848419" cy="819689"/>
              </a:xfrm>
              <a:prstGeom prst="rect">
                <a:avLst/>
              </a:prstGeom>
            </p:spPr>
          </p:pic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2B0D1625-F11D-4D48-B6BA-122290B32B1C}"/>
                </a:ext>
              </a:extLst>
            </p:cNvPr>
            <p:cNvGrpSpPr/>
            <p:nvPr/>
          </p:nvGrpSpPr>
          <p:grpSpPr>
            <a:xfrm>
              <a:off x="6871297" y="879637"/>
              <a:ext cx="816962" cy="816962"/>
              <a:chOff x="7513377" y="997362"/>
              <a:chExt cx="1045029" cy="1045029"/>
            </a:xfrm>
          </p:grpSpPr>
          <p:sp>
            <p:nvSpPr>
              <p:cNvPr id="32" name="Rounded Rectangle 31">
                <a:extLst>
                  <a:ext uri="{FF2B5EF4-FFF2-40B4-BE49-F238E27FC236}">
                    <a16:creationId xmlns:a16="http://schemas.microsoft.com/office/drawing/2014/main" xmlns="" id="{8F46A417-2570-F949-B661-91D446CD4987}"/>
                  </a:ext>
                </a:extLst>
              </p:cNvPr>
              <p:cNvSpPr/>
              <p:nvPr/>
            </p:nvSpPr>
            <p:spPr>
              <a:xfrm>
                <a:off x="7513377" y="997362"/>
                <a:ext cx="1045029" cy="1045029"/>
              </a:xfrm>
              <a:prstGeom prst="roundRect">
                <a:avLst/>
              </a:prstGeom>
              <a:solidFill>
                <a:schemeClr val="bg1"/>
              </a:solidFill>
              <a:ln w="31750">
                <a:solidFill>
                  <a:srgbClr val="5E9B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81427288-9092-6F48-8174-62DC68DFC6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30015" y="1094223"/>
                <a:ext cx="848419" cy="819689"/>
              </a:xfrm>
              <a:prstGeom prst="rect">
                <a:avLst/>
              </a:prstGeom>
            </p:spPr>
          </p:pic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56C14FC2-83AE-164F-9119-AECCAF2F9E24}"/>
              </a:ext>
            </a:extLst>
          </p:cNvPr>
          <p:cNvGrpSpPr/>
          <p:nvPr/>
        </p:nvGrpSpPr>
        <p:grpSpPr>
          <a:xfrm>
            <a:off x="7775152" y="879637"/>
            <a:ext cx="816962" cy="816962"/>
            <a:chOff x="7513377" y="997362"/>
            <a:chExt cx="1045029" cy="1045029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xmlns="" id="{F8C66EEF-5612-344E-A4C9-0AAD6B13F115}"/>
                </a:ext>
              </a:extLst>
            </p:cNvPr>
            <p:cNvSpPr/>
            <p:nvPr/>
          </p:nvSpPr>
          <p:spPr>
            <a:xfrm>
              <a:off x="7513377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CF08B9-F3A8-9B40-AB93-2686CC31C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11681" y="1105748"/>
              <a:ext cx="848420" cy="819689"/>
            </a:xfrm>
            <a:prstGeom prst="rect">
              <a:avLst/>
            </a:prstGeom>
          </p:spPr>
        </p:pic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2D4E086F-C93A-5A4E-9A1F-1F93975670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514" y="1792649"/>
            <a:ext cx="3510641" cy="236672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5BCE2E9B-0A34-154C-A1AA-6E4CB551707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2"/>
          <a:stretch/>
        </p:blipFill>
        <p:spPr>
          <a:xfrm>
            <a:off x="4665393" y="2191291"/>
            <a:ext cx="2610734" cy="4666709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1A137466-C587-F74F-9159-D46D2C5329F6}"/>
              </a:ext>
            </a:extLst>
          </p:cNvPr>
          <p:cNvSpPr/>
          <p:nvPr/>
        </p:nvSpPr>
        <p:spPr>
          <a:xfrm>
            <a:off x="1424897" y="2082168"/>
            <a:ext cx="3206412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Something is not right</a:t>
            </a:r>
            <a:br>
              <a:rPr lang="en-GB" dirty="0"/>
            </a:br>
            <a:r>
              <a:rPr lang="en-GB" dirty="0"/>
              <a:t>with my pattern! </a:t>
            </a:r>
          </a:p>
          <a:p>
            <a:pPr algn="ctr"/>
            <a:r>
              <a:rPr lang="en-GB" dirty="0"/>
              <a:t>Can you point to the part of the pattern that is not right? </a:t>
            </a:r>
          </a:p>
          <a:p>
            <a:pPr algn="ctr"/>
            <a:r>
              <a:rPr lang="en-GB" dirty="0"/>
              <a:t>What should the pattern be? How do you know?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A9368166-D681-5C4A-BF75-4666A728C578}"/>
              </a:ext>
            </a:extLst>
          </p:cNvPr>
          <p:cNvSpPr/>
          <p:nvPr/>
        </p:nvSpPr>
        <p:spPr>
          <a:xfrm>
            <a:off x="2134774" y="2629997"/>
            <a:ext cx="17866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say the correct pattern?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F065AD3C-8A29-7C43-85C6-19A054E8590C}"/>
              </a:ext>
            </a:extLst>
          </p:cNvPr>
          <p:cNvSpPr/>
          <p:nvPr/>
        </p:nvSpPr>
        <p:spPr>
          <a:xfrm>
            <a:off x="2303116" y="2700296"/>
            <a:ext cx="144997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Try again!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F41A174F-ABF5-C94D-8EDA-4BFB4E0FB8CD}"/>
              </a:ext>
            </a:extLst>
          </p:cNvPr>
          <p:cNvGrpSpPr/>
          <p:nvPr/>
        </p:nvGrpSpPr>
        <p:grpSpPr>
          <a:xfrm>
            <a:off x="7775151" y="876288"/>
            <a:ext cx="816962" cy="816962"/>
            <a:chOff x="6359492" y="997362"/>
            <a:chExt cx="1045029" cy="1045029"/>
          </a:xfrm>
        </p:grpSpPr>
        <p:sp>
          <p:nvSpPr>
            <p:cNvPr id="55" name="Rounded Rectangle 54">
              <a:extLst>
                <a:ext uri="{FF2B5EF4-FFF2-40B4-BE49-F238E27FC236}">
                  <a16:creationId xmlns:a16="http://schemas.microsoft.com/office/drawing/2014/main" xmlns="" id="{372A1799-9DFF-D740-BE6C-5D375DBC10FE}"/>
                </a:ext>
              </a:extLst>
            </p:cNvPr>
            <p:cNvSpPr/>
            <p:nvPr/>
          </p:nvSpPr>
          <p:spPr>
            <a:xfrm>
              <a:off x="6359492" y="997362"/>
              <a:ext cx="1045029" cy="1045029"/>
            </a:xfrm>
            <a:prstGeom prst="roundRect">
              <a:avLst/>
            </a:prstGeom>
            <a:solidFill>
              <a:schemeClr val="bg1"/>
            </a:solidFill>
            <a:ln w="31750">
              <a:solidFill>
                <a:srgbClr val="5E9B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361D40F0-201A-BC48-9A55-C3246EFC6E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73591" y="1201258"/>
              <a:ext cx="822868" cy="6634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9065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1" grpId="4"/>
      <p:bldP spid="52" grpId="0"/>
      <p:bldP spid="53" grpId="0"/>
      <p:bldP spid="5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603D183-F8A6-B244-AC9F-0E8C00AB05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" r="29347"/>
          <a:stretch/>
        </p:blipFill>
        <p:spPr>
          <a:xfrm>
            <a:off x="835075" y="713844"/>
            <a:ext cx="7473849" cy="5430312"/>
          </a:xfrm>
          <a:prstGeom prst="roundRect">
            <a:avLst>
              <a:gd name="adj" fmla="val 4985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F86ECE9-9905-8044-A967-C564A0524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470" y="1547644"/>
            <a:ext cx="2205263" cy="4417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BE11337-EEE3-034C-BB67-370B80C92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16" y="1144658"/>
            <a:ext cx="3851764" cy="27598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19720" y="1757431"/>
            <a:ext cx="356735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Thank you</a:t>
            </a:r>
            <a:br>
              <a:rPr lang="en-GB" sz="2400" dirty="0"/>
            </a:br>
            <a:r>
              <a:rPr lang="en-GB" sz="2400" dirty="0"/>
              <a:t>for helping me</a:t>
            </a:r>
            <a:br>
              <a:rPr lang="en-GB" sz="2400" dirty="0"/>
            </a:br>
            <a:r>
              <a:rPr lang="en-GB" sz="2400" dirty="0"/>
              <a:t>to spot all my mistakes. </a:t>
            </a:r>
          </a:p>
        </p:txBody>
      </p:sp>
    </p:spTree>
    <p:extLst>
      <p:ext uri="{BB962C8B-B14F-4D97-AF65-F5344CB8AC3E}">
        <p14:creationId xmlns:p14="http://schemas.microsoft.com/office/powerpoint/2010/main" val="3699972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433</TotalTime>
  <Words>177</Words>
  <Application>Microsoft Macintosh PowerPoint</Application>
  <PresentationFormat>On-screen Show (4:3)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Paul Batten</cp:lastModifiedBy>
  <cp:revision>44</cp:revision>
  <dcterms:created xsi:type="dcterms:W3CDTF">2020-09-20T14:02:52Z</dcterms:created>
  <dcterms:modified xsi:type="dcterms:W3CDTF">2020-11-16T16:22:35Z</dcterms:modified>
</cp:coreProperties>
</file>