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4" r:id="rId3"/>
    <p:sldId id="305" r:id="rId4"/>
    <p:sldId id="306" r:id="rId5"/>
    <p:sldId id="311" r:id="rId6"/>
    <p:sldId id="312" r:id="rId7"/>
    <p:sldId id="310" r:id="rId8"/>
    <p:sldId id="313" r:id="rId9"/>
    <p:sldId id="314" r:id="rId10"/>
    <p:sldId id="316" r:id="rId11"/>
    <p:sldId id="315" r:id="rId12"/>
    <p:sldId id="307" r:id="rId13"/>
    <p:sldId id="317" r:id="rId14"/>
    <p:sldId id="318" r:id="rId15"/>
    <p:sldId id="319" r:id="rId16"/>
    <p:sldId id="322" r:id="rId17"/>
    <p:sldId id="321" r:id="rId18"/>
    <p:sldId id="320" r:id="rId19"/>
    <p:sldId id="323" r:id="rId20"/>
    <p:sldId id="309" r:id="rId21"/>
    <p:sldId id="324" r:id="rId22"/>
    <p:sldId id="325" r:id="rId23"/>
    <p:sldId id="267" r:id="rId24"/>
  </p:sldIdLst>
  <p:sldSz cx="9144000" cy="6858000" type="screen4x3"/>
  <p:notesSz cx="6858000" cy="9144000"/>
  <p:embeddedFontLst>
    <p:embeddedFont>
      <p:font typeface="Twinkl SemiBold" pitchFamily="2" charset="0"/>
      <p:bold r:id="rId27"/>
    </p:embeddedFont>
    <p:embeddedFont>
      <p:font typeface="Twinkl" pitchFamily="2" charset="0"/>
      <p:regular r:id="rId28"/>
      <p:bold r:id="rId29"/>
    </p:embeddedFont>
    <p:embeddedFont>
      <p:font typeface="Tuffy-TTF" panose="020B0603060100000000" pitchFamily="34" charset="0"/>
      <p:regular r:id="rId30"/>
      <p:bold r:id="rId31"/>
      <p:italic r:id="rId32"/>
      <p:boldItalic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00963E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47" autoAdjust="0"/>
    <p:restoredTop sz="94660"/>
  </p:normalViewPr>
  <p:slideViewPr>
    <p:cSldViewPr showGuides="1">
      <p:cViewPr varScale="1">
        <p:scale>
          <a:sx n="113" d="100"/>
          <a:sy n="113" d="100"/>
        </p:scale>
        <p:origin x="858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21/08/2018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21/08/2018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4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0.png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tiff"/><Relationship Id="rId10" Type="http://schemas.openxmlformats.org/officeDocument/2006/relationships/image" Target="../media/image61.png"/><Relationship Id="rId4" Type="http://schemas.openxmlformats.org/officeDocument/2006/relationships/image" Target="../media/image55.tiff"/><Relationship Id="rId9" Type="http://schemas.openxmlformats.org/officeDocument/2006/relationships/image" Target="../media/image60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7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68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69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70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71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0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8" name="Oval 7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" name="Speech Bubble">
            <a:extLst>
              <a:ext uri="{FF2B5EF4-FFF2-40B4-BE49-F238E27FC236}">
                <a16:creationId xmlns:a16="http://schemas.microsoft.com/office/drawing/2014/main" xmlns="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12" name="background 2">
            <a:extLst>
              <a:ext uri="{FF2B5EF4-FFF2-40B4-BE49-F238E27FC236}">
                <a16:creationId xmlns:a16="http://schemas.microsoft.com/office/drawing/2014/main" xmlns="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3" name="PLAY 2">
            <a:extLst>
              <a:ext uri="{FF2B5EF4-FFF2-40B4-BE49-F238E27FC236}">
                <a16:creationId xmlns:a16="http://schemas.microsoft.com/office/drawing/2014/main" xmlns="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xmlns="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5" name="said">
            <a:extLst>
              <a:ext uri="{FF2B5EF4-FFF2-40B4-BE49-F238E27FC236}">
                <a16:creationId xmlns:a16="http://schemas.microsoft.com/office/drawing/2014/main" xmlns="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223" y="3305874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6" name="so">
            <a:extLst>
              <a:ext uri="{FF2B5EF4-FFF2-40B4-BE49-F238E27FC236}">
                <a16:creationId xmlns:a16="http://schemas.microsoft.com/office/drawing/2014/main" xmlns="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92405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7" name="have">
            <a:extLst>
              <a:ext uri="{FF2B5EF4-FFF2-40B4-BE49-F238E27FC236}">
                <a16:creationId xmlns:a16="http://schemas.microsoft.com/office/drawing/2014/main" xmlns="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98901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8" name="like">
            <a:extLst>
              <a:ext uri="{FF2B5EF4-FFF2-40B4-BE49-F238E27FC236}">
                <a16:creationId xmlns:a16="http://schemas.microsoft.com/office/drawing/2014/main" xmlns="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5074" y="3312847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9" name="come">
            <a:extLst>
              <a:ext uri="{FF2B5EF4-FFF2-40B4-BE49-F238E27FC236}">
                <a16:creationId xmlns:a16="http://schemas.microsoft.com/office/drawing/2014/main" xmlns="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5862" y="3302114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00" name="some">
            <a:extLst>
              <a:ext uri="{FF2B5EF4-FFF2-40B4-BE49-F238E27FC236}">
                <a16:creationId xmlns:a16="http://schemas.microsoft.com/office/drawing/2014/main" xmlns="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319820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01" name="background">
            <a:extLst>
              <a:ext uri="{FF2B5EF4-FFF2-40B4-BE49-F238E27FC236}">
                <a16:creationId xmlns:a16="http://schemas.microsoft.com/office/drawing/2014/main" xmlns="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2" name="v">
            <a:extLst>
              <a:ext uri="{FF2B5EF4-FFF2-40B4-BE49-F238E27FC236}">
                <a16:creationId xmlns:a16="http://schemas.microsoft.com/office/drawing/2014/main" xmlns="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3" name="jelly">
              <a:extLst>
                <a:ext uri="{FF2B5EF4-FFF2-40B4-BE49-F238E27FC236}">
                  <a16:creationId xmlns:a16="http://schemas.microsoft.com/office/drawing/2014/main" xmlns="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4" name="v">
              <a:extLst>
                <a:ext uri="{FF2B5EF4-FFF2-40B4-BE49-F238E27FC236}">
                  <a16:creationId xmlns:a16="http://schemas.microsoft.com/office/drawing/2014/main" xmlns="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5" name="w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07" name="w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08" name="x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10" name="x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1" name="y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3" name="y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4" name="z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16" name="z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17" name="qu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19" name="qu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0" name="ch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121" name="c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23" name="sh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5" name="sh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26" name="th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28" name="th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29" name="ng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31" name="ng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32" name="ai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4" name="ai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5" name="ee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37" name="ee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38" name="igh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40" name="igh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41" name="oa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3" name="oa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4" name="oo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46" name="oo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47" name="a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49" name="a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0" name="o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52" name="o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3" name="u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5" name="u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56" name="ow">
            <a:extLst>
              <a:ext uri="{FF2B5EF4-FFF2-40B4-BE49-F238E27FC236}">
                <a16:creationId xmlns:a16="http://schemas.microsoft.com/office/drawing/2014/main" xmlns="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157" name="picture b">
              <a:extLst>
                <a:ext uri="{FF2B5EF4-FFF2-40B4-BE49-F238E27FC236}">
                  <a16:creationId xmlns:a16="http://schemas.microsoft.com/office/drawing/2014/main" xmlns="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58" name="b">
              <a:extLst>
                <a:ext uri="{FF2B5EF4-FFF2-40B4-BE49-F238E27FC236}">
                  <a16:creationId xmlns:a16="http://schemas.microsoft.com/office/drawing/2014/main" xmlns="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59" name="oi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61" name="oi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62" name="ea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4" name="ea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5" name="ai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67" name="ai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68" name="ure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70" name="ure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71" name="er">
            <a:extLst>
              <a:ext uri="{FF2B5EF4-FFF2-40B4-BE49-F238E27FC236}">
                <a16:creationId xmlns:a16="http://schemas.microsoft.com/office/drawing/2014/main" xmlns="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72" name="Picture 171">
              <a:extLst>
                <a:ext uri="{FF2B5EF4-FFF2-40B4-BE49-F238E27FC236}">
                  <a16:creationId xmlns:a16="http://schemas.microsoft.com/office/drawing/2014/main" xmlns="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73" name="er">
              <a:extLst>
                <a:ext uri="{FF2B5EF4-FFF2-40B4-BE49-F238E27FC236}">
                  <a16:creationId xmlns:a16="http://schemas.microsoft.com/office/drawing/2014/main" xmlns="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74" name="PLAY 1">
            <a:extLst>
              <a:ext uri="{FF2B5EF4-FFF2-40B4-BE49-F238E27FC236}">
                <a16:creationId xmlns:a16="http://schemas.microsoft.com/office/drawing/2014/main" xmlns="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5" name="Oval 174">
              <a:extLst>
                <a:ext uri="{FF2B5EF4-FFF2-40B4-BE49-F238E27FC236}">
                  <a16:creationId xmlns:a16="http://schemas.microsoft.com/office/drawing/2014/main" xmlns="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6" name="Isosceles Triangle 175">
              <a:extLst>
                <a:ext uri="{FF2B5EF4-FFF2-40B4-BE49-F238E27FC236}">
                  <a16:creationId xmlns:a16="http://schemas.microsoft.com/office/drawing/2014/main" xmlns="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77" name="j">
            <a:extLst>
              <a:ext uri="{FF2B5EF4-FFF2-40B4-BE49-F238E27FC236}">
                <a16:creationId xmlns:a16="http://schemas.microsoft.com/office/drawing/2014/main" xmlns="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178" name="jelly">
              <a:extLst>
                <a:ext uri="{FF2B5EF4-FFF2-40B4-BE49-F238E27FC236}">
                  <a16:creationId xmlns:a16="http://schemas.microsoft.com/office/drawing/2014/main" xmlns="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179" name="j">
              <a:extLst>
                <a:ext uri="{FF2B5EF4-FFF2-40B4-BE49-F238E27FC236}">
                  <a16:creationId xmlns:a16="http://schemas.microsoft.com/office/drawing/2014/main" xmlns="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25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75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7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72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25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275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475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5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75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825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025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10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375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575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65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850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925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125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20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400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475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675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750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950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25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225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300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500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575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775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85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050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125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6325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6400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6600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6675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</p:childTnLst>
        </p:cTn>
      </p:par>
    </p:tnLst>
    <p:bldLst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4" y="1556792"/>
            <a:ext cx="1441856" cy="4437112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339752" y="836712"/>
            <a:ext cx="4249158" cy="2376264"/>
          </a:xfrm>
          <a:prstGeom prst="wedgeRoundRectCallout">
            <a:avLst>
              <a:gd name="adj1" fmla="val 56754"/>
              <a:gd name="adj2" fmla="val 833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meet our next tricky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words for reading:</a:t>
            </a:r>
          </a:p>
          <a:p>
            <a:pPr algn="ctr"/>
            <a:r>
              <a:rPr lang="en-GB" sz="2800" dirty="0">
                <a:solidFill>
                  <a:srgbClr val="DE1E5A"/>
                </a:solidFill>
                <a:latin typeface="Twinkl" pitchFamily="50" charset="0"/>
              </a:rPr>
              <a:t>were</a:t>
            </a:r>
          </a:p>
          <a:p>
            <a:pPr algn="ctr"/>
            <a:r>
              <a:rPr lang="en-GB" sz="2800" dirty="0">
                <a:solidFill>
                  <a:srgbClr val="DE1E5A"/>
                </a:solidFill>
                <a:latin typeface="Twinkl" pitchFamily="50" charset="0"/>
              </a:rPr>
              <a:t>there </a:t>
            </a:r>
          </a:p>
          <a:p>
            <a:pPr algn="ctr"/>
            <a:r>
              <a:rPr lang="en-GB" sz="2800" dirty="0">
                <a:solidFill>
                  <a:srgbClr val="DE1E5A"/>
                </a:solidFill>
                <a:latin typeface="Twinkl" pitchFamily="50" charset="0"/>
              </a:rPr>
              <a:t>little</a:t>
            </a:r>
          </a:p>
          <a:p>
            <a:pPr algn="ctr"/>
            <a:r>
              <a:rPr lang="en-GB" sz="2800" dirty="0">
                <a:solidFill>
                  <a:srgbClr val="DE1E5A"/>
                </a:solidFill>
                <a:latin typeface="Twinkl" pitchFamily="50" charset="0"/>
              </a:rPr>
              <a:t>one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1164936" y="4610400"/>
            <a:ext cx="5544616" cy="1368152"/>
          </a:xfrm>
          <a:prstGeom prst="wedgeRoundRectCallout">
            <a:avLst>
              <a:gd name="adj1" fmla="val 52920"/>
              <a:gd name="adj2" fmla="val -8416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Tricky words are words that can’t be sounded out. We just have to learn them off by heart!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Throw and Catch</a:t>
            </a:r>
          </a:p>
        </p:txBody>
      </p:sp>
      <p:sp>
        <p:nvSpPr>
          <p:cNvPr id="13" name="Rectangle: Rounded Corners 1">
            <a:extLst>
              <a:ext uri="{FF2B5EF4-FFF2-40B4-BE49-F238E27FC236}">
                <a16:creationId xmlns:a16="http://schemas.microsoft.com/office/drawing/2014/main" xmlns="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playing catch in the garden. Read the tricky words on the balls as they throw them.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36912"/>
            <a:ext cx="1125921" cy="34675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636912"/>
            <a:ext cx="1060800" cy="3446958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11560" y="2655146"/>
            <a:ext cx="1316049" cy="1141230"/>
            <a:chOff x="-3990806" y="908720"/>
            <a:chExt cx="2900225" cy="248047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-3990806" y="1548790"/>
              <a:ext cx="2900225" cy="1128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little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032578" y="2655146"/>
            <a:ext cx="1388057" cy="1141230"/>
            <a:chOff x="-3990806" y="908720"/>
            <a:chExt cx="2900225" cy="248047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9" y="908720"/>
              <a:ext cx="2480470" cy="2480470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-3990806" y="1361164"/>
              <a:ext cx="2900225" cy="13218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one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996573" y="4836160"/>
            <a:ext cx="1460065" cy="1184326"/>
            <a:chOff x="-3990808" y="908720"/>
            <a:chExt cx="2900225" cy="248047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-3990808" y="1536573"/>
              <a:ext cx="2900225" cy="1224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were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11560" y="4819517"/>
            <a:ext cx="1420840" cy="1217613"/>
            <a:chOff x="-3990806" y="908720"/>
            <a:chExt cx="2900225" cy="2480470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-3990806" y="1548789"/>
              <a:ext cx="2900225" cy="1206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there</a:t>
              </a:r>
              <a:endParaRPr lang="en-GB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0" y="452589"/>
            <a:ext cx="8316623" cy="5928739"/>
          </a:xfrm>
          <a:prstGeom prst="roundRect">
            <a:avLst>
              <a:gd name="adj" fmla="val 349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396536" y="836712"/>
            <a:ext cx="2900225" cy="2480470"/>
            <a:chOff x="-3990806" y="908720"/>
            <a:chExt cx="2900225" cy="248047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were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396536" y="4221088"/>
            <a:ext cx="2900225" cy="2480470"/>
            <a:chOff x="-3990806" y="908720"/>
            <a:chExt cx="2900225" cy="248047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were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11560" y="7101408"/>
            <a:ext cx="2900225" cy="2480470"/>
            <a:chOff x="-3990806" y="908720"/>
            <a:chExt cx="2900225" cy="2480470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there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932039" y="7101408"/>
            <a:ext cx="2900225" cy="2480470"/>
            <a:chOff x="-3990806" y="908720"/>
            <a:chExt cx="2900225" cy="2480470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there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366776" y="4221088"/>
            <a:ext cx="2900225" cy="2480470"/>
            <a:chOff x="-3990806" y="908720"/>
            <a:chExt cx="2900225" cy="248047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little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396536" y="851912"/>
            <a:ext cx="2900225" cy="2480470"/>
            <a:chOff x="-3990806" y="908720"/>
            <a:chExt cx="2900225" cy="2480470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little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932040" y="7101408"/>
            <a:ext cx="2900225" cy="2480470"/>
            <a:chOff x="-3990806" y="908720"/>
            <a:chExt cx="2900225" cy="2480470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one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81701" y="7101408"/>
            <a:ext cx="2900225" cy="2480470"/>
            <a:chOff x="-3990806" y="908720"/>
            <a:chExt cx="2900225" cy="248047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0928" y="908720"/>
              <a:ext cx="2480470" cy="2480470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-3990806" y="1548790"/>
              <a:ext cx="29002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72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18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73016"/>
            <a:ext cx="1431162" cy="2564904"/>
          </a:xfrm>
          <a:prstGeom prst="rect">
            <a:avLst/>
          </a:prstGeom>
        </p:spPr>
      </p:pic>
      <p:sp>
        <p:nvSpPr>
          <p:cNvPr id="12" name="Rectangle: Rounded Corners 1">
            <a:extLst>
              <a:ext uri="{FF2B5EF4-FFF2-40B4-BE49-F238E27FC236}">
                <a16:creationId xmlns:a16="http://schemas.microsoft.com/office/drawing/2014/main" xmlns="" id="{98180F46-9B8E-4B29-A297-FEBFA2547EA8}"/>
              </a:ext>
            </a:extLst>
          </p:cNvPr>
          <p:cNvSpPr/>
          <p:nvPr/>
        </p:nvSpPr>
        <p:spPr>
          <a:xfrm>
            <a:off x="809000" y="935761"/>
            <a:ext cx="7516474" cy="126910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Today, we are practising reading words that contain</a:t>
            </a:r>
            <a:b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b="1" kern="0" dirty="0">
                <a:solidFill>
                  <a:schemeClr val="tx1"/>
                </a:solidFill>
                <a:latin typeface="Twinkl" pitchFamily="50" charset="0"/>
              </a:rPr>
              <a:t>consonant blends.</a:t>
            </a:r>
            <a:endParaRPr lang="en-GB" sz="2400" b="1" kern="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92896"/>
            <a:ext cx="1184465" cy="36450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92896"/>
            <a:ext cx="11711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6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0" y="404664"/>
            <a:ext cx="8316623" cy="5988705"/>
          </a:xfrm>
          <a:prstGeom prst="roundRect">
            <a:avLst>
              <a:gd name="adj" fmla="val 349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457963"/>
            <a:ext cx="1127459" cy="3257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009" y="2332166"/>
            <a:ext cx="1150814" cy="35414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88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883" y="3622881"/>
            <a:ext cx="1197315" cy="2145807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611560" y="5013176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One Saturday,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 and 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into the kit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en</a:t>
            </a:r>
            <a:br>
              <a:rPr lang="en-GB" sz="2400" dirty="0">
                <a:solidFill>
                  <a:srgbClr val="7030A0"/>
                </a:solidFill>
                <a:latin typeface="Twinkl" pitchFamily="50" charset="0"/>
              </a:rPr>
            </a:b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some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news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were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all goi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/>
            </a:r>
            <a:br>
              <a:rPr lang="en-GB" sz="2400" dirty="0">
                <a:solidFill>
                  <a:srgbClr val="7030A0"/>
                </a:solidFill>
                <a:latin typeface="Twinkl" pitchFamily="50" charset="0"/>
              </a:rPr>
            </a:b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on a campi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trip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9400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0" y="404664"/>
            <a:ext cx="8316623" cy="5988705"/>
          </a:xfrm>
          <a:prstGeom prst="roundRect">
            <a:avLst>
              <a:gd name="adj" fmla="val 349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332166"/>
            <a:ext cx="1127459" cy="3509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114" y="2332166"/>
            <a:ext cx="1400604" cy="35414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788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883" y="3622881"/>
            <a:ext cx="1197315" cy="2145807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611560" y="5013176"/>
            <a:ext cx="7920880" cy="12241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campsite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was in the w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It was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a lo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drive away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from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home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but it was n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ear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beach!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were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so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excited.</a:t>
            </a:r>
          </a:p>
        </p:txBody>
      </p:sp>
    </p:spTree>
    <p:extLst>
      <p:ext uri="{BB962C8B-B14F-4D97-AF65-F5344CB8AC3E}">
        <p14:creationId xmlns:p14="http://schemas.microsoft.com/office/powerpoint/2010/main" val="365041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0" y="404664"/>
            <a:ext cx="8316623" cy="5976664"/>
          </a:xfrm>
          <a:prstGeom prst="roundRect">
            <a:avLst>
              <a:gd name="adj" fmla="val 349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38" y="2373777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677" y="2247980"/>
            <a:ext cx="1150814" cy="3541472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611560" y="5013176"/>
            <a:ext cx="7920880" cy="12241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 all went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out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into the g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den to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ga</a:t>
            </a:r>
            <a:r>
              <a:rPr lang="en-GB" sz="2400" u="sng" dirty="0" err="1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5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GB" sz="2400" u="sng" dirty="0" err="1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the campi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e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qu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ipment and get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ready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pa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it into the c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“OK, what do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n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take?”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642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ectangle: Rounded Corners 1">
            <a:extLst>
              <a:ext uri="{FF2B5EF4-FFF2-40B4-BE49-F238E27FC236}">
                <a16:creationId xmlns:a16="http://schemas.microsoft.com/office/drawing/2014/main" xmlns="" id="{98180F46-9B8E-4B29-A297-FEBFA2547EA8}"/>
              </a:ext>
            </a:extLst>
          </p:cNvPr>
          <p:cNvSpPr/>
          <p:nvPr/>
        </p:nvSpPr>
        <p:spPr>
          <a:xfrm>
            <a:off x="741521" y="980728"/>
            <a:ext cx="7651432" cy="18002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Mum and Dad have written a list of things they need to pack. Can you help Kit and Sam choose the right items to go into the bag?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99"/>
          <a:stretch/>
        </p:blipFill>
        <p:spPr>
          <a:xfrm>
            <a:off x="2188981" y="2899297"/>
            <a:ext cx="2311155" cy="34820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58"/>
          <a:stretch/>
        </p:blipFill>
        <p:spPr>
          <a:xfrm>
            <a:off x="5148064" y="2996953"/>
            <a:ext cx="1758067" cy="3384376"/>
          </a:xfrm>
          <a:prstGeom prst="rect">
            <a:avLst/>
          </a:prstGeom>
        </p:spPr>
      </p:pic>
      <p:grpSp>
        <p:nvGrpSpPr>
          <p:cNvPr id="15" name="Kit's teachings">
            <a:extLst>
              <a:ext uri="{FF2B5EF4-FFF2-40B4-BE49-F238E27FC236}">
                <a16:creationId xmlns:a16="http://schemas.microsoft.com/office/drawing/2014/main" xmlns="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6" name="Rectangle: Rounded Corners 9">
              <a:extLst>
                <a:ext uri="{FF2B5EF4-FFF2-40B4-BE49-F238E27FC236}">
                  <a16:creationId xmlns:a16="http://schemas.microsoft.com/office/drawing/2014/main" xmlns="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8" name="Kit's teaching bubble">
            <a:extLst>
              <a:ext uri="{FF2B5EF4-FFF2-40B4-BE49-F238E27FC236}">
                <a16:creationId xmlns:a16="http://schemas.microsoft.com/office/drawing/2014/main" xmlns="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Consonant blends include both initial and final consonant blends.</a:t>
            </a:r>
          </a:p>
        </p:txBody>
      </p:sp>
      <p:sp>
        <p:nvSpPr>
          <p:cNvPr id="19" name="Close bubble">
            <a:extLst>
              <a:ext uri="{FF2B5EF4-FFF2-40B4-BE49-F238E27FC236}">
                <a16:creationId xmlns:a16="http://schemas.microsoft.com/office/drawing/2014/main" xmlns="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75729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0" y="458610"/>
            <a:ext cx="8316623" cy="5994726"/>
          </a:xfrm>
          <a:prstGeom prst="roundRect">
            <a:avLst>
              <a:gd name="adj" fmla="val 3492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509120"/>
            <a:ext cx="3336312" cy="1749770"/>
          </a:xfrm>
          <a:prstGeom prst="rect">
            <a:avLst/>
          </a:prstGeom>
        </p:spPr>
      </p:pic>
      <p:grpSp>
        <p:nvGrpSpPr>
          <p:cNvPr id="30" name="tent"/>
          <p:cNvGrpSpPr/>
          <p:nvPr/>
        </p:nvGrpSpPr>
        <p:grpSpPr>
          <a:xfrm>
            <a:off x="4032404" y="1537086"/>
            <a:ext cx="2376264" cy="2376264"/>
            <a:chOff x="683568" y="1052736"/>
            <a:chExt cx="1512168" cy="1512168"/>
          </a:xfrm>
        </p:grpSpPr>
        <p:sp>
          <p:nvSpPr>
            <p:cNvPr id="4" name="Oval 3"/>
            <p:cNvSpPr/>
            <p:nvPr/>
          </p:nvSpPr>
          <p:spPr>
            <a:xfrm>
              <a:off x="683568" y="1052736"/>
              <a:ext cx="1512168" cy="15121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79" t="-30769" r="5864" b="-27642"/>
            <a:stretch/>
          </p:blipFill>
          <p:spPr>
            <a:xfrm>
              <a:off x="683568" y="1052736"/>
              <a:ext cx="1512168" cy="1482888"/>
            </a:xfrm>
            <a:prstGeom prst="ellipse">
              <a:avLst/>
            </a:prstGeom>
            <a:ln w="38100">
              <a:solidFill>
                <a:srgbClr val="00963E"/>
              </a:solidFill>
            </a:ln>
          </p:spPr>
        </p:pic>
      </p:grpSp>
      <p:grpSp>
        <p:nvGrpSpPr>
          <p:cNvPr id="31" name="spoon"/>
          <p:cNvGrpSpPr/>
          <p:nvPr/>
        </p:nvGrpSpPr>
        <p:grpSpPr>
          <a:xfrm>
            <a:off x="4049580" y="1517909"/>
            <a:ext cx="2414616" cy="2414618"/>
            <a:chOff x="683568" y="2765866"/>
            <a:chExt cx="1512168" cy="1512169"/>
          </a:xfrm>
        </p:grpSpPr>
        <p:sp>
          <p:nvSpPr>
            <p:cNvPr id="19" name="Oval 18"/>
            <p:cNvSpPr/>
            <p:nvPr/>
          </p:nvSpPr>
          <p:spPr>
            <a:xfrm>
              <a:off x="683568" y="2765867"/>
              <a:ext cx="1512168" cy="15121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8708" t="-12708" r="-239147" b="-5752"/>
            <a:stretch/>
          </p:blipFill>
          <p:spPr>
            <a:xfrm rot="3223451">
              <a:off x="683569" y="2780506"/>
              <a:ext cx="1512167" cy="1482888"/>
            </a:xfrm>
            <a:prstGeom prst="ellipse">
              <a:avLst/>
            </a:prstGeom>
            <a:ln w="38100">
              <a:solidFill>
                <a:srgbClr val="00963E"/>
              </a:solidFill>
            </a:ln>
          </p:spPr>
        </p:pic>
      </p:grpSp>
      <p:grpSp>
        <p:nvGrpSpPr>
          <p:cNvPr id="32" name="lantern"/>
          <p:cNvGrpSpPr/>
          <p:nvPr/>
        </p:nvGrpSpPr>
        <p:grpSpPr>
          <a:xfrm>
            <a:off x="4049580" y="1493638"/>
            <a:ext cx="2451094" cy="2451094"/>
            <a:chOff x="624440" y="4634440"/>
            <a:chExt cx="1512168" cy="1512168"/>
          </a:xfrm>
        </p:grpSpPr>
        <p:sp>
          <p:nvSpPr>
            <p:cNvPr id="22" name="Oval 21"/>
            <p:cNvSpPr/>
            <p:nvPr/>
          </p:nvSpPr>
          <p:spPr>
            <a:xfrm>
              <a:off x="624440" y="4634440"/>
              <a:ext cx="1512168" cy="151216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222" y="4906934"/>
              <a:ext cx="486098" cy="974621"/>
            </a:xfrm>
            <a:prstGeom prst="rect">
              <a:avLst/>
            </a:prstGeom>
          </p:spPr>
        </p:pic>
      </p:grpSp>
      <p:grpSp>
        <p:nvGrpSpPr>
          <p:cNvPr id="34" name="food"/>
          <p:cNvGrpSpPr/>
          <p:nvPr/>
        </p:nvGrpSpPr>
        <p:grpSpPr>
          <a:xfrm>
            <a:off x="4028596" y="1515957"/>
            <a:ext cx="2428775" cy="2428775"/>
            <a:chOff x="2483768" y="1027557"/>
            <a:chExt cx="1512168" cy="1512168"/>
          </a:xfrm>
        </p:grpSpPr>
        <p:sp>
          <p:nvSpPr>
            <p:cNvPr id="24" name="Oval 23"/>
            <p:cNvSpPr/>
            <p:nvPr/>
          </p:nvSpPr>
          <p:spPr>
            <a:xfrm>
              <a:off x="2483768" y="1027557"/>
              <a:ext cx="1512168" cy="151216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9579" y="1484784"/>
              <a:ext cx="1214223" cy="709756"/>
            </a:xfrm>
            <a:prstGeom prst="rect">
              <a:avLst/>
            </a:prstGeom>
          </p:spPr>
        </p:pic>
      </p:grpSp>
      <p:grpSp>
        <p:nvGrpSpPr>
          <p:cNvPr id="33" name="swim cap"/>
          <p:cNvGrpSpPr/>
          <p:nvPr/>
        </p:nvGrpSpPr>
        <p:grpSpPr>
          <a:xfrm>
            <a:off x="4029996" y="1481433"/>
            <a:ext cx="2451094" cy="2451094"/>
            <a:chOff x="2483768" y="2725218"/>
            <a:chExt cx="1512168" cy="1512168"/>
          </a:xfrm>
        </p:grpSpPr>
        <p:sp>
          <p:nvSpPr>
            <p:cNvPr id="25" name="Oval 24"/>
            <p:cNvSpPr/>
            <p:nvPr/>
          </p:nvSpPr>
          <p:spPr>
            <a:xfrm>
              <a:off x="2483768" y="2725218"/>
              <a:ext cx="1512168" cy="151216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2775" y="3107144"/>
              <a:ext cx="897171" cy="870405"/>
            </a:xfrm>
            <a:prstGeom prst="rect">
              <a:avLst/>
            </a:prstGeom>
          </p:spPr>
        </p:pic>
      </p:grpSp>
      <p:grpSp>
        <p:nvGrpSpPr>
          <p:cNvPr id="35" name="hairbrush"/>
          <p:cNvGrpSpPr/>
          <p:nvPr/>
        </p:nvGrpSpPr>
        <p:grpSpPr>
          <a:xfrm>
            <a:off x="4028596" y="1476195"/>
            <a:ext cx="2532252" cy="2445078"/>
            <a:chOff x="4283968" y="1082016"/>
            <a:chExt cx="1512168" cy="1460111"/>
          </a:xfrm>
        </p:grpSpPr>
        <p:sp>
          <p:nvSpPr>
            <p:cNvPr id="28" name="Oval 27"/>
            <p:cNvSpPr/>
            <p:nvPr/>
          </p:nvSpPr>
          <p:spPr>
            <a:xfrm>
              <a:off x="4283968" y="1082016"/>
              <a:ext cx="1512168" cy="14601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25" t="-7486" r="18750" b="41861"/>
            <a:stretch/>
          </p:blipFill>
          <p:spPr>
            <a:xfrm>
              <a:off x="4283968" y="1104793"/>
              <a:ext cx="1512168" cy="1437334"/>
            </a:xfrm>
            <a:prstGeom prst="ellipse">
              <a:avLst/>
            </a:prstGeom>
            <a:ln w="38100">
              <a:solidFill>
                <a:srgbClr val="00963E"/>
              </a:solidFill>
            </a:ln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52" y="1155746"/>
            <a:ext cx="2965764" cy="428947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726940" y="1783641"/>
            <a:ext cx="25202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tent</a:t>
            </a:r>
          </a:p>
          <a:p>
            <a:r>
              <a:rPr lang="en-GB" sz="3200" dirty="0"/>
              <a:t>spoon</a:t>
            </a:r>
          </a:p>
          <a:p>
            <a:r>
              <a:rPr lang="en-GB" sz="3200" dirty="0"/>
              <a:t>lamp</a:t>
            </a:r>
          </a:p>
          <a:p>
            <a:r>
              <a:rPr lang="en-GB" sz="3200" dirty="0"/>
              <a:t>camp food</a:t>
            </a:r>
          </a:p>
          <a:p>
            <a:r>
              <a:rPr lang="en-GB" sz="3200" dirty="0"/>
              <a:t>swim hat</a:t>
            </a:r>
          </a:p>
          <a:p>
            <a:r>
              <a:rPr lang="en-GB" sz="3200" dirty="0"/>
              <a:t>brush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726940" y="2132856"/>
            <a:ext cx="96474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26940" y="2636912"/>
            <a:ext cx="126014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26940" y="3067531"/>
            <a:ext cx="126014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802294" y="3573016"/>
            <a:ext cx="1969506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726940" y="4077072"/>
            <a:ext cx="1828836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726940" y="4563426"/>
            <a:ext cx="1180764" cy="9897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3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10243 0.3548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1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10243 0.3548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1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0.10243 0.3548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1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0.10243 0.3548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1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10243 0.35486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0"/>
                            </p:stCondLst>
                            <p:childTnLst>
                              <p:par>
                                <p:cTn id="124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1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0243 0.35486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"/>
                            </p:stCondLst>
                            <p:childTnLst>
                              <p:par>
                                <p:cTn id="140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1" dur="1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Consonant Blend I Spy</a:t>
            </a:r>
          </a:p>
        </p:txBody>
      </p:sp>
      <p:sp>
        <p:nvSpPr>
          <p:cNvPr id="11" name="Rectangle: Rounded Corners 1">
            <a:extLst>
              <a:ext uri="{FF2B5EF4-FFF2-40B4-BE49-F238E27FC236}">
                <a16:creationId xmlns:a16="http://schemas.microsoft.com/office/drawing/2014/main" xmlns="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19558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 family are in the car. Kit and Sam play I Spy on the way. Listen to Kit and Sam sounding out the words. Can you guess what they have spotted?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646" y="3717032"/>
            <a:ext cx="4565282" cy="23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926484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4515" y="107011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fl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7154075" y="107010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79804" y="10701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g</a:t>
            </a:r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59" y="904131"/>
            <a:ext cx="3982972" cy="1514219"/>
          </a:xfrm>
          <a:prstGeom prst="rect">
            <a:avLst/>
          </a:prstGeom>
        </p:spPr>
      </p:pic>
      <p:pic>
        <p:nvPicPr>
          <p:cNvPr id="3" name="fla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7821" y="24183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5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6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139016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3581" y="107011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43141" y="107010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8870" y="10701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st</a:t>
            </a:r>
            <a:endParaRPr lang="en-GB" sz="3600" dirty="0"/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158" y="731453"/>
            <a:ext cx="1908212" cy="1932669"/>
          </a:xfrm>
          <a:prstGeom prst="rect">
            <a:avLst/>
          </a:prstGeom>
        </p:spPr>
      </p:pic>
      <p:pic>
        <p:nvPicPr>
          <p:cNvPr id="3" name="n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72616" y="35730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8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4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animBg="1"/>
      <p:bldP spid="6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868144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32240" y="107011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72269" y="107010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7998" y="1070108"/>
            <a:ext cx="830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nd</a:t>
            </a:r>
            <a:endParaRPr lang="en-GB" sz="3600" dirty="0"/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71668"/>
            <a:ext cx="3751824" cy="1128145"/>
          </a:xfrm>
          <a:prstGeom prst="rect">
            <a:avLst/>
          </a:prstGeom>
        </p:spPr>
      </p:pic>
      <p:pic>
        <p:nvPicPr>
          <p:cNvPr id="7" name="po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72616" y="36450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  <p:bldP spid="6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139016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3581" y="107011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1840" y="10701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17210" y="10701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ee</a:t>
            </a:r>
            <a:endParaRPr lang="en-GB" sz="3600" dirty="0"/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881" y="731453"/>
            <a:ext cx="875229" cy="2147772"/>
          </a:xfrm>
          <a:prstGeom prst="rect">
            <a:avLst/>
          </a:prstGeom>
        </p:spPr>
      </p:pic>
      <p:pic>
        <p:nvPicPr>
          <p:cNvPr id="7" name="tre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72616" y="3284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93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  <p:bldP spid="6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868144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81486" y="106489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32240" y="106489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65119" y="1064891"/>
            <a:ext cx="830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</a:t>
            </a:r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7" name="TextBox 16"/>
          <p:cNvSpPr txBox="1"/>
          <p:nvPr/>
        </p:nvSpPr>
        <p:spPr>
          <a:xfrm>
            <a:off x="7215873" y="1064890"/>
            <a:ext cx="830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ch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156" y="829409"/>
            <a:ext cx="2618878" cy="1780909"/>
          </a:xfrm>
          <a:prstGeom prst="rect">
            <a:avLst/>
          </a:prstGeom>
        </p:spPr>
      </p:pic>
      <p:pic>
        <p:nvPicPr>
          <p:cNvPr id="7" name="benc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6361" y="4005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33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  <p:bldP spid="6" grpId="0"/>
      <p:bldP spid="12" grpId="0"/>
      <p:bldP spid="13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19"/>
          <a:stretch/>
        </p:blipFill>
        <p:spPr>
          <a:xfrm>
            <a:off x="1259632" y="2598155"/>
            <a:ext cx="6444208" cy="3783173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139016" y="908720"/>
            <a:ext cx="2659708" cy="1027614"/>
          </a:xfrm>
          <a:prstGeom prst="wedgeRoundRectCallout">
            <a:avLst>
              <a:gd name="adj1" fmla="val -27691"/>
              <a:gd name="adj2" fmla="val 9208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3581" y="107011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fr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3275856" y="107010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o</a:t>
            </a:r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xmlns="" id="{C9D156E8-FA50-44E6-8794-1EDDB5FBEA8E}"/>
              </a:ext>
            </a:extLst>
          </p:cNvPr>
          <p:cNvGrpSpPr/>
          <p:nvPr/>
        </p:nvGrpSpPr>
        <p:grpSpPr>
          <a:xfrm>
            <a:off x="755576" y="5534675"/>
            <a:ext cx="1588713" cy="666848"/>
            <a:chOff x="6825194" y="5534675"/>
            <a:chExt cx="158871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xmlns="" id="{30FFDB83-0A80-4D59-A0A9-3A5837C05DE6}"/>
                </a:ext>
              </a:extLst>
            </p:cNvPr>
            <p:cNvSpPr/>
            <p:nvPr/>
          </p:nvSpPr>
          <p:spPr>
            <a:xfrm>
              <a:off x="6825194" y="5650938"/>
              <a:ext cx="118920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E7E7EC5A-3AC1-4095-9540-A72FA4D0B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7" name="TextBox 16"/>
          <p:cNvSpPr txBox="1"/>
          <p:nvPr/>
        </p:nvSpPr>
        <p:spPr>
          <a:xfrm>
            <a:off x="3503547" y="107010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564" y="731453"/>
            <a:ext cx="1389474" cy="1589067"/>
          </a:xfrm>
          <a:prstGeom prst="rect">
            <a:avLst/>
          </a:prstGeom>
        </p:spPr>
      </p:pic>
      <p:pic>
        <p:nvPicPr>
          <p:cNvPr id="7" name="fro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44624" y="36450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1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  <p:bldP spid="6" grpId="0"/>
      <p:bldP spid="13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Sentence Time</a:t>
            </a:r>
          </a:p>
        </p:txBody>
      </p:sp>
      <p:sp>
        <p:nvSpPr>
          <p:cNvPr id="11" name="Rectangle: Rounded Corners 1">
            <a:extLst>
              <a:ext uri="{FF2B5EF4-FFF2-40B4-BE49-F238E27FC236}">
                <a16:creationId xmlns:a16="http://schemas.microsoft.com/office/drawing/2014/main" xmlns="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19558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What can Dad see? Read the sentence then click ‘Show’ to reveal the answer!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717032"/>
            <a:ext cx="4565282" cy="231869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099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xmlns="" id="{B0288A3D-4903-446A-9F9F-C5E99AF2DE15}"/>
              </a:ext>
            </a:extLst>
          </p:cNvPr>
          <p:cNvSpPr/>
          <p:nvPr/>
        </p:nvSpPr>
        <p:spPr>
          <a:xfrm>
            <a:off x="631328" y="4077072"/>
            <a:ext cx="7829103" cy="1267058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There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is the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little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camp and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there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are lots of tents!”</a:t>
            </a:r>
          </a:p>
        </p:txBody>
      </p:sp>
      <p:grpSp>
        <p:nvGrpSpPr>
          <p:cNvPr id="8" name="Show button">
            <a:extLst>
              <a:ext uri="{FF2B5EF4-FFF2-40B4-BE49-F238E27FC236}">
                <a16:creationId xmlns:a16="http://schemas.microsoft.com/office/drawing/2014/main" xmlns="" id="{1373F3BB-D028-4798-8282-F2C1DDCF731C}"/>
              </a:ext>
            </a:extLst>
          </p:cNvPr>
          <p:cNvGrpSpPr/>
          <p:nvPr/>
        </p:nvGrpSpPr>
        <p:grpSpPr>
          <a:xfrm>
            <a:off x="6876256" y="5534675"/>
            <a:ext cx="1499293" cy="666848"/>
            <a:chOff x="6914614" y="5534675"/>
            <a:chExt cx="1499293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xmlns="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60" y="765758"/>
            <a:ext cx="4313036" cy="3049815"/>
          </a:xfrm>
          <a:prstGeom prst="ellipse">
            <a:avLst/>
          </a:prstGeom>
        </p:spPr>
      </p:pic>
      <p:sp>
        <p:nvSpPr>
          <p:cNvPr id="35" name="Sound Buttons On"/>
          <p:cNvSpPr/>
          <p:nvPr/>
        </p:nvSpPr>
        <p:spPr>
          <a:xfrm>
            <a:off x="703856" y="5022841"/>
            <a:ext cx="1152128" cy="1152128"/>
          </a:xfrm>
          <a:prstGeom prst="ellipse">
            <a:avLst/>
          </a:prstGeom>
          <a:solidFill>
            <a:srgbClr val="00963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426891" y="4669908"/>
            <a:ext cx="3747896" cy="649911"/>
            <a:chOff x="2426891" y="4669908"/>
            <a:chExt cx="3747896" cy="649911"/>
          </a:xfrm>
        </p:grpSpPr>
        <p:sp>
          <p:nvSpPr>
            <p:cNvPr id="15" name="Oval 14"/>
            <p:cNvSpPr/>
            <p:nvPr/>
          </p:nvSpPr>
          <p:spPr>
            <a:xfrm>
              <a:off x="2426891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577350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514881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4723524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5003806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5288863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096942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842544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3680356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3542836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360006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6084168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5854202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595243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306030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4598330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4763181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4956558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5148064" y="522920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6048672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38" y="2373777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677" y="2247980"/>
            <a:ext cx="1150814" cy="3541472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20" name="Oval 19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arrived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campsite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unpacked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c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Can we help to put the tent up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course!”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 and 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207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56" y="2635081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57389"/>
            <a:ext cx="1150814" cy="35414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F387FAB-2940-4988-8E65-FF419658FDD6}"/>
              </a:ext>
            </a:extLst>
          </p:cNvPr>
          <p:cNvSpPr txBox="1"/>
          <p:nvPr/>
        </p:nvSpPr>
        <p:spPr>
          <a:xfrm>
            <a:off x="1915971" y="208990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latin typeface="Twinkl SemiBold" pitchFamily="2" charset="0"/>
              </a:rPr>
              <a:t>Consonant Blends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practised…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53054"/>
            <a:ext cx="1197315" cy="214580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60924" y="5172313"/>
            <a:ext cx="3238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103811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417</Words>
  <Application>Microsoft Office PowerPoint</Application>
  <PresentationFormat>On-screen Show (4:3)</PresentationFormat>
  <Paragraphs>122</Paragraphs>
  <Slides>23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Twinkl SemiBold</vt:lpstr>
      <vt:lpstr>Twinkl</vt:lpstr>
      <vt:lpstr>Tuffy-TTF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practised…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Charlotte Walker</cp:lastModifiedBy>
  <cp:revision>26</cp:revision>
  <dcterms:created xsi:type="dcterms:W3CDTF">2018-08-03T13:17:36Z</dcterms:created>
  <dcterms:modified xsi:type="dcterms:W3CDTF">2018-08-21T10:12:25Z</dcterms:modified>
</cp:coreProperties>
</file>