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4"/>
  </p:normalViewPr>
  <p:slideViewPr>
    <p:cSldViewPr snapToGrid="0" snapToObjects="1">
      <p:cViewPr varScale="1">
        <p:scale>
          <a:sx n="106" d="100"/>
          <a:sy n="106" d="100"/>
        </p:scale>
        <p:origin x="7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1BE0-03F1-2244-8699-CAA41AA3494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30F498B-D84B-C34D-BA14-A6814E371C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2868E27-D185-C949-AACF-DEFB8167BCDB}"/>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5" name="Footer Placeholder 4">
            <a:extLst>
              <a:ext uri="{FF2B5EF4-FFF2-40B4-BE49-F238E27FC236}">
                <a16:creationId xmlns:a16="http://schemas.microsoft.com/office/drawing/2014/main" id="{18CF1BA6-C8A2-A149-8B8A-B60741B182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D93ED6-E2BA-0849-9CED-981DE6833F6A}"/>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3966478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6E60E-286E-C740-A57E-CD80FBA1261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A640575-B840-D042-B444-5D835A4D0F0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CF4B04A-4D2C-D446-8448-CC1120A74345}"/>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5" name="Footer Placeholder 4">
            <a:extLst>
              <a:ext uri="{FF2B5EF4-FFF2-40B4-BE49-F238E27FC236}">
                <a16:creationId xmlns:a16="http://schemas.microsoft.com/office/drawing/2014/main" id="{208FDD28-CFDE-9E44-8DAB-8591EAD9F6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C41E61-154B-DA48-9DED-75E1838824A0}"/>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4002914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71DB9-EF6C-A148-8BD0-7731DCB5E7A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3446268-37D7-6A43-814B-B38666FBE80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14595EA-533C-C648-B734-353D2AA36B4F}"/>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5" name="Footer Placeholder 4">
            <a:extLst>
              <a:ext uri="{FF2B5EF4-FFF2-40B4-BE49-F238E27FC236}">
                <a16:creationId xmlns:a16="http://schemas.microsoft.com/office/drawing/2014/main" id="{C357FFE3-CA37-5444-9534-0B5CED431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A93A01-612B-FC4D-B56A-EEAF6CC93149}"/>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1341926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44C6D-0AFD-CE4E-9F6E-FCFE78CC642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C6124CF-8365-214A-BC66-245DFFF803A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DD30005-67E0-FE4E-85B0-3F36FD15198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F0F70B6-C66C-6445-8315-E4E24B877830}"/>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6" name="Footer Placeholder 5">
            <a:extLst>
              <a:ext uri="{FF2B5EF4-FFF2-40B4-BE49-F238E27FC236}">
                <a16:creationId xmlns:a16="http://schemas.microsoft.com/office/drawing/2014/main" id="{5932F31C-D6F3-9B4D-A708-287923CE65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B2517D-A59E-2948-9CF3-44935F90938B}"/>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3998281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DA7C5-10F9-AA4E-ACD0-F881302D43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55FDD1B-0811-7245-8AEF-0633CBCBFC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1934E17-3192-1949-B8AD-F42E681D3C2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EE98817-39AC-3A4F-97F4-6ACB5AC740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7EB38F-F4B8-3744-B3DD-7CCDD41A22D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DB30103-D0D9-5646-A0D1-A0DF806F99B4}"/>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8" name="Footer Placeholder 7">
            <a:extLst>
              <a:ext uri="{FF2B5EF4-FFF2-40B4-BE49-F238E27FC236}">
                <a16:creationId xmlns:a16="http://schemas.microsoft.com/office/drawing/2014/main" id="{801B982E-B624-3545-9B06-6301BBF178B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28F165-AD31-2245-91AB-73F7B37E231A}"/>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3099486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FDE35-93EF-D344-B91B-3367B272468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57D490B-F265-B445-A8EE-5EAEE5BBD7A0}"/>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4" name="Footer Placeholder 3">
            <a:extLst>
              <a:ext uri="{FF2B5EF4-FFF2-40B4-BE49-F238E27FC236}">
                <a16:creationId xmlns:a16="http://schemas.microsoft.com/office/drawing/2014/main" id="{AC9079BF-5C3E-BD44-95DE-01BD6FA3EED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6C4785-C88C-3447-A03C-AB96710D00D4}"/>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254965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6F15CA-F2C4-B74C-A4C7-ACB06A52FBF6}"/>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3" name="Footer Placeholder 2">
            <a:extLst>
              <a:ext uri="{FF2B5EF4-FFF2-40B4-BE49-F238E27FC236}">
                <a16:creationId xmlns:a16="http://schemas.microsoft.com/office/drawing/2014/main" id="{EB283197-075B-5442-8BC5-4966B15803D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BA3F4E-9220-7048-94FA-A40F5373334D}"/>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3603809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A4B69-5273-C542-91C5-3E54DB8F08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EAA6455-4A92-B749-A940-C5FB589F86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2B8B5B0-F168-DE49-85DF-886ED2DBA8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67960E7-DE45-3241-843D-21529AAEB7D2}"/>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6" name="Footer Placeholder 5">
            <a:extLst>
              <a:ext uri="{FF2B5EF4-FFF2-40B4-BE49-F238E27FC236}">
                <a16:creationId xmlns:a16="http://schemas.microsoft.com/office/drawing/2014/main" id="{7D80035D-65AE-A943-BB9E-BFC18915FD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AB0E38-D2EE-B04F-B2CD-594862445D80}"/>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2056781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B044-5745-014F-9076-3EEFA8B2EC2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2C5D27-DAA8-3D4A-9AD8-BF40558D22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AAB4800-EE76-9A42-8465-AF4D782AB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94BBC5C-9468-414E-8BD0-F2065A35B913}"/>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6" name="Footer Placeholder 5">
            <a:extLst>
              <a:ext uri="{FF2B5EF4-FFF2-40B4-BE49-F238E27FC236}">
                <a16:creationId xmlns:a16="http://schemas.microsoft.com/office/drawing/2014/main" id="{2D0F1E72-11E3-354A-81D7-EF6B646BDA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F46450-DEE2-3C45-B181-25F1CEFB54AE}"/>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1973562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BE649-53B3-D14B-8B98-5CC8D1753B8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11DF2DC-F8C3-A048-8F47-741EBD342F4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E4C1282-BAF3-8340-BE6D-BE958DCF1AD8}"/>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5" name="Footer Placeholder 4">
            <a:extLst>
              <a:ext uri="{FF2B5EF4-FFF2-40B4-BE49-F238E27FC236}">
                <a16:creationId xmlns:a16="http://schemas.microsoft.com/office/drawing/2014/main" id="{3B45F64E-4DBE-4346-B163-28DB66CC64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8108B9-CB93-5F45-85CD-2465E65EDF5A}"/>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1135254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69C60CC-920B-8C48-960B-E43F0488CD5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9D03F56-2885-9144-8F93-A929DBEF583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96C6A23-FFCD-B241-B94A-C09CF028DD50}"/>
              </a:ext>
            </a:extLst>
          </p:cNvPr>
          <p:cNvSpPr>
            <a:spLocks noGrp="1"/>
          </p:cNvSpPr>
          <p:nvPr>
            <p:ph type="dt" sz="half" idx="10"/>
          </p:nvPr>
        </p:nvSpPr>
        <p:spPr/>
        <p:txBody>
          <a:bodyPr/>
          <a:lstStyle/>
          <a:p>
            <a:fld id="{21DC463B-3ED1-184A-B0C1-9A6128005754}" type="datetimeFigureOut">
              <a:rPr lang="en-US" smtClean="0"/>
              <a:t>11/5/20</a:t>
            </a:fld>
            <a:endParaRPr lang="en-US"/>
          </a:p>
        </p:txBody>
      </p:sp>
      <p:sp>
        <p:nvSpPr>
          <p:cNvPr id="5" name="Footer Placeholder 4">
            <a:extLst>
              <a:ext uri="{FF2B5EF4-FFF2-40B4-BE49-F238E27FC236}">
                <a16:creationId xmlns:a16="http://schemas.microsoft.com/office/drawing/2014/main" id="{56082084-3DF5-9844-9494-65B78C5F75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E8AA36-18EC-6E44-B7E9-123730B8DC21}"/>
              </a:ext>
            </a:extLst>
          </p:cNvPr>
          <p:cNvSpPr>
            <a:spLocks noGrp="1"/>
          </p:cNvSpPr>
          <p:nvPr>
            <p:ph type="sldNum" sz="quarter" idx="12"/>
          </p:nvPr>
        </p:nvSpPr>
        <p:spPr/>
        <p:txBody>
          <a:bodyPr/>
          <a:lstStyle/>
          <a:p>
            <a:fld id="{26BCE1CB-2BB3-DE40-901F-FA028B2E777E}" type="slidenum">
              <a:rPr lang="en-US" smtClean="0"/>
              <a:t>‹#›</a:t>
            </a:fld>
            <a:endParaRPr lang="en-US"/>
          </a:p>
        </p:txBody>
      </p:sp>
    </p:spTree>
    <p:extLst>
      <p:ext uri="{BB962C8B-B14F-4D97-AF65-F5344CB8AC3E}">
        <p14:creationId xmlns:p14="http://schemas.microsoft.com/office/powerpoint/2010/main" val="1322034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0D0D-C7E6-ED4B-B4B8-A88EEF19EB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B74E784-D8C6-D246-9998-ACAD994724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439548-7786-B34C-9E99-7BB947127C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DC463B-3ED1-184A-B0C1-9A6128005754}" type="datetimeFigureOut">
              <a:rPr lang="en-US" smtClean="0"/>
              <a:t>11/5/20</a:t>
            </a:fld>
            <a:endParaRPr lang="en-US"/>
          </a:p>
        </p:txBody>
      </p:sp>
      <p:sp>
        <p:nvSpPr>
          <p:cNvPr id="5" name="Footer Placeholder 4">
            <a:extLst>
              <a:ext uri="{FF2B5EF4-FFF2-40B4-BE49-F238E27FC236}">
                <a16:creationId xmlns:a16="http://schemas.microsoft.com/office/drawing/2014/main" id="{3D078850-5AC3-B544-9AE9-3BC507D09D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497C92F-53AD-B447-8A4F-FF79842894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BCE1CB-2BB3-DE40-901F-FA028B2E777E}" type="slidenum">
              <a:rPr lang="en-US" smtClean="0"/>
              <a:t>‹#›</a:t>
            </a:fld>
            <a:endParaRPr lang="en-US"/>
          </a:p>
        </p:txBody>
      </p:sp>
    </p:spTree>
    <p:extLst>
      <p:ext uri="{BB962C8B-B14F-4D97-AF65-F5344CB8AC3E}">
        <p14:creationId xmlns:p14="http://schemas.microsoft.com/office/powerpoint/2010/main" val="1718964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image" Target="file:////var/folders/qt/6fzj1gn55959m7c3197nsn9c0000gn/T/com.microsoft.Word/WebArchiveCopyPasteTempFiles/img-mugurameno-chickens.jpg" TargetMode="External"/><Relationship Id="rId18" Type="http://schemas.openxmlformats.org/officeDocument/2006/relationships/image" Target="../media/image9.jpeg"/><Relationship Id="rId3" Type="http://schemas.openxmlformats.org/officeDocument/2006/relationships/image" Target="file:////var/folders/qt/6fzj1gn55959m7c3197nsn9c0000gn/T/com.microsoft.Word/WebArchiveCopyPasteTempFiles/img-mugurameno-crops.jpg" TargetMode="External"/><Relationship Id="rId21" Type="http://schemas.openxmlformats.org/officeDocument/2006/relationships/hyperlink" Target="https://www.oddizzi.com/teachers/explore-the-world/global-knowledge/virtual-safari/hippo/" TargetMode="External"/><Relationship Id="rId7" Type="http://schemas.openxmlformats.org/officeDocument/2006/relationships/image" Target="file:////var/folders/qt/6fzj1gn55959m7c3197nsn9c0000gn/T/com.microsoft.Word/WebArchiveCopyPasteTempFiles/img-mugurameno-nshimapot.jpg" TargetMode="External"/><Relationship Id="rId12" Type="http://schemas.openxmlformats.org/officeDocument/2006/relationships/image" Target="../media/image6.jpeg"/><Relationship Id="rId17" Type="http://schemas.openxmlformats.org/officeDocument/2006/relationships/image" Target="file:////var/folders/qt/6fzj1gn55959m7c3197nsn9c0000gn/T/com.microsoft.Word/WebArchiveCopyPasteTempFiles/img-zambia-elephant.jpg" TargetMode="External"/><Relationship Id="rId2" Type="http://schemas.openxmlformats.org/officeDocument/2006/relationships/image" Target="../media/image1.jpeg"/><Relationship Id="rId16" Type="http://schemas.openxmlformats.org/officeDocument/2006/relationships/image" Target="../media/image8.jpeg"/><Relationship Id="rId20" Type="http://schemas.openxmlformats.org/officeDocument/2006/relationships/hyperlink" Target="https://www.oddizzi.com/teachers/explore-the-world/global-knowledge/virtual-safari/elephant/" TargetMode="Externa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file:////var/folders/qt/6fzj1gn55959m7c3197nsn9c0000gn/T/com.microsoft.Word/WebArchiveCopyPasteTempFiles/img-mugurameno-MealeMealSack.jpg" TargetMode="External"/><Relationship Id="rId5" Type="http://schemas.openxmlformats.org/officeDocument/2006/relationships/image" Target="file:////var/folders/qt/6fzj1gn55959m7c3197nsn9c0000gn/T/com.microsoft.Word/WebArchiveCopyPasteTempFiles/img-mugurameno-crocodilefencepeoplebehind.jpg" TargetMode="External"/><Relationship Id="rId15" Type="http://schemas.openxmlformats.org/officeDocument/2006/relationships/image" Target="file:////var/folders/qt/6fzj1gn55959m7c3197nsn9c0000gn/T/com.microsoft.Word/WebArchiveCopyPasteTempFiles/img-mugurameno-chickenhutch.jpg" TargetMode="External"/><Relationship Id="rId10" Type="http://schemas.openxmlformats.org/officeDocument/2006/relationships/image" Target="../media/image5.jpeg"/><Relationship Id="rId19" Type="http://schemas.openxmlformats.org/officeDocument/2006/relationships/image" Target="file:////var/folders/qt/6fzj1gn55959m7c3197nsn9c0000gn/T/com.microsoft.Word/WebArchiveCopyPasteTempFiles/img-mugurameno-hippoproofedcrops.jpg" TargetMode="External"/><Relationship Id="rId4" Type="http://schemas.openxmlformats.org/officeDocument/2006/relationships/image" Target="../media/image2.jpeg"/><Relationship Id="rId9" Type="http://schemas.openxmlformats.org/officeDocument/2006/relationships/image" Target="file:////var/folders/qt/6fzj1gn55959m7c3197nsn9c0000gn/T/com.microsoft.Word/WebArchiveCopyPasteTempFiles/img-mugurameno-Maize.jpg" TargetMode="External"/><Relationship Id="rId1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1" descr="img-mugurameno-crops">
            <a:extLst>
              <a:ext uri="{FF2B5EF4-FFF2-40B4-BE49-F238E27FC236}">
                <a16:creationId xmlns:a16="http://schemas.microsoft.com/office/drawing/2014/main" id="{CA83D8BC-CEEA-F944-9100-4FFA1A62060C}"/>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4592" y="1424516"/>
            <a:ext cx="2651416" cy="148238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3" descr="img-mugurameno-crocodilefencepeoplebehind">
            <a:extLst>
              <a:ext uri="{FF2B5EF4-FFF2-40B4-BE49-F238E27FC236}">
                <a16:creationId xmlns:a16="http://schemas.microsoft.com/office/drawing/2014/main" id="{2580A6F1-F7DA-7042-97A4-2C7BBD955475}"/>
              </a:ext>
            </a:extLst>
          </p:cNvPr>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4676210" y="-17644"/>
            <a:ext cx="2606946" cy="145288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6" descr="img-mugurameno-nshimapot">
            <a:extLst>
              <a:ext uri="{FF2B5EF4-FFF2-40B4-BE49-F238E27FC236}">
                <a16:creationId xmlns:a16="http://schemas.microsoft.com/office/drawing/2014/main" id="{06030990-DE0B-FA4F-9ADF-BE3F3F2F790F}"/>
              </a:ext>
            </a:extLst>
          </p:cNvPr>
          <p:cNvPicPr>
            <a:picLocks noChangeAspect="1" noChangeArrowheads="1"/>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1505946" y="5641602"/>
            <a:ext cx="1993005" cy="11072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7" descr="img-mugurameno-Maize">
            <a:extLst>
              <a:ext uri="{FF2B5EF4-FFF2-40B4-BE49-F238E27FC236}">
                <a16:creationId xmlns:a16="http://schemas.microsoft.com/office/drawing/2014/main" id="{6EDCEFFE-05A7-3F47-BB96-35E55DFA2541}"/>
              </a:ext>
            </a:extLst>
          </p:cNvPr>
          <p:cNvPicPr>
            <a:picLocks noChangeAspect="1" noChangeArrowheads="1"/>
          </p:cNvPicPr>
          <p:nvPr/>
        </p:nvPicPr>
        <p:blipFill>
          <a:blip r:embed="rId8" r:link="rId9">
            <a:extLst>
              <a:ext uri="{28A0092B-C50C-407E-A947-70E740481C1C}">
                <a14:useLocalDpi xmlns:a14="http://schemas.microsoft.com/office/drawing/2010/main" val="0"/>
              </a:ext>
            </a:extLst>
          </a:blip>
          <a:srcRect/>
          <a:stretch>
            <a:fillRect/>
          </a:stretch>
        </p:blipFill>
        <p:spPr bwMode="auto">
          <a:xfrm>
            <a:off x="4172409" y="5022093"/>
            <a:ext cx="2720253" cy="1514573"/>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8" descr="img-mugurameno-MealeMealSack">
            <a:extLst>
              <a:ext uri="{FF2B5EF4-FFF2-40B4-BE49-F238E27FC236}">
                <a16:creationId xmlns:a16="http://schemas.microsoft.com/office/drawing/2014/main" id="{4F2F6341-91CA-E44A-8996-1755CF8C54E2}"/>
              </a:ext>
            </a:extLst>
          </p:cNvPr>
          <p:cNvPicPr>
            <a:picLocks noChangeAspect="1" noChangeArrowheads="1"/>
          </p:cNvPicPr>
          <p:nvPr/>
        </p:nvPicPr>
        <p:blipFill>
          <a:blip r:embed="rId10" r:link="rId11">
            <a:extLst>
              <a:ext uri="{28A0092B-C50C-407E-A947-70E740481C1C}">
                <a14:useLocalDpi xmlns:a14="http://schemas.microsoft.com/office/drawing/2010/main" val="0"/>
              </a:ext>
            </a:extLst>
          </a:blip>
          <a:srcRect/>
          <a:stretch>
            <a:fillRect/>
          </a:stretch>
        </p:blipFill>
        <p:spPr bwMode="auto">
          <a:xfrm>
            <a:off x="7004822" y="4483906"/>
            <a:ext cx="1862684" cy="1038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9" descr="img-mugurameno-chickens">
            <a:extLst>
              <a:ext uri="{FF2B5EF4-FFF2-40B4-BE49-F238E27FC236}">
                <a16:creationId xmlns:a16="http://schemas.microsoft.com/office/drawing/2014/main" id="{14B6ED7F-2DF3-364B-83B8-45373A9DA486}"/>
              </a:ext>
            </a:extLst>
          </p:cNvPr>
          <p:cNvPicPr>
            <a:picLocks noChangeAspect="1" noChangeArrowheads="1"/>
          </p:cNvPicPr>
          <p:nvPr/>
        </p:nvPicPr>
        <p:blipFill>
          <a:blip r:embed="rId12" r:link="rId13">
            <a:extLst>
              <a:ext uri="{28A0092B-C50C-407E-A947-70E740481C1C}">
                <a14:useLocalDpi xmlns:a14="http://schemas.microsoft.com/office/drawing/2010/main" val="0"/>
              </a:ext>
            </a:extLst>
          </a:blip>
          <a:srcRect/>
          <a:stretch>
            <a:fillRect/>
          </a:stretch>
        </p:blipFill>
        <p:spPr bwMode="auto">
          <a:xfrm>
            <a:off x="7411706" y="892185"/>
            <a:ext cx="2279169" cy="127390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10" descr="img-mugurameno-chickenhutch">
            <a:extLst>
              <a:ext uri="{FF2B5EF4-FFF2-40B4-BE49-F238E27FC236}">
                <a16:creationId xmlns:a16="http://schemas.microsoft.com/office/drawing/2014/main" id="{817B4112-BA0E-7444-B23E-9143681F022A}"/>
              </a:ext>
            </a:extLst>
          </p:cNvPr>
          <p:cNvPicPr>
            <a:picLocks noChangeAspect="1" noChangeArrowheads="1"/>
          </p:cNvPicPr>
          <p:nvPr/>
        </p:nvPicPr>
        <p:blipFill>
          <a:blip r:embed="rId14" r:link="rId15">
            <a:extLst>
              <a:ext uri="{28A0092B-C50C-407E-A947-70E740481C1C}">
                <a14:useLocalDpi xmlns:a14="http://schemas.microsoft.com/office/drawing/2010/main" val="0"/>
              </a:ext>
            </a:extLst>
          </a:blip>
          <a:srcRect/>
          <a:stretch>
            <a:fillRect/>
          </a:stretch>
        </p:blipFill>
        <p:spPr bwMode="auto">
          <a:xfrm>
            <a:off x="9819425" y="867447"/>
            <a:ext cx="2039344" cy="113486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12" descr="img-zambia-elephant">
            <a:extLst>
              <a:ext uri="{FF2B5EF4-FFF2-40B4-BE49-F238E27FC236}">
                <a16:creationId xmlns:a16="http://schemas.microsoft.com/office/drawing/2014/main" id="{49067811-F070-6A46-B1E7-9FE40EA9E7D3}"/>
              </a:ext>
            </a:extLst>
          </p:cNvPr>
          <p:cNvPicPr>
            <a:picLocks noChangeAspect="1" noChangeArrowheads="1"/>
          </p:cNvPicPr>
          <p:nvPr/>
        </p:nvPicPr>
        <p:blipFill>
          <a:blip r:embed="rId16" r:link="rId17">
            <a:extLst>
              <a:ext uri="{28A0092B-C50C-407E-A947-70E740481C1C}">
                <a14:useLocalDpi xmlns:a14="http://schemas.microsoft.com/office/drawing/2010/main" val="0"/>
              </a:ext>
            </a:extLst>
          </a:blip>
          <a:srcRect/>
          <a:stretch>
            <a:fillRect/>
          </a:stretch>
        </p:blipFill>
        <p:spPr bwMode="auto">
          <a:xfrm>
            <a:off x="10114299" y="2487725"/>
            <a:ext cx="1973592" cy="1096440"/>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7" descr="img-mugurameno-hippoproofedcrops">
            <a:extLst>
              <a:ext uri="{FF2B5EF4-FFF2-40B4-BE49-F238E27FC236}">
                <a16:creationId xmlns:a16="http://schemas.microsoft.com/office/drawing/2014/main" id="{ADA79883-77A0-3F40-8E06-9B55E8B4DDD2}"/>
              </a:ext>
            </a:extLst>
          </p:cNvPr>
          <p:cNvPicPr>
            <a:picLocks noChangeAspect="1" noChangeArrowheads="1"/>
          </p:cNvPicPr>
          <p:nvPr/>
        </p:nvPicPr>
        <p:blipFill>
          <a:blip r:embed="rId18" r:link="rId19">
            <a:extLst>
              <a:ext uri="{28A0092B-C50C-407E-A947-70E740481C1C}">
                <a14:useLocalDpi xmlns:a14="http://schemas.microsoft.com/office/drawing/2010/main" val="0"/>
              </a:ext>
            </a:extLst>
          </a:blip>
          <a:srcRect/>
          <a:stretch>
            <a:fillRect/>
          </a:stretch>
        </p:blipFill>
        <p:spPr bwMode="auto">
          <a:xfrm>
            <a:off x="5193101" y="14281740"/>
            <a:ext cx="3191274" cy="17748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0">
            <a:extLst>
              <a:ext uri="{FF2B5EF4-FFF2-40B4-BE49-F238E27FC236}">
                <a16:creationId xmlns:a16="http://schemas.microsoft.com/office/drawing/2014/main" id="{0B387F3D-B4BF-8A48-9FEE-791E092FD04F}"/>
              </a:ext>
            </a:extLst>
          </p:cNvPr>
          <p:cNvSpPr>
            <a:spLocks noChangeArrowheads="1"/>
          </p:cNvSpPr>
          <p:nvPr/>
        </p:nvSpPr>
        <p:spPr bwMode="auto">
          <a:xfrm>
            <a:off x="0" y="155630"/>
            <a:ext cx="4488263"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a:ln>
                  <a:noFill/>
                </a:ln>
                <a:solidFill>
                  <a:srgbClr val="0070C0"/>
                </a:solidFill>
                <a:effectLst/>
                <a:latin typeface="CCW Cursive Writing 1" panose="03050602040000000000" pitchFamily="66" charset="77"/>
                <a:ea typeface="Times New Roman" panose="02020603050405020304" pitchFamily="18" charset="0"/>
                <a:cs typeface="Times New Roman" panose="02020603050405020304" pitchFamily="18" charset="0"/>
              </a:rPr>
              <a:t>What type of farming do they do in </a:t>
            </a:r>
            <a:r>
              <a:rPr kumimoji="0" lang="en-US" altLang="en-US" sz="1000" b="1" i="0" u="sng" strike="noStrike" cap="none" normalizeH="0" baseline="0" dirty="0" err="1">
                <a:ln>
                  <a:noFill/>
                </a:ln>
                <a:solidFill>
                  <a:srgbClr val="0070C0"/>
                </a:solidFill>
                <a:effectLst/>
                <a:latin typeface="CCW Cursive Writing 1" panose="03050602040000000000" pitchFamily="66" charset="77"/>
                <a:ea typeface="Times New Roman" panose="02020603050405020304" pitchFamily="18" charset="0"/>
                <a:cs typeface="Times New Roman" panose="02020603050405020304" pitchFamily="18" charset="0"/>
              </a:rPr>
              <a:t>Mugurameno</a:t>
            </a:r>
            <a:r>
              <a:rPr kumimoji="0" lang="en-US" altLang="en-US" sz="1000" b="1" i="0" u="sng" strike="noStrike" cap="none" normalizeH="0" baseline="0" dirty="0">
                <a:ln>
                  <a:noFill/>
                </a:ln>
                <a:solidFill>
                  <a:srgbClr val="0070C0"/>
                </a:solidFill>
                <a:effectLst/>
                <a:latin typeface="CCW Cursive Writing 1" panose="03050602040000000000" pitchFamily="66" charset="77"/>
                <a:ea typeface="Times New Roman" panose="02020603050405020304" pitchFamily="18" charset="0"/>
                <a:cs typeface="Times New Roman" panose="02020603050405020304" pitchFamily="18" charset="0"/>
              </a:rPr>
              <a:t> Village?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070C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70C0"/>
                </a:solidFill>
                <a:effectLst/>
                <a:latin typeface="CCW Cursive Writing 1" panose="03050602040000000000" pitchFamily="66" charset="77"/>
                <a:ea typeface="Times New Roman" panose="02020603050405020304" pitchFamily="18" charset="0"/>
                <a:cs typeface="Times New Roman" panose="02020603050405020304" pitchFamily="18" charset="0"/>
              </a:rPr>
              <a:t>Subsistence farming is a type of farming </a:t>
            </a:r>
            <a:r>
              <a:rPr kumimoji="0" lang="en-US" altLang="en-US" sz="1000" b="0" i="0" u="none" strike="noStrike" cap="none" normalizeH="0" baseline="0" dirty="0">
                <a:ln>
                  <a:noFill/>
                </a:ln>
                <a:solidFill>
                  <a:srgbClr val="0070C0"/>
                </a:solidFill>
                <a:effectLst/>
                <a:latin typeface="CCW Cursive Writing 1" panose="03050602040000000000" pitchFamily="66" charset="77"/>
                <a:ea typeface="Times New Roman" panose="02020603050405020304" pitchFamily="18" charset="0"/>
                <a:cs typeface="Arial" panose="020B0604020202020204" pitchFamily="34" charset="0"/>
              </a:rPr>
              <a:t>where nearly all of the crops or livestock raised are used to maintain the farmer and the farmer</a:t>
            </a:r>
            <a:r>
              <a:rPr kumimoji="0" lang="en-US" altLang="en-US" sz="1000" b="0" i="0" u="none" strike="noStrike" cap="none" normalizeH="0" baseline="0" dirty="0">
                <a:ln>
                  <a:noFill/>
                </a:ln>
                <a:solidFill>
                  <a:srgbClr val="0070C0"/>
                </a:solidFill>
                <a:effectLst/>
                <a:latin typeface="Calibri" panose="020F0502020204030204" pitchFamily="34" charset="0"/>
                <a:ea typeface="Times New Roman" panose="02020603050405020304" pitchFamily="18" charset="0"/>
                <a:cs typeface="Arial" panose="020B0604020202020204" pitchFamily="34" charset="0"/>
              </a:rPr>
              <a:t>’</a:t>
            </a:r>
            <a:r>
              <a:rPr kumimoji="0" lang="en-US" altLang="en-US" sz="1000" b="0" i="0" u="none" strike="noStrike" cap="none" normalizeH="0" baseline="0" dirty="0">
                <a:ln>
                  <a:noFill/>
                </a:ln>
                <a:solidFill>
                  <a:srgbClr val="0070C0"/>
                </a:solidFill>
                <a:effectLst/>
                <a:latin typeface="CCW Cursive Writing 1" panose="03050602040000000000" pitchFamily="66" charset="77"/>
                <a:ea typeface="Times New Roman" panose="02020603050405020304" pitchFamily="18" charset="0"/>
                <a:cs typeface="Arial" panose="020B0604020202020204" pitchFamily="34" charset="0"/>
              </a:rPr>
              <a:t>s family, leaving little, if any, surplus for sale or trade.</a:t>
            </a:r>
            <a:endParaRPr kumimoji="0" lang="en-US" altLang="en-US" sz="1000" b="0" i="0" u="none" strike="noStrike" cap="none" normalizeH="0" baseline="0" dirty="0">
              <a:ln>
                <a:noFill/>
              </a:ln>
              <a:solidFill>
                <a:srgbClr val="0070C0"/>
              </a:solidFill>
              <a:effectLst/>
            </a:endParaRPr>
          </a:p>
        </p:txBody>
      </p:sp>
      <p:sp>
        <p:nvSpPr>
          <p:cNvPr id="5" name="Rectangle 11">
            <a:extLst>
              <a:ext uri="{FF2B5EF4-FFF2-40B4-BE49-F238E27FC236}">
                <a16:creationId xmlns:a16="http://schemas.microsoft.com/office/drawing/2014/main" id="{27B36A2D-6D4B-8949-88AF-F49F575064A7}"/>
              </a:ext>
            </a:extLst>
          </p:cNvPr>
          <p:cNvSpPr>
            <a:spLocks noChangeArrowheads="1"/>
          </p:cNvSpPr>
          <p:nvPr/>
        </p:nvSpPr>
        <p:spPr bwMode="auto">
          <a:xfrm>
            <a:off x="2932818" y="1607775"/>
            <a:ext cx="4488263"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Weather in </a:t>
            </a:r>
            <a:r>
              <a:rPr kumimoji="0" lang="en-US" altLang="en-US" sz="1000" b="1" i="0" u="sng" strike="noStrike" cap="none" normalizeH="0" baseline="0" dirty="0" err="1">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Mugurameno</a:t>
            </a:r>
            <a:r>
              <a:rPr kumimoji="0" lang="en-US" altLang="en-US" sz="1000" b="1" i="0" u="sng" strike="noStrike" cap="none" normalizeH="0" baseline="0" dirty="0">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 Village.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It only rains in Zambia for a few months every year, so when it is dry, river water is diverted from the Zambezi to help plants in the fields and gardens produce a good harvest. Of course, the fields have to be close to the river.</a:t>
            </a: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People also fish in the river for food.</a:t>
            </a: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People who live in the village have to take care at the water</a:t>
            </a:r>
            <a:r>
              <a:rPr kumimoji="0" lang="en-US" altLang="en-US" sz="10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r>
              <a:rPr kumimoji="0" lang="en-US" altLang="en-US" sz="1000" b="0" i="0" u="none" strike="noStrike" cap="none" normalizeH="0" baseline="0" dirty="0">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s edge, because there are crocodiles in the river. The villagers build special fences in the river to make a safe area, close to the bank, in which to work.</a:t>
            </a:r>
            <a:endParaRPr kumimoji="0" lang="en-US" altLang="en-US" sz="1000" b="0" i="0" u="none" strike="noStrike" cap="none" normalizeH="0" baseline="0" dirty="0">
              <a:ln>
                <a:noFill/>
              </a:ln>
              <a:solidFill>
                <a:schemeClr val="tx1"/>
              </a:solidFill>
              <a:effectLst/>
            </a:endParaRPr>
          </a:p>
        </p:txBody>
      </p:sp>
      <p:sp>
        <p:nvSpPr>
          <p:cNvPr id="6" name="Rectangle 12">
            <a:extLst>
              <a:ext uri="{FF2B5EF4-FFF2-40B4-BE49-F238E27FC236}">
                <a16:creationId xmlns:a16="http://schemas.microsoft.com/office/drawing/2014/main" id="{802B892F-E0BA-C243-AC43-62AD8873161C}"/>
              </a:ext>
            </a:extLst>
          </p:cNvPr>
          <p:cNvSpPr>
            <a:spLocks noChangeArrowheads="1"/>
          </p:cNvSpPr>
          <p:nvPr/>
        </p:nvSpPr>
        <p:spPr bwMode="auto">
          <a:xfrm>
            <a:off x="49856" y="3526502"/>
            <a:ext cx="3144273"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Farming for food in </a:t>
            </a:r>
            <a:r>
              <a:rPr kumimoji="0" lang="en-US" altLang="en-US" sz="1000" b="1" i="0" u="sng"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Mugurameno</a:t>
            </a:r>
            <a:r>
              <a:rPr kumimoji="0" lang="en-US" altLang="en-US" sz="1000" b="1" i="0" u="sng"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 Village. </a:t>
            </a:r>
            <a:endParaRPr kumimoji="0" lang="en-US" altLang="en-US" sz="1000" b="0" i="0" u="none" strike="noStrike" cap="none" normalizeH="0" baseline="0" dirty="0">
              <a:ln>
                <a:noFill/>
              </a:ln>
              <a:solidFill>
                <a:srgbClr val="00B05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A staple food is something that is eaten most days. It gives people a lot of the energy they need to work and play.</a:t>
            </a:r>
            <a:endParaRPr kumimoji="0" lang="en-US" altLang="en-US" sz="1000" b="0" i="0" u="none" strike="noStrike" cap="none" normalizeH="0" baseline="0" dirty="0">
              <a:ln>
                <a:noFill/>
              </a:ln>
              <a:solidFill>
                <a:srgbClr val="00B05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In </a:t>
            </a:r>
            <a:r>
              <a:rPr kumimoji="0" lang="en-US" altLang="en-US" sz="1000" b="0" i="0" u="none"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Mugurameno</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 the staple food is </a:t>
            </a:r>
            <a:r>
              <a:rPr kumimoji="0" lang="en-US" altLang="en-US" sz="1000" b="0" i="0" u="none"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nshima</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 It</a:t>
            </a:r>
            <a:r>
              <a:rPr kumimoji="0" lang="en-US" altLang="en-US" sz="1000" b="0" i="0" u="none" strike="noStrike" cap="none" normalizeH="0" baseline="0" dirty="0">
                <a:ln>
                  <a:noFill/>
                </a:ln>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s a bit like porridge or polenta, but it</a:t>
            </a:r>
            <a:r>
              <a:rPr kumimoji="0" lang="en-US" altLang="en-US" sz="1000" b="0" i="0" u="none" strike="noStrike" cap="none" normalizeH="0" baseline="0" dirty="0">
                <a:ln>
                  <a:noFill/>
                </a:ln>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t>s made with maize or sorghum flour.</a:t>
            </a:r>
            <a:endParaRPr kumimoji="0" lang="en-US" altLang="en-US" sz="1000" b="0" i="0" u="none" strike="noStrike" cap="none" normalizeH="0" baseline="0" dirty="0">
              <a:ln>
                <a:noFill/>
              </a:ln>
              <a:solidFill>
                <a:srgbClr val="00B05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13">
            <a:extLst>
              <a:ext uri="{FF2B5EF4-FFF2-40B4-BE49-F238E27FC236}">
                <a16:creationId xmlns:a16="http://schemas.microsoft.com/office/drawing/2014/main" id="{D82F0614-51D4-AB4C-9E6D-40A4641A81B4}"/>
              </a:ext>
            </a:extLst>
          </p:cNvPr>
          <p:cNvSpPr>
            <a:spLocks noChangeArrowheads="1"/>
          </p:cNvSpPr>
          <p:nvPr/>
        </p:nvSpPr>
        <p:spPr bwMode="auto">
          <a:xfrm>
            <a:off x="3253176" y="3692704"/>
            <a:ext cx="387191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Times New Roman" panose="02020603050405020304" pitchFamily="18" charset="0"/>
              </a:rPr>
            </a:br>
            <a:r>
              <a:rPr kumimoji="0" lang="en-US" altLang="en-US" sz="1000" b="0" i="0" u="none"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Nshima</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 is cooked in a pan over a fire. Mealie-meal (maize or sorghum flour) is slowly added to boiling water and carefully stirred. You don’t want lumps in your </a:t>
            </a:r>
            <a:r>
              <a:rPr kumimoji="0" lang="en-US" altLang="en-US" sz="1000" b="0" i="0" u="none"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nshima</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 Maize, </a:t>
            </a:r>
            <a:r>
              <a:rPr kumimoji="0" lang="en-US" altLang="en-US" sz="1000" b="0" i="0" u="none"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knowzn</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 in some countries as corn, is grown in fields around the village.</a:t>
            </a:r>
            <a:endParaRPr kumimoji="0" lang="en-US" altLang="en-US" sz="1000" b="0" i="0" u="none" strike="noStrike" cap="none" normalizeH="0" baseline="0" dirty="0">
              <a:ln>
                <a:noFill/>
              </a:ln>
              <a:solidFill>
                <a:srgbClr val="00B05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00B050"/>
              </a:solidFill>
              <a:effectLst/>
              <a:latin typeface="Arial" panose="020B0604020202020204" pitchFamily="34" charset="0"/>
            </a:endParaRPr>
          </a:p>
        </p:txBody>
      </p:sp>
      <p:sp>
        <p:nvSpPr>
          <p:cNvPr id="8" name="Rectangle 14">
            <a:extLst>
              <a:ext uri="{FF2B5EF4-FFF2-40B4-BE49-F238E27FC236}">
                <a16:creationId xmlns:a16="http://schemas.microsoft.com/office/drawing/2014/main" id="{B4A47AA3-E7F7-1742-8329-F64EDDF1E09F}"/>
              </a:ext>
            </a:extLst>
          </p:cNvPr>
          <p:cNvSpPr>
            <a:spLocks noChangeArrowheads="1"/>
          </p:cNvSpPr>
          <p:nvPr/>
        </p:nvSpPr>
        <p:spPr bwMode="auto">
          <a:xfrm>
            <a:off x="7004822" y="5629886"/>
            <a:ext cx="5007864"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After the maize has been picked, and the husk (the outer covering of leaves) has been removed, the ears (cobs) are dried in the sun. Next, the tiny kernels are taken off the cob and ground in a mill to make maize flour or mealie-meal. This is the flour people in </a:t>
            </a:r>
            <a:r>
              <a:rPr kumimoji="0" lang="en-US" altLang="en-US" sz="1000" b="0" i="0" u="none"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Mugurameno</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 use to make </a:t>
            </a:r>
            <a:r>
              <a:rPr kumimoji="0" lang="en-US" altLang="en-US" sz="1000" b="0" i="0" u="none" strike="noStrike" cap="none" normalizeH="0" baseline="0" dirty="0" err="1">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nshima</a:t>
            </a:r>
            <a:r>
              <a:rPr kumimoji="0" lang="en-US" altLang="en-US" sz="1000" b="0" i="0" u="none" strike="noStrike" cap="none" normalizeH="0" baseline="0" dirty="0">
                <a:ln>
                  <a:noFill/>
                </a:ln>
                <a:solidFill>
                  <a:srgbClr val="00B050"/>
                </a:solidFill>
                <a:effectLst/>
                <a:latin typeface="CCW Cursive Writing 1" panose="03050602040000000000" pitchFamily="66" charset="77"/>
                <a:ea typeface="Times New Roman" panose="02020603050405020304" pitchFamily="18" charset="0"/>
                <a:cs typeface="Arial" panose="020B0604020202020204" pitchFamily="34" charset="0"/>
              </a:rPr>
              <a:t>.</a:t>
            </a:r>
            <a:endParaRPr kumimoji="0" lang="en-US" altLang="en-US" sz="1000" b="0" i="0" u="none" strike="noStrike" cap="none" normalizeH="0" baseline="0" dirty="0">
              <a:ln>
                <a:noFill/>
              </a:ln>
              <a:solidFill>
                <a:srgbClr val="00B05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00B050"/>
              </a:solidFill>
              <a:effectLst/>
              <a:latin typeface="Arial" panose="020B0604020202020204" pitchFamily="34" charset="0"/>
            </a:endParaRPr>
          </a:p>
        </p:txBody>
      </p:sp>
      <p:sp>
        <p:nvSpPr>
          <p:cNvPr id="10" name="Rectangle 16">
            <a:extLst>
              <a:ext uri="{FF2B5EF4-FFF2-40B4-BE49-F238E27FC236}">
                <a16:creationId xmlns:a16="http://schemas.microsoft.com/office/drawing/2014/main" id="{85D2DBF5-4EAF-614A-92E0-2B7ECE2DFE4E}"/>
              </a:ext>
            </a:extLst>
          </p:cNvPr>
          <p:cNvSpPr>
            <a:spLocks noChangeArrowheads="1"/>
          </p:cNvSpPr>
          <p:nvPr/>
        </p:nvSpPr>
        <p:spPr bwMode="auto">
          <a:xfrm>
            <a:off x="8504541" y="147612"/>
            <a:ext cx="3871913"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Animals in </a:t>
            </a:r>
            <a:r>
              <a:rPr kumimoji="0" lang="en-US" altLang="en-US" sz="1000" b="1" i="0" u="sng" strike="noStrike" cap="none" normalizeH="0" baseline="0" dirty="0" err="1">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Mugurameno</a:t>
            </a:r>
            <a:r>
              <a:rPr kumimoji="0" lang="en-US" altLang="en-US" sz="1000" b="1" i="0" u="sng"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 Village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Animals are mainly kept to provide the villagers with food, but some dogs are kept as pets.</a:t>
            </a:r>
            <a:endParaRPr kumimoji="0" lang="en-US" altLang="en-US" sz="1000" b="0" i="0" u="none" strike="noStrike" cap="none" normalizeH="0" baseline="0" dirty="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FF0000"/>
              </a:solidFill>
              <a:effectLst/>
              <a:latin typeface="Arial" panose="020B0604020202020204" pitchFamily="34" charset="0"/>
            </a:endParaRPr>
          </a:p>
        </p:txBody>
      </p:sp>
      <p:sp>
        <p:nvSpPr>
          <p:cNvPr id="11" name="Rectangle 17">
            <a:extLst>
              <a:ext uri="{FF2B5EF4-FFF2-40B4-BE49-F238E27FC236}">
                <a16:creationId xmlns:a16="http://schemas.microsoft.com/office/drawing/2014/main" id="{74213BBF-0DC9-2245-913C-8B0CF146F422}"/>
              </a:ext>
            </a:extLst>
          </p:cNvPr>
          <p:cNvSpPr>
            <a:spLocks noChangeArrowheads="1"/>
          </p:cNvSpPr>
          <p:nvPr/>
        </p:nvSpPr>
        <p:spPr bwMode="auto">
          <a:xfrm>
            <a:off x="7564655" y="2266621"/>
            <a:ext cx="2445619"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err="1">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Mugurameno</a:t>
            </a:r>
            <a:r>
              <a:rPr kumimoji="0" lang="en-US" altLang="en-US" sz="1000" b="0" i="0" u="none"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 is close to the Lower Zambezi National Park. The park is home to many wild animals. There is no fence around the National Park, so the animals can wander out, into the village, in search of crops to eat.</a:t>
            </a:r>
            <a:endParaRPr kumimoji="0" lang="en-US" altLang="en-US" sz="1000" b="0" i="0" u="none" strike="noStrike" cap="none" normalizeH="0" baseline="0" dirty="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FF0000"/>
              </a:solidFill>
              <a:effectLst/>
              <a:latin typeface="Arial" panose="020B0604020202020204" pitchFamily="34" charset="0"/>
            </a:endParaRPr>
          </a:p>
        </p:txBody>
      </p:sp>
      <p:sp>
        <p:nvSpPr>
          <p:cNvPr id="12" name="Rectangle 18">
            <a:extLst>
              <a:ext uri="{FF2B5EF4-FFF2-40B4-BE49-F238E27FC236}">
                <a16:creationId xmlns:a16="http://schemas.microsoft.com/office/drawing/2014/main" id="{A50D134A-FBD7-0741-9ADA-54F68348D494}"/>
              </a:ext>
            </a:extLst>
          </p:cNvPr>
          <p:cNvSpPr>
            <a:spLocks noChangeArrowheads="1"/>
          </p:cNvSpPr>
          <p:nvPr/>
        </p:nvSpPr>
        <p:spPr bwMode="auto">
          <a:xfrm>
            <a:off x="8940779" y="3827286"/>
            <a:ext cx="3184068"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hlinkClick r:id="rId20">
                  <a:extLst>
                    <a:ext uri="{A12FA001-AC4F-418D-AE19-62706E023703}">
                      <ahyp:hlinkClr xmlns:ahyp="http://schemas.microsoft.com/office/drawing/2018/hyperlinkcolor" val="tx"/>
                    </a:ext>
                  </a:extLst>
                </a:hlinkClick>
              </a:rPr>
              <a:t>Elephants</a:t>
            </a:r>
            <a:r>
              <a:rPr kumimoji="0" lang="en-US" altLang="en-US" sz="1000" b="0" i="0" u="none"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 and </a:t>
            </a:r>
            <a:r>
              <a:rPr kumimoji="0" lang="en-US" altLang="en-US" sz="1000" b="0" i="0" u="none"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hlinkClick r:id="rId21">
                  <a:extLst>
                    <a:ext uri="{A12FA001-AC4F-418D-AE19-62706E023703}">
                      <ahyp:hlinkClr xmlns:ahyp="http://schemas.microsoft.com/office/drawing/2018/hyperlinkcolor" val="tx"/>
                    </a:ext>
                  </a:extLst>
                </a:hlinkClick>
              </a:rPr>
              <a:t>hippos</a:t>
            </a:r>
            <a:r>
              <a:rPr kumimoji="0" lang="en-US" altLang="en-US" sz="1000" b="0" i="0" u="none"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Arial" panose="020B0604020202020204" pitchFamily="34" charset="0"/>
              </a:rPr>
              <a:t> can destroy growing food crops, so the people of the village have come up with a number of clever ways of protecting their fields. One way is to build a wall made of grass and reeds around the fields, to keep hippos out.</a:t>
            </a:r>
            <a:endParaRPr kumimoji="0" lang="en-US" altLang="en-US" sz="1000" b="0" i="0" u="none" strike="noStrike" cap="none" normalizeH="0" baseline="0" dirty="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rgbClr val="FF0000"/>
                </a:solidFill>
                <a:effectLst/>
                <a:latin typeface="CCW Cursive Writing 1" panose="03050602040000000000" pitchFamily="66" charset="77"/>
                <a:ea typeface="Times New Roman" panose="02020603050405020304" pitchFamily="18" charset="0"/>
                <a:cs typeface="Times New Roman" panose="02020603050405020304" pitchFamily="18" charset="0"/>
              </a:rPr>
            </a:br>
            <a:endParaRPr kumimoji="0" lang="en-US" altLang="en-US" sz="1000" b="0" i="0" u="none" strike="noStrike" cap="none" normalizeH="0" baseline="0" dirty="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rgbClr val="FF0000"/>
              </a:solidFill>
              <a:effectLst/>
              <a:latin typeface="Arial" panose="020B0604020202020204" pitchFamily="34" charset="0"/>
            </a:endParaRPr>
          </a:p>
        </p:txBody>
      </p:sp>
      <p:sp>
        <p:nvSpPr>
          <p:cNvPr id="13" name="Rectangle 19">
            <a:extLst>
              <a:ext uri="{FF2B5EF4-FFF2-40B4-BE49-F238E27FC236}">
                <a16:creationId xmlns:a16="http://schemas.microsoft.com/office/drawing/2014/main" id="{E4BC7E10-D015-894E-8ADD-9AC5862FED8B}"/>
              </a:ext>
            </a:extLst>
          </p:cNvPr>
          <p:cNvSpPr>
            <a:spLocks noChangeArrowheads="1"/>
          </p:cNvSpPr>
          <p:nvPr/>
        </p:nvSpPr>
        <p:spPr bwMode="auto">
          <a:xfrm>
            <a:off x="8241118" y="13181948"/>
            <a:ext cx="387191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000000"/>
                </a:solidFill>
                <a:effectLst/>
                <a:latin typeface="CCW Cursive Writing 1" panose="03050602040000000000" pitchFamily="66" charset="77"/>
                <a:ea typeface="Times New Roman" panose="02020603050405020304" pitchFamily="18" charset="0"/>
                <a:cs typeface="Times New Roman" panose="02020603050405020304" pitchFamily="18" charset="0"/>
              </a:rPr>
              <a:t>Hippo proof fence</a:t>
            </a: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Rectangle 13">
            <a:extLst>
              <a:ext uri="{FF2B5EF4-FFF2-40B4-BE49-F238E27FC236}">
                <a16:creationId xmlns:a16="http://schemas.microsoft.com/office/drawing/2014/main" id="{13D09744-2CD9-F24E-A052-99E57783B9E7}"/>
              </a:ext>
            </a:extLst>
          </p:cNvPr>
          <p:cNvSpPr/>
          <p:nvPr/>
        </p:nvSpPr>
        <p:spPr>
          <a:xfrm>
            <a:off x="0" y="2906899"/>
            <a:ext cx="2971800" cy="584775"/>
          </a:xfrm>
          <a:prstGeom prst="rect">
            <a:avLst/>
          </a:prstGeom>
        </p:spPr>
        <p:txBody>
          <a:bodyPr wrap="square">
            <a:spAutoFit/>
          </a:bodyPr>
          <a:lstStyle/>
          <a:p>
            <a:pPr lvl="0" eaLnBrk="0" fontAlgn="base" hangingPunct="0">
              <a:spcBef>
                <a:spcPct val="0"/>
              </a:spcBef>
              <a:spcAft>
                <a:spcPct val="0"/>
              </a:spcAft>
            </a:pPr>
            <a:r>
              <a:rPr lang="en-US" altLang="en-US" sz="800" b="1" i="1" dirty="0">
                <a:latin typeface="CCW Cursive Writing 1" panose="03050602040000000000" pitchFamily="66" charset="77"/>
                <a:ea typeface="Times New Roman" panose="02020603050405020304" pitchFamily="18" charset="0"/>
                <a:cs typeface="Arial" panose="020B0604020202020204" pitchFamily="34" charset="0"/>
              </a:rPr>
              <a:t>The river is used to water vegetables and a cereal called maize that people in the village grow for food.</a:t>
            </a:r>
            <a:endParaRPr lang="en-US" altLang="en-US" sz="800" dirty="0"/>
          </a:p>
        </p:txBody>
      </p:sp>
      <p:sp>
        <p:nvSpPr>
          <p:cNvPr id="15" name="Rectangle 14">
            <a:extLst>
              <a:ext uri="{FF2B5EF4-FFF2-40B4-BE49-F238E27FC236}">
                <a16:creationId xmlns:a16="http://schemas.microsoft.com/office/drawing/2014/main" id="{2B91B425-AA6D-8C49-8690-E70425C8031C}"/>
              </a:ext>
            </a:extLst>
          </p:cNvPr>
          <p:cNvSpPr/>
          <p:nvPr/>
        </p:nvSpPr>
        <p:spPr>
          <a:xfrm>
            <a:off x="5979683" y="1219436"/>
            <a:ext cx="1388522" cy="215444"/>
          </a:xfrm>
          <a:prstGeom prst="rect">
            <a:avLst/>
          </a:prstGeom>
        </p:spPr>
        <p:txBody>
          <a:bodyPr wrap="none">
            <a:spAutoFit/>
          </a:bodyPr>
          <a:lstStyle/>
          <a:p>
            <a:pPr lvl="0" eaLnBrk="0" fontAlgn="base" hangingPunct="0">
              <a:spcBef>
                <a:spcPct val="0"/>
              </a:spcBef>
              <a:spcAft>
                <a:spcPct val="0"/>
              </a:spcAft>
            </a:pPr>
            <a:r>
              <a:rPr lang="en-US" altLang="en-US" sz="800" b="1" i="1" dirty="0">
                <a:solidFill>
                  <a:srgbClr val="000000"/>
                </a:solidFill>
                <a:latin typeface="CCW Cursive Writing 1" panose="03050602040000000000" pitchFamily="66" charset="77"/>
                <a:ea typeface="Times New Roman" panose="02020603050405020304" pitchFamily="18" charset="0"/>
                <a:cs typeface="Times New Roman" panose="02020603050405020304" pitchFamily="18" charset="0"/>
              </a:rPr>
              <a:t>Crocodile fence</a:t>
            </a:r>
            <a:endParaRPr lang="en-US" altLang="en-US" sz="800" dirty="0"/>
          </a:p>
        </p:txBody>
      </p:sp>
      <p:sp>
        <p:nvSpPr>
          <p:cNvPr id="16" name="Rectangle 15">
            <a:extLst>
              <a:ext uri="{FF2B5EF4-FFF2-40B4-BE49-F238E27FC236}">
                <a16:creationId xmlns:a16="http://schemas.microsoft.com/office/drawing/2014/main" id="{29C3D646-30F9-BD43-8FBD-61A875B311F9}"/>
              </a:ext>
            </a:extLst>
          </p:cNvPr>
          <p:cNvSpPr/>
          <p:nvPr/>
        </p:nvSpPr>
        <p:spPr>
          <a:xfrm>
            <a:off x="117473" y="5702393"/>
            <a:ext cx="1482727" cy="338554"/>
          </a:xfrm>
          <a:prstGeom prst="rect">
            <a:avLst/>
          </a:prstGeom>
        </p:spPr>
        <p:txBody>
          <a:bodyPr wrap="square">
            <a:spAutoFit/>
          </a:bodyPr>
          <a:lstStyle/>
          <a:p>
            <a:pPr lvl="0" eaLnBrk="0" fontAlgn="base" hangingPunct="0">
              <a:spcBef>
                <a:spcPct val="0"/>
              </a:spcBef>
              <a:spcAft>
                <a:spcPct val="0"/>
              </a:spcAft>
            </a:pPr>
            <a:r>
              <a:rPr lang="en-US" altLang="en-US" sz="800" b="1" i="1" dirty="0" err="1">
                <a:solidFill>
                  <a:srgbClr val="000000"/>
                </a:solidFill>
                <a:latin typeface="CCW Cursive Writing 1" panose="03050602040000000000" pitchFamily="66" charset="77"/>
                <a:ea typeface="Times New Roman" panose="02020603050405020304" pitchFamily="18" charset="0"/>
                <a:cs typeface="Arial" panose="020B0604020202020204" pitchFamily="34" charset="0"/>
              </a:rPr>
              <a:t>Nshima</a:t>
            </a:r>
            <a:r>
              <a:rPr lang="en-US" altLang="en-US" sz="800" b="1" i="1" dirty="0">
                <a:solidFill>
                  <a:srgbClr val="000000"/>
                </a:solidFill>
                <a:latin typeface="CCW Cursive Writing 1" panose="03050602040000000000" pitchFamily="66" charset="77"/>
                <a:ea typeface="Times New Roman" panose="02020603050405020304" pitchFamily="18" charset="0"/>
                <a:cs typeface="Arial" panose="020B0604020202020204" pitchFamily="34" charset="0"/>
              </a:rPr>
              <a:t> cooking on the fire</a:t>
            </a:r>
            <a:endParaRPr lang="en-US" altLang="en-US" sz="800" dirty="0"/>
          </a:p>
        </p:txBody>
      </p:sp>
      <p:sp>
        <p:nvSpPr>
          <p:cNvPr id="17" name="Rectangle 16">
            <a:extLst>
              <a:ext uri="{FF2B5EF4-FFF2-40B4-BE49-F238E27FC236}">
                <a16:creationId xmlns:a16="http://schemas.microsoft.com/office/drawing/2014/main" id="{2FE9E029-9454-BD4E-8A04-5BB9F4E31851}"/>
              </a:ext>
            </a:extLst>
          </p:cNvPr>
          <p:cNvSpPr/>
          <p:nvPr/>
        </p:nvSpPr>
        <p:spPr>
          <a:xfrm>
            <a:off x="4524977" y="6628237"/>
            <a:ext cx="1225015" cy="215444"/>
          </a:xfrm>
          <a:prstGeom prst="rect">
            <a:avLst/>
          </a:prstGeom>
        </p:spPr>
        <p:txBody>
          <a:bodyPr wrap="none">
            <a:spAutoFit/>
          </a:bodyPr>
          <a:lstStyle/>
          <a:p>
            <a:pPr lvl="0" eaLnBrk="0" fontAlgn="base" hangingPunct="0">
              <a:spcBef>
                <a:spcPct val="0"/>
              </a:spcBef>
              <a:spcAft>
                <a:spcPct val="0"/>
              </a:spcAft>
            </a:pPr>
            <a:r>
              <a:rPr lang="en-US" altLang="en-US" sz="800" b="1" i="1" dirty="0">
                <a:solidFill>
                  <a:srgbClr val="000000"/>
                </a:solidFill>
                <a:latin typeface="CCW Cursive Writing 1" panose="03050602040000000000" pitchFamily="66" charset="77"/>
                <a:ea typeface="Times New Roman" panose="02020603050405020304" pitchFamily="18" charset="0"/>
                <a:cs typeface="Times New Roman" panose="02020603050405020304" pitchFamily="18" charset="0"/>
              </a:rPr>
              <a:t>Drying maize</a:t>
            </a:r>
            <a:endParaRPr lang="en-US" altLang="en-US" sz="800" dirty="0"/>
          </a:p>
        </p:txBody>
      </p:sp>
      <p:sp>
        <p:nvSpPr>
          <p:cNvPr id="18" name="Rectangle 17">
            <a:extLst>
              <a:ext uri="{FF2B5EF4-FFF2-40B4-BE49-F238E27FC236}">
                <a16:creationId xmlns:a16="http://schemas.microsoft.com/office/drawing/2014/main" id="{E1013C54-898C-F545-AF88-2818CBDDC208}"/>
              </a:ext>
            </a:extLst>
          </p:cNvPr>
          <p:cNvSpPr/>
          <p:nvPr/>
        </p:nvSpPr>
        <p:spPr>
          <a:xfrm>
            <a:off x="8843150" y="5232015"/>
            <a:ext cx="1969168" cy="461665"/>
          </a:xfrm>
          <a:prstGeom prst="rect">
            <a:avLst/>
          </a:prstGeom>
        </p:spPr>
        <p:txBody>
          <a:bodyPr wrap="square">
            <a:spAutoFit/>
          </a:bodyPr>
          <a:lstStyle/>
          <a:p>
            <a:pPr lvl="0" eaLnBrk="0" fontAlgn="base" hangingPunct="0">
              <a:spcBef>
                <a:spcPct val="0"/>
              </a:spcBef>
              <a:spcAft>
                <a:spcPct val="0"/>
              </a:spcAft>
            </a:pPr>
            <a:br>
              <a:rPr lang="en-US" altLang="en-US" sz="800" dirty="0">
                <a:solidFill>
                  <a:srgbClr val="000000"/>
                </a:solidFill>
                <a:latin typeface="CCW Cursive Writing 1" panose="03050602040000000000" pitchFamily="66" charset="77"/>
                <a:ea typeface="Times New Roman" panose="02020603050405020304" pitchFamily="18" charset="0"/>
                <a:cs typeface="Times New Roman" panose="02020603050405020304" pitchFamily="18" charset="0"/>
              </a:rPr>
            </a:br>
            <a:r>
              <a:rPr lang="en-US" altLang="en-US" sz="800" b="1" i="1" dirty="0">
                <a:solidFill>
                  <a:srgbClr val="000000"/>
                </a:solidFill>
                <a:latin typeface="CCW Cursive Writing 1" panose="03050602040000000000" pitchFamily="66" charset="77"/>
                <a:ea typeface="Times New Roman" panose="02020603050405020304" pitchFamily="18" charset="0"/>
                <a:cs typeface="Arial" panose="020B0604020202020204" pitchFamily="34" charset="0"/>
              </a:rPr>
              <a:t>A sack of mealie-meal</a:t>
            </a:r>
            <a:endParaRPr lang="en-US" altLang="en-US" sz="800" dirty="0"/>
          </a:p>
          <a:p>
            <a:pPr lvl="0" eaLnBrk="0" fontAlgn="base" hangingPunct="0">
              <a:spcBef>
                <a:spcPct val="0"/>
              </a:spcBef>
              <a:spcAft>
                <a:spcPct val="0"/>
              </a:spcAft>
            </a:pPr>
            <a:endParaRPr kumimoji="0" lang="en-US" altLang="en-US" sz="800" b="0" i="0" u="none" strike="noStrike" cap="none" normalizeH="0" baseline="0" dirty="0">
              <a:ln>
                <a:noFill/>
              </a:ln>
              <a:solidFill>
                <a:schemeClr val="tx1"/>
              </a:solidFill>
              <a:effectLst/>
              <a:latin typeface="Arial" panose="020B0604020202020204" pitchFamily="34" charset="0"/>
            </a:endParaRPr>
          </a:p>
        </p:txBody>
      </p:sp>
      <p:sp>
        <p:nvSpPr>
          <p:cNvPr id="19" name="Rectangle 18">
            <a:extLst>
              <a:ext uri="{FF2B5EF4-FFF2-40B4-BE49-F238E27FC236}">
                <a16:creationId xmlns:a16="http://schemas.microsoft.com/office/drawing/2014/main" id="{B4F95FE8-3FA9-8049-8E50-DB69FFC2ED0B}"/>
              </a:ext>
            </a:extLst>
          </p:cNvPr>
          <p:cNvSpPr/>
          <p:nvPr/>
        </p:nvSpPr>
        <p:spPr>
          <a:xfrm>
            <a:off x="7800993" y="2150979"/>
            <a:ext cx="1802096" cy="215444"/>
          </a:xfrm>
          <a:prstGeom prst="rect">
            <a:avLst/>
          </a:prstGeom>
        </p:spPr>
        <p:txBody>
          <a:bodyPr wrap="none">
            <a:spAutoFit/>
          </a:bodyPr>
          <a:lstStyle/>
          <a:p>
            <a:pPr lvl="0" eaLnBrk="0" fontAlgn="base" hangingPunct="0">
              <a:spcBef>
                <a:spcPct val="0"/>
              </a:spcBef>
              <a:spcAft>
                <a:spcPct val="0"/>
              </a:spcAft>
            </a:pPr>
            <a:r>
              <a:rPr lang="en-US" altLang="en-US" sz="800" b="1" i="1" dirty="0">
                <a:solidFill>
                  <a:srgbClr val="000000"/>
                </a:solidFill>
                <a:latin typeface="CCW Cursive Writing 1" panose="03050602040000000000" pitchFamily="66" charset="77"/>
                <a:ea typeface="Times New Roman" panose="02020603050405020304" pitchFamily="18" charset="0"/>
                <a:cs typeface="Times New Roman" panose="02020603050405020304" pitchFamily="18" charset="0"/>
              </a:rPr>
              <a:t>Chickens and ducks</a:t>
            </a:r>
            <a:endParaRPr lang="en-US" altLang="en-US" sz="800" dirty="0"/>
          </a:p>
        </p:txBody>
      </p:sp>
      <p:pic>
        <p:nvPicPr>
          <p:cNvPr id="29" name="Picture 17" descr="img-mugurameno-hippoproofedcrops">
            <a:extLst>
              <a:ext uri="{FF2B5EF4-FFF2-40B4-BE49-F238E27FC236}">
                <a16:creationId xmlns:a16="http://schemas.microsoft.com/office/drawing/2014/main" id="{7428B782-02F4-A14C-AFC2-330F4DD819E2}"/>
              </a:ext>
            </a:extLst>
          </p:cNvPr>
          <p:cNvPicPr>
            <a:picLocks noChangeAspect="1" noChangeArrowheads="1"/>
          </p:cNvPicPr>
          <p:nvPr/>
        </p:nvPicPr>
        <p:blipFill>
          <a:blip r:embed="rId18" r:link="rId19">
            <a:extLst>
              <a:ext uri="{28A0092B-C50C-407E-A947-70E740481C1C}">
                <a14:useLocalDpi xmlns:a14="http://schemas.microsoft.com/office/drawing/2010/main" val="0"/>
              </a:ext>
            </a:extLst>
          </a:blip>
          <a:srcRect/>
          <a:stretch>
            <a:fillRect/>
          </a:stretch>
        </p:blipFill>
        <p:spPr bwMode="auto">
          <a:xfrm>
            <a:off x="5193101" y="10877508"/>
            <a:ext cx="3191274" cy="1774826"/>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a:extLst>
              <a:ext uri="{FF2B5EF4-FFF2-40B4-BE49-F238E27FC236}">
                <a16:creationId xmlns:a16="http://schemas.microsoft.com/office/drawing/2014/main" id="{26D44F6A-CFEE-4D48-93D1-139CE3DEE965}"/>
              </a:ext>
            </a:extLst>
          </p:cNvPr>
          <p:cNvSpPr/>
          <p:nvPr/>
        </p:nvSpPr>
        <p:spPr>
          <a:xfrm>
            <a:off x="9779899" y="2002473"/>
            <a:ext cx="1321196" cy="215444"/>
          </a:xfrm>
          <a:prstGeom prst="rect">
            <a:avLst/>
          </a:prstGeom>
        </p:spPr>
        <p:txBody>
          <a:bodyPr wrap="none">
            <a:spAutoFit/>
          </a:bodyPr>
          <a:lstStyle/>
          <a:p>
            <a:pPr lvl="0" eaLnBrk="0" fontAlgn="base" hangingPunct="0">
              <a:spcBef>
                <a:spcPct val="0"/>
              </a:spcBef>
              <a:spcAft>
                <a:spcPct val="0"/>
              </a:spcAft>
            </a:pPr>
            <a:r>
              <a:rPr lang="en-US" altLang="en-US" sz="800" b="1" i="1" dirty="0">
                <a:solidFill>
                  <a:srgbClr val="000000"/>
                </a:solidFill>
                <a:latin typeface="CCW Cursive Writing 1" panose="03050602040000000000" pitchFamily="66" charset="77"/>
                <a:ea typeface="Times New Roman" panose="02020603050405020304" pitchFamily="18" charset="0"/>
                <a:cs typeface="Times New Roman" panose="02020603050405020304" pitchFamily="18" charset="0"/>
              </a:rPr>
              <a:t>Chicken hutch</a:t>
            </a:r>
            <a:endParaRPr lang="en-US" altLang="en-US" sz="800" dirty="0"/>
          </a:p>
        </p:txBody>
      </p:sp>
    </p:spTree>
    <p:extLst>
      <p:ext uri="{BB962C8B-B14F-4D97-AF65-F5344CB8AC3E}">
        <p14:creationId xmlns:p14="http://schemas.microsoft.com/office/powerpoint/2010/main" val="3470866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503</Words>
  <Application>Microsoft Macintosh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CCW Cursive Writing 1</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Gilchrist-Hawke</dc:creator>
  <cp:lastModifiedBy>Alexander Gilchrist-Hawke</cp:lastModifiedBy>
  <cp:revision>2</cp:revision>
  <dcterms:created xsi:type="dcterms:W3CDTF">2020-11-05T21:24:05Z</dcterms:created>
  <dcterms:modified xsi:type="dcterms:W3CDTF">2020-11-05T21:35:35Z</dcterms:modified>
</cp:coreProperties>
</file>