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9966"/>
    <a:srgbClr val="FF99FF"/>
    <a:srgbClr val="00FF00"/>
    <a:srgbClr val="F8F8F8"/>
    <a:srgbClr val="0000FF"/>
    <a:srgbClr val="3C084C"/>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8" d="100"/>
          <a:sy n="48" d="100"/>
        </p:scale>
        <p:origin x="-118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8" name="Slide Number Placeholder 7"/>
          <p:cNvSpPr>
            <a:spLocks noGrp="1"/>
          </p:cNvSpPr>
          <p:nvPr>
            <p:ph type="sldNum" sz="quarter" idx="11"/>
          </p:nvPr>
        </p:nvSpPr>
        <p:spPr/>
        <p:txBody>
          <a:bodyPr/>
          <a:lstStyle/>
          <a:p>
            <a:fld id="{83E2FD2C-890C-4F2E-AAE1-4BC128AAA3DA}" type="slidenum">
              <a:rPr lang="en-GB" smtClean="0"/>
              <a:pPr/>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156448" y="6422064"/>
            <a:ext cx="762000" cy="365125"/>
          </a:xfrm>
        </p:spPr>
        <p:txBody>
          <a:bodyPr/>
          <a:lstStyle/>
          <a:p>
            <a:fld id="{83E2FD2C-890C-4F2E-AAE1-4BC128AAA3DA}"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8F54291D-F901-4D5F-9178-C1FB65FFB1F6}" type="datetimeFigureOut">
              <a:rPr lang="en-US" smtClean="0"/>
              <a:pPr/>
              <a:t>23/04/2020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54291D-F901-4D5F-9178-C1FB65FFB1F6}" type="datetimeFigureOut">
              <a:rPr lang="en-US" smtClean="0"/>
              <a:pPr/>
              <a:t>23/04/2020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3E2FD2C-890C-4F2E-AAE1-4BC128AAA3DA}"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8F54291D-F901-4D5F-9178-C1FB65FFB1F6}" type="datetimeFigureOut">
              <a:rPr lang="en-US" smtClean="0"/>
              <a:pPr/>
              <a:t>23/04/2020</a:t>
            </a:fld>
            <a:endParaRPr lang="en-GB"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GB"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83E2FD2C-890C-4F2E-AAE1-4BC128AAA3DA}" type="slidenum">
              <a:rPr lang="en-GB" smtClean="0"/>
              <a:pPr/>
              <a:t>‹#›</a:t>
            </a:fld>
            <a:endParaRPr lang="en-GB" dirty="0"/>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sz="6600" dirty="0" smtClean="0">
                <a:solidFill>
                  <a:schemeClr val="tx2"/>
                </a:solidFill>
              </a:rPr>
              <a:t>By Jack Blamire</a:t>
            </a:r>
            <a:endParaRPr lang="en-GB" sz="6600" dirty="0">
              <a:solidFill>
                <a:schemeClr val="tx2"/>
              </a:solidFill>
            </a:endParaRPr>
          </a:p>
        </p:txBody>
      </p:sp>
      <p:sp>
        <p:nvSpPr>
          <p:cNvPr id="3" name="Subtitle 2"/>
          <p:cNvSpPr>
            <a:spLocks noGrp="1"/>
          </p:cNvSpPr>
          <p:nvPr>
            <p:ph type="subTitle" idx="1"/>
          </p:nvPr>
        </p:nvSpPr>
        <p:spPr/>
        <p:txBody>
          <a:bodyPr>
            <a:noAutofit/>
          </a:bodyPr>
          <a:lstStyle/>
          <a:p>
            <a:pPr algn="ctr"/>
            <a:r>
              <a:rPr lang="en-GB" sz="6000" dirty="0" smtClean="0">
                <a:solidFill>
                  <a:schemeClr val="tx2"/>
                </a:solidFill>
              </a:rPr>
              <a:t>THE SOLAR SYSTEM</a:t>
            </a:r>
            <a:endParaRPr lang="en-GB" sz="6000" dirty="0">
              <a:solidFill>
                <a:schemeClr val="tx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solidFill>
                  <a:schemeClr val="tx1">
                    <a:lumMod val="10000"/>
                    <a:lumOff val="90000"/>
                  </a:schemeClr>
                </a:solidFill>
              </a:rPr>
              <a:t>MERCURY</a:t>
            </a:r>
            <a:endParaRPr lang="en-GB" sz="5400" dirty="0">
              <a:solidFill>
                <a:schemeClr val="tx1">
                  <a:lumMod val="10000"/>
                  <a:lumOff val="90000"/>
                </a:schemeClr>
              </a:solidFill>
            </a:endParaRPr>
          </a:p>
        </p:txBody>
      </p:sp>
      <p:sp>
        <p:nvSpPr>
          <p:cNvPr id="4" name="TextBox 3"/>
          <p:cNvSpPr txBox="1"/>
          <p:nvPr/>
        </p:nvSpPr>
        <p:spPr>
          <a:xfrm>
            <a:off x="142844" y="2428868"/>
            <a:ext cx="8215370" cy="5355312"/>
          </a:xfrm>
          <a:prstGeom prst="rect">
            <a:avLst/>
          </a:prstGeom>
          <a:noFill/>
        </p:spPr>
        <p:txBody>
          <a:bodyPr wrap="square" rtlCol="0">
            <a:spAutoFit/>
          </a:bodyPr>
          <a:lstStyle/>
          <a:p>
            <a:pPr algn="ctr"/>
            <a:r>
              <a:rPr lang="en-GB" dirty="0" smtClean="0">
                <a:solidFill>
                  <a:srgbClr val="00B0F0"/>
                </a:solidFill>
              </a:rPr>
              <a:t>. A  day on mercury is 59 earth days and a year on mercury is 88 earth days.</a:t>
            </a:r>
          </a:p>
          <a:p>
            <a:endParaRPr lang="en-GB" dirty="0">
              <a:solidFill>
                <a:srgbClr val="00B0F0"/>
              </a:solidFill>
            </a:endParaRPr>
          </a:p>
          <a:p>
            <a:pPr algn="ctr"/>
            <a:r>
              <a:rPr lang="en-GB" dirty="0" smtClean="0">
                <a:solidFill>
                  <a:srgbClr val="F8F8F8"/>
                </a:solidFill>
              </a:rPr>
              <a:t>. Mercury has 0 moons.</a:t>
            </a:r>
          </a:p>
          <a:p>
            <a:pPr algn="ctr"/>
            <a:endParaRPr lang="en-GB" dirty="0">
              <a:solidFill>
                <a:schemeClr val="bg1">
                  <a:lumMod val="75000"/>
                </a:schemeClr>
              </a:solidFill>
            </a:endParaRPr>
          </a:p>
          <a:p>
            <a:pPr algn="ctr"/>
            <a:r>
              <a:rPr lang="en-GB" dirty="0" smtClean="0">
                <a:solidFill>
                  <a:schemeClr val="accent2">
                    <a:lumMod val="95000"/>
                    <a:lumOff val="5000"/>
                  </a:schemeClr>
                </a:solidFill>
              </a:rPr>
              <a:t>. The distance from the sun to mercury is 69.557 million kms.</a:t>
            </a:r>
          </a:p>
          <a:p>
            <a:pPr algn="ctr"/>
            <a:endParaRPr lang="en-GB" dirty="0">
              <a:solidFill>
                <a:schemeClr val="bg1">
                  <a:lumMod val="75000"/>
                </a:schemeClr>
              </a:solidFill>
            </a:endParaRPr>
          </a:p>
          <a:p>
            <a:pPr algn="ctr"/>
            <a:r>
              <a:rPr lang="en-GB" dirty="0" smtClean="0">
                <a:solidFill>
                  <a:srgbClr val="00FFFF"/>
                </a:solidFill>
              </a:rPr>
              <a:t>. The size of mercury is 4879.4 km</a:t>
            </a:r>
          </a:p>
          <a:p>
            <a:pPr algn="ctr"/>
            <a:endParaRPr lang="en-GB" dirty="0">
              <a:solidFill>
                <a:schemeClr val="bg1">
                  <a:lumMod val="75000"/>
                </a:schemeClr>
              </a:solidFill>
            </a:endParaRPr>
          </a:p>
          <a:p>
            <a:pPr algn="ctr"/>
            <a:r>
              <a:rPr lang="en-GB" dirty="0" smtClean="0">
                <a:solidFill>
                  <a:srgbClr val="FF0000"/>
                </a:solidFill>
              </a:rPr>
              <a:t>. The average temperature on mercury is 332’f or 167’c.</a:t>
            </a:r>
          </a:p>
          <a:p>
            <a:pPr algn="ctr"/>
            <a:endParaRPr lang="en-GB" dirty="0">
              <a:solidFill>
                <a:srgbClr val="FF0000"/>
              </a:solidFill>
            </a:endParaRPr>
          </a:p>
          <a:p>
            <a:pPr algn="ctr"/>
            <a:r>
              <a:rPr lang="en-GB" dirty="0" smtClean="0">
                <a:solidFill>
                  <a:srgbClr val="FFFF00"/>
                </a:solidFill>
              </a:rPr>
              <a:t>. There is gravity on mercury but there is only 30% </a:t>
            </a:r>
          </a:p>
          <a:p>
            <a:endParaRPr lang="en-GB" dirty="0">
              <a:solidFill>
                <a:srgbClr val="FFFF00"/>
              </a:solidFill>
            </a:endParaRPr>
          </a:p>
          <a:p>
            <a:r>
              <a:rPr lang="en-GB" dirty="0" smtClean="0">
                <a:solidFill>
                  <a:schemeClr val="bg1">
                    <a:lumMod val="50000"/>
                  </a:schemeClr>
                </a:solidFill>
              </a:rPr>
              <a:t>.</a:t>
            </a:r>
          </a:p>
          <a:p>
            <a:endParaRPr lang="en-GB" dirty="0">
              <a:solidFill>
                <a:srgbClr val="FF0000"/>
              </a:solidFill>
            </a:endParaRPr>
          </a:p>
          <a:p>
            <a:endParaRPr lang="en-GB" dirty="0" smtClean="0">
              <a:solidFill>
                <a:srgbClr val="FF0000"/>
              </a:solidFill>
            </a:endParaRPr>
          </a:p>
          <a:p>
            <a:endParaRPr lang="en-GB" dirty="0">
              <a:solidFill>
                <a:schemeClr val="bg1">
                  <a:lumMod val="75000"/>
                </a:schemeClr>
              </a:solidFill>
            </a:endParaRPr>
          </a:p>
          <a:p>
            <a:endParaRPr lang="en-GB" dirty="0" smtClean="0">
              <a:solidFill>
                <a:schemeClr val="bg1">
                  <a:lumMod val="75000"/>
                </a:schemeClr>
              </a:solidFill>
            </a:endParaRP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1214414" y="2571744"/>
            <a:ext cx="6500858" cy="1261884"/>
          </a:xfrm>
          <a:prstGeom prst="rect">
            <a:avLst/>
          </a:prstGeom>
          <a:noFill/>
        </p:spPr>
        <p:txBody>
          <a:bodyPr wrap="square" rtlCol="0">
            <a:spAutoFit/>
          </a:bodyPr>
          <a:lstStyle/>
          <a:p>
            <a:r>
              <a:rPr lang="en-GB" sz="1900" dirty="0" smtClean="0">
                <a:solidFill>
                  <a:srgbClr val="FFFF00"/>
                </a:solidFill>
              </a:rPr>
              <a:t>Did you know mercury is the smallest and innermost planet in the solar system. Its orbit around the sun takes 87.97 days, the shortest of all the planets. It is named after the roman deity “mercury”, the messenger of Gods.</a:t>
            </a:r>
            <a:endParaRPr lang="en-GB" sz="2000" dirty="0">
              <a:solidFill>
                <a:srgbClr val="FFFF00"/>
              </a:solidFill>
            </a:endParaRPr>
          </a:p>
        </p:txBody>
      </p:sp>
      <p:pic>
        <p:nvPicPr>
          <p:cNvPr id="1029" name="Picture 5"/>
          <p:cNvPicPr>
            <a:picLocks noChangeAspect="1" noChangeArrowheads="1"/>
          </p:cNvPicPr>
          <p:nvPr/>
        </p:nvPicPr>
        <p:blipFill>
          <a:blip r:embed="rId2"/>
          <a:srcRect/>
          <a:stretch>
            <a:fillRect/>
          </a:stretch>
        </p:blipFill>
        <p:spPr bwMode="auto">
          <a:xfrm>
            <a:off x="2714613" y="3786190"/>
            <a:ext cx="3429024" cy="3028229"/>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8000" dirty="0" smtClean="0">
                <a:solidFill>
                  <a:srgbClr val="FFC000"/>
                </a:solidFill>
              </a:rPr>
              <a:t>Pluto</a:t>
            </a:r>
            <a:endParaRPr lang="en-GB" sz="8000" dirty="0">
              <a:solidFill>
                <a:srgbClr val="FFC000"/>
              </a:solidFill>
            </a:endParaRPr>
          </a:p>
        </p:txBody>
      </p:sp>
      <p:sp>
        <p:nvSpPr>
          <p:cNvPr id="3" name="TextBox 2"/>
          <p:cNvSpPr txBox="1"/>
          <p:nvPr/>
        </p:nvSpPr>
        <p:spPr>
          <a:xfrm>
            <a:off x="0" y="2857496"/>
            <a:ext cx="8786842" cy="2585323"/>
          </a:xfrm>
          <a:prstGeom prst="rect">
            <a:avLst/>
          </a:prstGeom>
          <a:noFill/>
        </p:spPr>
        <p:txBody>
          <a:bodyPr wrap="square" rtlCol="0">
            <a:spAutoFit/>
          </a:bodyPr>
          <a:lstStyle/>
          <a:p>
            <a:r>
              <a:rPr lang="en-GB" dirty="0" smtClean="0">
                <a:solidFill>
                  <a:srgbClr val="FFFF00"/>
                </a:solidFill>
              </a:rPr>
              <a:t>. A day on </a:t>
            </a:r>
            <a:r>
              <a:rPr lang="en-GB" dirty="0">
                <a:solidFill>
                  <a:srgbClr val="FFFF00"/>
                </a:solidFill>
              </a:rPr>
              <a:t>P</a:t>
            </a:r>
            <a:r>
              <a:rPr lang="en-GB" dirty="0" smtClean="0">
                <a:solidFill>
                  <a:srgbClr val="FFFF00"/>
                </a:solidFill>
              </a:rPr>
              <a:t>luto is 6.4 earth days.</a:t>
            </a:r>
          </a:p>
          <a:p>
            <a:r>
              <a:rPr lang="en-GB" dirty="0" smtClean="0">
                <a:solidFill>
                  <a:srgbClr val="F8F8F8"/>
                </a:solidFill>
              </a:rPr>
              <a:t>. A year on Pluto is 248 earth years.</a:t>
            </a:r>
          </a:p>
          <a:p>
            <a:r>
              <a:rPr lang="en-GB" dirty="0" smtClean="0">
                <a:solidFill>
                  <a:srgbClr val="FF0000"/>
                </a:solidFill>
              </a:rPr>
              <a:t>. Pluto has 5 moons which are called charon, nix, hydra, Styx and Kerberos.</a:t>
            </a:r>
          </a:p>
          <a:p>
            <a:r>
              <a:rPr lang="en-GB" dirty="0" smtClean="0">
                <a:solidFill>
                  <a:srgbClr val="00FFFF"/>
                </a:solidFill>
              </a:rPr>
              <a:t>. The distance from the sun to pluto is 3.67 billion km.</a:t>
            </a:r>
          </a:p>
          <a:p>
            <a:r>
              <a:rPr lang="en-GB" dirty="0" smtClean="0">
                <a:solidFill>
                  <a:srgbClr val="FFFF00"/>
                </a:solidFill>
              </a:rPr>
              <a:t>. The diameter of pluto is 2376.6km.</a:t>
            </a:r>
          </a:p>
          <a:p>
            <a:r>
              <a:rPr lang="en-GB" dirty="0" smtClean="0">
                <a:solidFill>
                  <a:srgbClr val="00FF00"/>
                </a:solidFill>
              </a:rPr>
              <a:t>. The average temperature on pluto is minus 380’f or minus 229’c.</a:t>
            </a:r>
          </a:p>
          <a:p>
            <a:r>
              <a:rPr lang="en-GB" dirty="0" smtClean="0">
                <a:solidFill>
                  <a:srgbClr val="FF99FF"/>
                </a:solidFill>
              </a:rPr>
              <a:t>. There is gravity on pluto but there is only 1/12 the surface on earth. </a:t>
            </a:r>
          </a:p>
          <a:p>
            <a:r>
              <a:rPr lang="en-GB" dirty="0" smtClean="0">
                <a:solidFill>
                  <a:srgbClr val="FF9966"/>
                </a:solidFill>
              </a:rPr>
              <a:t>. In 1992 NASA’s Jet Propulsion Laboratory (JPL) proposed the pluto fly by mission. This became known as the pluto express.</a:t>
            </a:r>
            <a:endParaRPr lang="en-GB" dirty="0">
              <a:solidFill>
                <a:srgbClr val="FF9966"/>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200" dirty="0" smtClean="0">
                <a:solidFill>
                  <a:srgbClr val="FFC000"/>
                </a:solidFill>
              </a:rPr>
              <a:t>Did you know</a:t>
            </a:r>
            <a:endParaRPr lang="en-GB" sz="7200" dirty="0">
              <a:solidFill>
                <a:srgbClr val="FFC000"/>
              </a:solidFill>
            </a:endParaRPr>
          </a:p>
        </p:txBody>
      </p:sp>
      <p:sp>
        <p:nvSpPr>
          <p:cNvPr id="3" name="TextBox 2"/>
          <p:cNvSpPr txBox="1"/>
          <p:nvPr/>
        </p:nvSpPr>
        <p:spPr>
          <a:xfrm>
            <a:off x="0" y="2285992"/>
            <a:ext cx="9144000" cy="1200329"/>
          </a:xfrm>
          <a:prstGeom prst="rect">
            <a:avLst/>
          </a:prstGeom>
          <a:noFill/>
        </p:spPr>
        <p:txBody>
          <a:bodyPr wrap="square" rtlCol="0">
            <a:spAutoFit/>
          </a:bodyPr>
          <a:lstStyle/>
          <a:p>
            <a:r>
              <a:rPr lang="en-GB" dirty="0" smtClean="0">
                <a:solidFill>
                  <a:schemeClr val="accent6">
                    <a:lumMod val="40000"/>
                    <a:lumOff val="60000"/>
                  </a:schemeClr>
                </a:solidFill>
              </a:rPr>
              <a:t>Pluto takes 248 years to circle the sun and most of that time it is the farthest planet from the sun. But pluto has an oval-shaped and for 20 years of its orbit pluto is closer than Neptune. When pluto is closest to the sun its frozen surface turns from a solid to gases and the planet has an atmosphere. </a:t>
            </a:r>
            <a:endParaRPr lang="en-GB" dirty="0">
              <a:solidFill>
                <a:schemeClr val="accent6">
                  <a:lumMod val="40000"/>
                  <a:lumOff val="60000"/>
                </a:schemeClr>
              </a:solidFill>
            </a:endParaRPr>
          </a:p>
        </p:txBody>
      </p:sp>
      <p:pic>
        <p:nvPicPr>
          <p:cNvPr id="16386" name="Picture 2"/>
          <p:cNvPicPr>
            <a:picLocks noChangeAspect="1" noChangeArrowheads="1"/>
          </p:cNvPicPr>
          <p:nvPr/>
        </p:nvPicPr>
        <p:blipFill>
          <a:blip r:embed="rId2"/>
          <a:srcRect/>
          <a:stretch>
            <a:fillRect/>
          </a:stretch>
        </p:blipFill>
        <p:spPr bwMode="auto">
          <a:xfrm>
            <a:off x="2285984" y="3605918"/>
            <a:ext cx="3429024" cy="3001922"/>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Saturn</a:t>
            </a:r>
            <a:endParaRPr lang="en-GB" dirty="0">
              <a:solidFill>
                <a:srgbClr val="FFFF00"/>
              </a:solidFill>
            </a:endParaRPr>
          </a:p>
        </p:txBody>
      </p:sp>
      <p:sp>
        <p:nvSpPr>
          <p:cNvPr id="3" name="TextBox 2"/>
          <p:cNvSpPr txBox="1"/>
          <p:nvPr/>
        </p:nvSpPr>
        <p:spPr>
          <a:xfrm>
            <a:off x="0" y="1500174"/>
            <a:ext cx="9144000" cy="3693319"/>
          </a:xfrm>
          <a:prstGeom prst="rect">
            <a:avLst/>
          </a:prstGeom>
          <a:noFill/>
        </p:spPr>
        <p:txBody>
          <a:bodyPr wrap="square" rtlCol="0">
            <a:spAutoFit/>
          </a:bodyPr>
          <a:lstStyle/>
          <a:p>
            <a:r>
              <a:rPr lang="en-GB" dirty="0" smtClean="0">
                <a:solidFill>
                  <a:srgbClr val="F8F8F8"/>
                </a:solidFill>
              </a:rPr>
              <a:t>. The diameter of Saturn is 116,460 kms</a:t>
            </a:r>
          </a:p>
          <a:p>
            <a:r>
              <a:rPr lang="en-GB" dirty="0" smtClean="0">
                <a:solidFill>
                  <a:srgbClr val="FF0000"/>
                </a:solidFill>
              </a:rPr>
              <a:t>.  A Day on Saturn is 10.656 Earth hours.  A year is as long as 29.5 Earth years.</a:t>
            </a:r>
          </a:p>
          <a:p>
            <a:r>
              <a:rPr lang="en-GB" dirty="0" smtClean="0">
                <a:solidFill>
                  <a:schemeClr val="tx2"/>
                </a:solidFill>
              </a:rPr>
              <a:t>.  The distance from the sun is 1.4969 billion kms.</a:t>
            </a:r>
          </a:p>
          <a:p>
            <a:r>
              <a:rPr lang="en-GB" dirty="0" smtClean="0">
                <a:solidFill>
                  <a:srgbClr val="FFFF00"/>
                </a:solidFill>
              </a:rPr>
              <a:t>.  Saturn has 53 moons that have been named.  Saturn also has 29 moons awaiting confirmation.  They’re unconfirmed because they’re waiting to get more information about them.  If all of the moons get confirmed, Saturn will have 82 moons.  This is not counting </a:t>
            </a:r>
            <a:r>
              <a:rPr lang="en-GB" dirty="0" err="1" smtClean="0">
                <a:solidFill>
                  <a:srgbClr val="FFFF00"/>
                </a:solidFill>
              </a:rPr>
              <a:t>Saturns</a:t>
            </a:r>
            <a:r>
              <a:rPr lang="en-GB" dirty="0" smtClean="0">
                <a:solidFill>
                  <a:srgbClr val="FFFF00"/>
                </a:solidFill>
              </a:rPr>
              <a:t> rings.</a:t>
            </a:r>
          </a:p>
          <a:p>
            <a:r>
              <a:rPr lang="en-GB" dirty="0" smtClean="0">
                <a:solidFill>
                  <a:srgbClr val="00FF00"/>
                </a:solidFill>
              </a:rPr>
              <a:t>.  The average temperature on Saturn is minus 288’F or minus 178’C.</a:t>
            </a:r>
          </a:p>
          <a:p>
            <a:r>
              <a:rPr lang="en-GB" dirty="0" smtClean="0">
                <a:solidFill>
                  <a:srgbClr val="C00000"/>
                </a:solidFill>
              </a:rPr>
              <a:t>.  There is Gravity on Saturn, 107% of the surface gravity on Earth.</a:t>
            </a:r>
          </a:p>
          <a:p>
            <a:r>
              <a:rPr lang="en-GB" dirty="0" smtClean="0">
                <a:solidFill>
                  <a:schemeClr val="bg2">
                    <a:lumMod val="20000"/>
                    <a:lumOff val="80000"/>
                  </a:schemeClr>
                </a:solidFill>
              </a:rPr>
              <a:t>.  There have been 3 missions to Saturn, they were solely performed by crewless probes.  The 1981 Voyager space probe found that </a:t>
            </a:r>
            <a:r>
              <a:rPr lang="en-GB" dirty="0" err="1" smtClean="0">
                <a:solidFill>
                  <a:schemeClr val="bg2">
                    <a:lumMod val="20000"/>
                    <a:lumOff val="80000"/>
                  </a:schemeClr>
                </a:solidFill>
              </a:rPr>
              <a:t>Saturns</a:t>
            </a:r>
            <a:r>
              <a:rPr lang="en-GB" dirty="0" smtClean="0">
                <a:solidFill>
                  <a:schemeClr val="bg2">
                    <a:lumMod val="20000"/>
                    <a:lumOff val="80000"/>
                  </a:schemeClr>
                </a:solidFill>
              </a:rPr>
              <a:t> rings, which from Earth look like 3 rings, were actually thousands of narrow ringlets made up of millions of icy particles which stretch for thousands if kms into space in a paper thin disc.</a:t>
            </a:r>
            <a:endParaRPr lang="en-GB" dirty="0">
              <a:solidFill>
                <a:schemeClr val="bg2">
                  <a:lumMod val="20000"/>
                  <a:lumOff val="80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solidFill>
              </a:rPr>
              <a:t>Did you know?</a:t>
            </a:r>
            <a:endParaRPr lang="en-GB" dirty="0">
              <a:solidFill>
                <a:schemeClr val="tx2"/>
              </a:solidFill>
            </a:endParaRPr>
          </a:p>
        </p:txBody>
      </p:sp>
      <p:sp>
        <p:nvSpPr>
          <p:cNvPr id="3" name="TextBox 2"/>
          <p:cNvSpPr txBox="1"/>
          <p:nvPr/>
        </p:nvSpPr>
        <p:spPr>
          <a:xfrm>
            <a:off x="285720" y="1928802"/>
            <a:ext cx="8429684" cy="1477328"/>
          </a:xfrm>
          <a:prstGeom prst="rect">
            <a:avLst/>
          </a:prstGeom>
          <a:noFill/>
        </p:spPr>
        <p:txBody>
          <a:bodyPr wrap="square" rtlCol="0">
            <a:spAutoFit/>
          </a:bodyPr>
          <a:lstStyle/>
          <a:p>
            <a:r>
              <a:rPr lang="en-GB" dirty="0" smtClean="0">
                <a:solidFill>
                  <a:srgbClr val="00FF00"/>
                </a:solidFill>
              </a:rPr>
              <a:t>Saturn is a Gas Giant with an average radius of about 9 times of the Earths.  It is mainly made up of hydrogen and helium.</a:t>
            </a:r>
          </a:p>
          <a:p>
            <a:r>
              <a:rPr lang="en-GB" dirty="0" smtClean="0">
                <a:solidFill>
                  <a:srgbClr val="00FF00"/>
                </a:solidFill>
              </a:rPr>
              <a:t>The rings of Saturn formed long ago, perhaps when a moon or asteroid came too close to Saturn and was torn apart by the strong gravity of the planet, which is the second largest in the solar system.</a:t>
            </a:r>
            <a:endParaRPr lang="en-GB" dirty="0">
              <a:solidFill>
                <a:srgbClr val="00FF00"/>
              </a:solidFill>
            </a:endParaRPr>
          </a:p>
        </p:txBody>
      </p:sp>
      <p:pic>
        <p:nvPicPr>
          <p:cNvPr id="17410" name="Picture 2"/>
          <p:cNvPicPr>
            <a:picLocks noChangeAspect="1" noChangeArrowheads="1"/>
          </p:cNvPicPr>
          <p:nvPr/>
        </p:nvPicPr>
        <p:blipFill>
          <a:blip r:embed="rId2"/>
          <a:srcRect/>
          <a:stretch>
            <a:fillRect/>
          </a:stretch>
        </p:blipFill>
        <p:spPr bwMode="auto">
          <a:xfrm>
            <a:off x="1000100" y="3500438"/>
            <a:ext cx="6807200" cy="29718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solidFill>
              </a:rPr>
              <a:t>NEPTUNE</a:t>
            </a:r>
            <a:endParaRPr lang="en-GB" dirty="0">
              <a:solidFill>
                <a:schemeClr val="tx2"/>
              </a:solidFill>
            </a:endParaRPr>
          </a:p>
        </p:txBody>
      </p:sp>
      <p:sp>
        <p:nvSpPr>
          <p:cNvPr id="3" name="TextBox 2"/>
          <p:cNvSpPr txBox="1"/>
          <p:nvPr/>
        </p:nvSpPr>
        <p:spPr>
          <a:xfrm>
            <a:off x="285720" y="1571612"/>
            <a:ext cx="8286808" cy="2585323"/>
          </a:xfrm>
          <a:prstGeom prst="rect">
            <a:avLst/>
          </a:prstGeom>
          <a:noFill/>
        </p:spPr>
        <p:txBody>
          <a:bodyPr wrap="square" rtlCol="0">
            <a:spAutoFit/>
          </a:bodyPr>
          <a:lstStyle/>
          <a:p>
            <a:r>
              <a:rPr lang="en-GB" dirty="0" smtClean="0">
                <a:solidFill>
                  <a:schemeClr val="tx2"/>
                </a:solidFill>
              </a:rPr>
              <a:t>. The diameter of Neptune is 49,244km</a:t>
            </a:r>
          </a:p>
          <a:p>
            <a:r>
              <a:rPr lang="en-GB" dirty="0" smtClean="0">
                <a:solidFill>
                  <a:srgbClr val="FF9966"/>
                </a:solidFill>
              </a:rPr>
              <a:t>. The distance from the sun to Neptune is 4.4769 billion </a:t>
            </a:r>
            <a:r>
              <a:rPr lang="en-GB" dirty="0" err="1" smtClean="0">
                <a:solidFill>
                  <a:srgbClr val="FF9966"/>
                </a:solidFill>
              </a:rPr>
              <a:t>kms</a:t>
            </a:r>
            <a:r>
              <a:rPr lang="en-GB" dirty="0" smtClean="0">
                <a:solidFill>
                  <a:srgbClr val="FF9966"/>
                </a:solidFill>
              </a:rPr>
              <a:t>.</a:t>
            </a:r>
          </a:p>
          <a:p>
            <a:r>
              <a:rPr lang="en-GB" dirty="0" smtClean="0">
                <a:solidFill>
                  <a:srgbClr val="00FF00"/>
                </a:solidFill>
              </a:rPr>
              <a:t>. Neptune has 14 moons.</a:t>
            </a:r>
          </a:p>
          <a:p>
            <a:r>
              <a:rPr lang="en-GB" dirty="0" smtClean="0">
                <a:solidFill>
                  <a:srgbClr val="F8F8F8"/>
                </a:solidFill>
              </a:rPr>
              <a:t>. Neptune rotates on its axis faster than Earth. A day on Neptune is only 16 hours long.</a:t>
            </a:r>
          </a:p>
          <a:p>
            <a:r>
              <a:rPr lang="en-GB" dirty="0" smtClean="0">
                <a:solidFill>
                  <a:srgbClr val="FF99FF"/>
                </a:solidFill>
              </a:rPr>
              <a:t>. The average temperature on Neptune is minus 355’ F or minus 214’C.</a:t>
            </a:r>
          </a:p>
          <a:p>
            <a:r>
              <a:rPr lang="en-GB" dirty="0" smtClean="0">
                <a:solidFill>
                  <a:srgbClr val="FFFF00"/>
                </a:solidFill>
              </a:rPr>
              <a:t>. There is Gravity on Neptune.</a:t>
            </a:r>
          </a:p>
          <a:p>
            <a:r>
              <a:rPr lang="en-GB" dirty="0" smtClean="0">
                <a:solidFill>
                  <a:schemeClr val="tx2">
                    <a:lumMod val="75000"/>
                  </a:schemeClr>
                </a:solidFill>
              </a:rPr>
              <a:t>. There has only been one mission to Neptune.  The Voyager 2 in 1989.  There are currently no approved future missions to visit Neptune.</a:t>
            </a:r>
            <a:endParaRPr lang="en-GB" dirty="0">
              <a:solidFill>
                <a:schemeClr val="tx2">
                  <a:lumMod val="75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357158" y="1500174"/>
            <a:ext cx="8286808" cy="1477328"/>
          </a:xfrm>
          <a:prstGeom prst="rect">
            <a:avLst/>
          </a:prstGeom>
          <a:noFill/>
        </p:spPr>
        <p:txBody>
          <a:bodyPr wrap="square" rtlCol="0">
            <a:spAutoFit/>
          </a:bodyPr>
          <a:lstStyle/>
          <a:p>
            <a:r>
              <a:rPr lang="en-GB" dirty="0" smtClean="0">
                <a:solidFill>
                  <a:srgbClr val="F8F8F8"/>
                </a:solidFill>
              </a:rPr>
              <a:t>Neptune is a deep blue planet.  It is a bleak and windy place with poisonous clouds made of methane ice crystals swirling around it.</a:t>
            </a:r>
          </a:p>
          <a:p>
            <a:r>
              <a:rPr lang="en-GB" dirty="0" smtClean="0">
                <a:solidFill>
                  <a:srgbClr val="F8F8F8"/>
                </a:solidFill>
              </a:rPr>
              <a:t>The planets rocky core (about the size of planet Earth) is surrounded by a frozen layer of water and ammonia.</a:t>
            </a:r>
          </a:p>
          <a:p>
            <a:r>
              <a:rPr lang="en-GB" dirty="0" err="1" smtClean="0">
                <a:solidFill>
                  <a:srgbClr val="F8F8F8"/>
                </a:solidFill>
              </a:rPr>
              <a:t>Neptunes</a:t>
            </a:r>
            <a:r>
              <a:rPr lang="en-GB" dirty="0" smtClean="0">
                <a:solidFill>
                  <a:srgbClr val="F8F8F8"/>
                </a:solidFill>
              </a:rPr>
              <a:t> atmosphere consists mainly of hydrogen.</a:t>
            </a:r>
            <a:endParaRPr lang="en-GB" dirty="0">
              <a:solidFill>
                <a:srgbClr val="F8F8F8"/>
              </a:solidFill>
            </a:endParaRPr>
          </a:p>
        </p:txBody>
      </p:sp>
      <p:pic>
        <p:nvPicPr>
          <p:cNvPr id="11266" name="Picture 2" descr="See the source image"/>
          <p:cNvPicPr>
            <a:picLocks noChangeAspect="1" noChangeArrowheads="1"/>
          </p:cNvPicPr>
          <p:nvPr/>
        </p:nvPicPr>
        <p:blipFill>
          <a:blip r:embed="rId2"/>
          <a:srcRect/>
          <a:stretch>
            <a:fillRect/>
          </a:stretch>
        </p:blipFill>
        <p:spPr bwMode="auto">
          <a:xfrm>
            <a:off x="1643042" y="2928934"/>
            <a:ext cx="5635616" cy="375707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tx2"/>
                </a:solidFill>
              </a:rPr>
              <a:t>Earth</a:t>
            </a:r>
            <a:endParaRPr lang="en-GB" dirty="0">
              <a:solidFill>
                <a:schemeClr val="tx2"/>
              </a:solidFill>
            </a:endParaRPr>
          </a:p>
        </p:txBody>
      </p:sp>
      <p:sp>
        <p:nvSpPr>
          <p:cNvPr id="3" name="TextBox 2"/>
          <p:cNvSpPr txBox="1"/>
          <p:nvPr/>
        </p:nvSpPr>
        <p:spPr>
          <a:xfrm>
            <a:off x="500034" y="1571612"/>
            <a:ext cx="8286808" cy="1754326"/>
          </a:xfrm>
          <a:prstGeom prst="rect">
            <a:avLst/>
          </a:prstGeom>
          <a:noFill/>
        </p:spPr>
        <p:txBody>
          <a:bodyPr wrap="square" rtlCol="0">
            <a:spAutoFit/>
          </a:bodyPr>
          <a:lstStyle/>
          <a:p>
            <a:r>
              <a:rPr lang="en-GB" dirty="0" smtClean="0">
                <a:solidFill>
                  <a:schemeClr val="tx2"/>
                </a:solidFill>
              </a:rPr>
              <a:t>. Earths diameter is 12742 km</a:t>
            </a:r>
          </a:p>
          <a:p>
            <a:r>
              <a:rPr lang="en-GB" dirty="0" smtClean="0">
                <a:solidFill>
                  <a:srgbClr val="F8F8F8"/>
                </a:solidFill>
              </a:rPr>
              <a:t>. Earth is 149.59 million km from the sun.</a:t>
            </a:r>
          </a:p>
          <a:p>
            <a:r>
              <a:rPr lang="en-GB" dirty="0" smtClean="0">
                <a:solidFill>
                  <a:srgbClr val="FF99FF"/>
                </a:solidFill>
              </a:rPr>
              <a:t>. Earth has one  moon.</a:t>
            </a:r>
          </a:p>
          <a:p>
            <a:r>
              <a:rPr lang="en-GB" dirty="0" smtClean="0">
                <a:solidFill>
                  <a:srgbClr val="00FF00"/>
                </a:solidFill>
              </a:rPr>
              <a:t>. The length of a day on Earth is officially 23 hours and 56 minutes.</a:t>
            </a:r>
          </a:p>
          <a:p>
            <a:r>
              <a:rPr lang="en-GB" dirty="0" smtClean="0">
                <a:solidFill>
                  <a:srgbClr val="FF9966"/>
                </a:solidFill>
              </a:rPr>
              <a:t>. Earth does have Gravity, that is why we do not all float around on the planet.</a:t>
            </a:r>
          </a:p>
          <a:p>
            <a:endParaRPr lang="en-GB" dirty="0">
              <a:solidFill>
                <a:srgbClr val="FFFF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428596" y="1643050"/>
            <a:ext cx="8143932" cy="2031325"/>
          </a:xfrm>
          <a:prstGeom prst="rect">
            <a:avLst/>
          </a:prstGeom>
          <a:noFill/>
        </p:spPr>
        <p:txBody>
          <a:bodyPr wrap="square" rtlCol="0">
            <a:spAutoFit/>
          </a:bodyPr>
          <a:lstStyle/>
          <a:p>
            <a:r>
              <a:rPr lang="en-GB" dirty="0" smtClean="0">
                <a:solidFill>
                  <a:srgbClr val="00B0F0"/>
                </a:solidFill>
              </a:rPr>
              <a:t>Earth is the only planet in our Solar System where life appears to exist. </a:t>
            </a:r>
          </a:p>
          <a:p>
            <a:r>
              <a:rPr lang="en-GB" dirty="0" smtClean="0">
                <a:solidFill>
                  <a:srgbClr val="00B0F0"/>
                </a:solidFill>
              </a:rPr>
              <a:t>Life on Earth is possible because our planet is just the right distance from the sun for water to exist as a liquid.</a:t>
            </a:r>
          </a:p>
          <a:p>
            <a:r>
              <a:rPr lang="en-GB" dirty="0" smtClean="0">
                <a:solidFill>
                  <a:srgbClr val="00B0F0"/>
                </a:solidFill>
              </a:rPr>
              <a:t>Our atmosphere is unique because it contains so much oxygen which is why we are able to breathe.</a:t>
            </a:r>
          </a:p>
          <a:p>
            <a:r>
              <a:rPr lang="en-GB" dirty="0" smtClean="0">
                <a:solidFill>
                  <a:srgbClr val="00B0F0"/>
                </a:solidFill>
              </a:rPr>
              <a:t>The Earths seasons Spring, summer, autumn and winter are caused by the way the Earth tilts as it orbits the sun.</a:t>
            </a:r>
            <a:endParaRPr lang="en-GB" dirty="0">
              <a:solidFill>
                <a:srgbClr val="00B0F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FF00"/>
                </a:solidFill>
              </a:rPr>
              <a:t>Uranus</a:t>
            </a:r>
            <a:endParaRPr lang="en-GB" dirty="0">
              <a:solidFill>
                <a:srgbClr val="00FF00"/>
              </a:solidFill>
            </a:endParaRPr>
          </a:p>
        </p:txBody>
      </p:sp>
      <p:sp>
        <p:nvSpPr>
          <p:cNvPr id="3" name="TextBox 2"/>
          <p:cNvSpPr txBox="1"/>
          <p:nvPr/>
        </p:nvSpPr>
        <p:spPr>
          <a:xfrm>
            <a:off x="642910" y="1857364"/>
            <a:ext cx="7786742" cy="3970318"/>
          </a:xfrm>
          <a:prstGeom prst="rect">
            <a:avLst/>
          </a:prstGeom>
          <a:noFill/>
        </p:spPr>
        <p:txBody>
          <a:bodyPr wrap="square" rtlCol="0">
            <a:spAutoFit/>
          </a:bodyPr>
          <a:lstStyle/>
          <a:p>
            <a:r>
              <a:rPr lang="en-GB" dirty="0" smtClean="0">
                <a:solidFill>
                  <a:srgbClr val="00FF00"/>
                </a:solidFill>
              </a:rPr>
              <a:t>. The diameter of Uranus is 50,724 km.</a:t>
            </a:r>
          </a:p>
          <a:p>
            <a:r>
              <a:rPr lang="en-GB" dirty="0" smtClean="0">
                <a:solidFill>
                  <a:schemeClr val="tx2"/>
                </a:solidFill>
              </a:rPr>
              <a:t>. Uranus is 2.9631 billion km away from the sun.</a:t>
            </a:r>
          </a:p>
          <a:p>
            <a:r>
              <a:rPr lang="en-GB" dirty="0" smtClean="0">
                <a:solidFill>
                  <a:srgbClr val="FF0000"/>
                </a:solidFill>
              </a:rPr>
              <a:t>. Uranus has 27 moons.  Some of them are called Ariel, Cressida, Miranda, Oberon and Puck.</a:t>
            </a:r>
          </a:p>
          <a:p>
            <a:r>
              <a:rPr lang="en-GB" dirty="0" smtClean="0">
                <a:solidFill>
                  <a:srgbClr val="FFFF00"/>
                </a:solidFill>
              </a:rPr>
              <a:t>. A day on Uranus is 17.24 Earth hours.</a:t>
            </a:r>
          </a:p>
          <a:p>
            <a:r>
              <a:rPr lang="en-GB" dirty="0" smtClean="0">
                <a:solidFill>
                  <a:srgbClr val="FF9966"/>
                </a:solidFill>
              </a:rPr>
              <a:t>. The average temperature in Uranus is minus 353’F</a:t>
            </a:r>
          </a:p>
          <a:p>
            <a:r>
              <a:rPr lang="en-GB" dirty="0" smtClean="0">
                <a:solidFill>
                  <a:srgbClr val="FF99FF"/>
                </a:solidFill>
              </a:rPr>
              <a:t>. There is gravity on Uranus but not as much as on Earth.  It only has 86% of the surface gravity as on Earth.  This is because Uranus is made up of gases and is not solid like Earth which makes it light for its size.</a:t>
            </a:r>
          </a:p>
          <a:p>
            <a:r>
              <a:rPr lang="en-GB" dirty="0" smtClean="0">
                <a:solidFill>
                  <a:srgbClr val="F8F8F8"/>
                </a:solidFill>
              </a:rPr>
              <a:t>. Uranus has been explored mainly through telescopes.  There was one lone probe mission.  The only spacecraft to ever visit Uranus is the Voyager 2 probe.  It was launched on 20 August 1977 and reached Uranus on 24 January 1986.  It examined its ring system and discovered two new rings.</a:t>
            </a:r>
            <a:endParaRPr lang="en-GB" dirty="0">
              <a:solidFill>
                <a:srgbClr val="F8F8F8"/>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500034" y="1571612"/>
            <a:ext cx="8143932" cy="1477328"/>
          </a:xfrm>
          <a:prstGeom prst="rect">
            <a:avLst/>
          </a:prstGeom>
          <a:noFill/>
        </p:spPr>
        <p:txBody>
          <a:bodyPr wrap="square" rtlCol="0">
            <a:spAutoFit/>
          </a:bodyPr>
          <a:lstStyle/>
          <a:p>
            <a:r>
              <a:rPr lang="en-GB" dirty="0" smtClean="0">
                <a:solidFill>
                  <a:srgbClr val="92D050"/>
                </a:solidFill>
              </a:rPr>
              <a:t>Most of the planets in our solar system are tilted a little (Earth is tilted at 23 degrees) but Uranus is tilted completely on its side.  It is believed that in the early days of the solar system, a large body may have crashed into Uranus tilting it so that it rolls through the sky on its side.  This means that each pole has constant sunlight for 42 years.  (No night time for 42 years)</a:t>
            </a:r>
            <a:endParaRPr lang="en-GB" dirty="0">
              <a:solidFill>
                <a:srgbClr val="92D050"/>
              </a:solidFill>
            </a:endParaRPr>
          </a:p>
        </p:txBody>
      </p:sp>
      <p:pic>
        <p:nvPicPr>
          <p:cNvPr id="7172" name="Picture 4" descr="See the source image"/>
          <p:cNvPicPr>
            <a:picLocks noChangeAspect="1" noChangeArrowheads="1"/>
          </p:cNvPicPr>
          <p:nvPr/>
        </p:nvPicPr>
        <p:blipFill>
          <a:blip r:embed="rId2"/>
          <a:srcRect/>
          <a:stretch>
            <a:fillRect/>
          </a:stretch>
        </p:blipFill>
        <p:spPr bwMode="auto">
          <a:xfrm>
            <a:off x="1785918" y="3357562"/>
            <a:ext cx="4754542" cy="267443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0000"/>
                </a:solidFill>
              </a:rPr>
              <a:t>MARS</a:t>
            </a:r>
            <a:endParaRPr lang="en-GB" dirty="0">
              <a:solidFill>
                <a:srgbClr val="FF0000"/>
              </a:solidFill>
            </a:endParaRPr>
          </a:p>
        </p:txBody>
      </p:sp>
      <p:sp>
        <p:nvSpPr>
          <p:cNvPr id="3" name="TextBox 2"/>
          <p:cNvSpPr txBox="1"/>
          <p:nvPr/>
        </p:nvSpPr>
        <p:spPr>
          <a:xfrm>
            <a:off x="928662" y="1285860"/>
            <a:ext cx="7500990" cy="5078313"/>
          </a:xfrm>
          <a:prstGeom prst="rect">
            <a:avLst/>
          </a:prstGeom>
          <a:noFill/>
        </p:spPr>
        <p:txBody>
          <a:bodyPr wrap="square" rtlCol="0">
            <a:spAutoFit/>
          </a:bodyPr>
          <a:lstStyle/>
          <a:p>
            <a:r>
              <a:rPr lang="en-GB" dirty="0" smtClean="0">
                <a:solidFill>
                  <a:srgbClr val="FF0000"/>
                </a:solidFill>
              </a:rPr>
              <a:t>. The diameter of Mars is 6779 km.</a:t>
            </a:r>
          </a:p>
          <a:p>
            <a:r>
              <a:rPr lang="en-GB" dirty="0" smtClean="0">
                <a:solidFill>
                  <a:srgbClr val="F8F8F8"/>
                </a:solidFill>
              </a:rPr>
              <a:t>. Mars is 221.6 million km from the sun.</a:t>
            </a:r>
          </a:p>
          <a:p>
            <a:r>
              <a:rPr lang="en-GB" dirty="0" smtClean="0">
                <a:solidFill>
                  <a:srgbClr val="FF99FF"/>
                </a:solidFill>
              </a:rPr>
              <a:t>. Mars has 2 moons named </a:t>
            </a:r>
            <a:r>
              <a:rPr lang="en-GB" dirty="0" err="1" smtClean="0">
                <a:solidFill>
                  <a:srgbClr val="FF99FF"/>
                </a:solidFill>
              </a:rPr>
              <a:t>Phobos</a:t>
            </a:r>
            <a:r>
              <a:rPr lang="en-GB" dirty="0" smtClean="0">
                <a:solidFill>
                  <a:srgbClr val="FF99FF"/>
                </a:solidFill>
              </a:rPr>
              <a:t> and </a:t>
            </a:r>
            <a:r>
              <a:rPr lang="en-GB" dirty="0" err="1" smtClean="0">
                <a:solidFill>
                  <a:srgbClr val="FF99FF"/>
                </a:solidFill>
              </a:rPr>
              <a:t>Deimos</a:t>
            </a:r>
            <a:r>
              <a:rPr lang="en-GB" dirty="0" smtClean="0">
                <a:solidFill>
                  <a:srgbClr val="FF99FF"/>
                </a:solidFill>
              </a:rPr>
              <a:t>.</a:t>
            </a:r>
          </a:p>
          <a:p>
            <a:r>
              <a:rPr lang="en-GB" dirty="0" smtClean="0">
                <a:solidFill>
                  <a:schemeClr val="tx2"/>
                </a:solidFill>
              </a:rPr>
              <a:t>. Mars rotates on its axis at the same speed as Earth so a day on Mars is about the same as a day on Earth.  A day on Mars is 24.62 Earth hours.</a:t>
            </a:r>
          </a:p>
          <a:p>
            <a:r>
              <a:rPr lang="en-GB" dirty="0" smtClean="0">
                <a:solidFill>
                  <a:srgbClr val="FFFF00"/>
                </a:solidFill>
              </a:rPr>
              <a:t>. The average temperature on Mars is about minus 80’F or minus 60’C.</a:t>
            </a:r>
          </a:p>
          <a:p>
            <a:r>
              <a:rPr lang="en-GB" dirty="0" smtClean="0">
                <a:solidFill>
                  <a:srgbClr val="FF9966"/>
                </a:solidFill>
              </a:rPr>
              <a:t>. There is gravity on Mars but it is weaker than gravity on Earth because of the planets smaller mass.</a:t>
            </a:r>
          </a:p>
          <a:p>
            <a:r>
              <a:rPr lang="en-GB" dirty="0" smtClean="0">
                <a:solidFill>
                  <a:srgbClr val="00FF00"/>
                </a:solidFill>
              </a:rPr>
              <a:t>. There have been 56 missions to Mars so far.  26 have been successful.  Unmanned missions began in 1960, the first by the Soviet Union on 10</a:t>
            </a:r>
            <a:r>
              <a:rPr lang="en-GB" baseline="30000" dirty="0" smtClean="0">
                <a:solidFill>
                  <a:srgbClr val="00FF00"/>
                </a:solidFill>
              </a:rPr>
              <a:t>th</a:t>
            </a:r>
            <a:r>
              <a:rPr lang="en-GB" dirty="0" smtClean="0">
                <a:solidFill>
                  <a:srgbClr val="00FF00"/>
                </a:solidFill>
              </a:rPr>
              <a:t> October 1960 but it failed in orbit.  The first mission to land on Mars was “Mars 3” launched on 28</a:t>
            </a:r>
            <a:r>
              <a:rPr lang="en-GB" baseline="30000" dirty="0" smtClean="0">
                <a:solidFill>
                  <a:srgbClr val="00FF00"/>
                </a:solidFill>
              </a:rPr>
              <a:t>th</a:t>
            </a:r>
            <a:r>
              <a:rPr lang="en-GB" dirty="0" smtClean="0">
                <a:solidFill>
                  <a:srgbClr val="00FF00"/>
                </a:solidFill>
              </a:rPr>
              <a:t> May 1971.  It landed on 2</a:t>
            </a:r>
            <a:r>
              <a:rPr lang="en-GB" baseline="30000" dirty="0" smtClean="0">
                <a:solidFill>
                  <a:srgbClr val="00FF00"/>
                </a:solidFill>
              </a:rPr>
              <a:t>nd</a:t>
            </a:r>
            <a:r>
              <a:rPr lang="en-GB" dirty="0" smtClean="0">
                <a:solidFill>
                  <a:srgbClr val="00FF00"/>
                </a:solidFill>
              </a:rPr>
              <a:t> December 1971 and the first partial image was transmitted but lost contact after 14.5 seconds after transmission started.  On 4</a:t>
            </a:r>
            <a:r>
              <a:rPr lang="en-GB" baseline="30000" dirty="0" smtClean="0">
                <a:solidFill>
                  <a:srgbClr val="00FF00"/>
                </a:solidFill>
              </a:rPr>
              <a:t>th</a:t>
            </a:r>
            <a:r>
              <a:rPr lang="en-GB" dirty="0" smtClean="0">
                <a:solidFill>
                  <a:srgbClr val="00FF00"/>
                </a:solidFill>
              </a:rPr>
              <a:t> December 1996 the NASA mission “sojourner” was successful in putting the first  Rover on another planet and it operated for 84 days exploring the surface of Mars.</a:t>
            </a:r>
            <a:endParaRPr lang="en-GB" dirty="0">
              <a:solidFill>
                <a:srgbClr val="00FF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500034" y="1500174"/>
            <a:ext cx="8143932" cy="2308324"/>
          </a:xfrm>
          <a:prstGeom prst="rect">
            <a:avLst/>
          </a:prstGeom>
          <a:noFill/>
        </p:spPr>
        <p:txBody>
          <a:bodyPr wrap="square" rtlCol="0">
            <a:spAutoFit/>
          </a:bodyPr>
          <a:lstStyle/>
          <a:p>
            <a:r>
              <a:rPr lang="en-GB" dirty="0" smtClean="0">
                <a:solidFill>
                  <a:srgbClr val="FF9966"/>
                </a:solidFill>
              </a:rPr>
              <a:t>The Romans called the orange-red planet Mars after the God of War.</a:t>
            </a:r>
          </a:p>
          <a:p>
            <a:r>
              <a:rPr lang="en-GB" dirty="0" smtClean="0">
                <a:solidFill>
                  <a:srgbClr val="FF9966"/>
                </a:solidFill>
              </a:rPr>
              <a:t>The atmosphere on Mars is too thin to breathe.</a:t>
            </a:r>
          </a:p>
          <a:p>
            <a:r>
              <a:rPr lang="en-GB" dirty="0" smtClean="0">
                <a:solidFill>
                  <a:srgbClr val="FF9966"/>
                </a:solidFill>
              </a:rPr>
              <a:t>Violent dust storms sweep across the surface of the planet.</a:t>
            </a:r>
          </a:p>
          <a:p>
            <a:r>
              <a:rPr lang="en-GB" dirty="0" smtClean="0">
                <a:solidFill>
                  <a:srgbClr val="FF9966"/>
                </a:solidFill>
              </a:rPr>
              <a:t>Mars has changes in weather like our seasons in Earth.</a:t>
            </a:r>
          </a:p>
          <a:p>
            <a:r>
              <a:rPr lang="en-GB" dirty="0" smtClean="0">
                <a:solidFill>
                  <a:srgbClr val="FF9966"/>
                </a:solidFill>
              </a:rPr>
              <a:t>The surface of Mars is covered by rusty red rock and is dotted with huge canyons and volcanoes.</a:t>
            </a:r>
          </a:p>
          <a:p>
            <a:r>
              <a:rPr lang="en-GB" dirty="0" smtClean="0">
                <a:solidFill>
                  <a:srgbClr val="FF9966"/>
                </a:solidFill>
              </a:rPr>
              <a:t>The biggest volcano in our solar system (so far discovered) is Olympus Mons, and it is on Mars.  It is as large as the American State of Arizona.</a:t>
            </a:r>
            <a:endParaRPr lang="en-GB" dirty="0">
              <a:solidFill>
                <a:srgbClr val="FF9966"/>
              </a:solidFill>
            </a:endParaRPr>
          </a:p>
        </p:txBody>
      </p:sp>
      <p:pic>
        <p:nvPicPr>
          <p:cNvPr id="5122" name="Picture 2" descr="See the source image"/>
          <p:cNvPicPr>
            <a:picLocks noChangeAspect="1" noChangeArrowheads="1"/>
          </p:cNvPicPr>
          <p:nvPr/>
        </p:nvPicPr>
        <p:blipFill>
          <a:blip r:embed="rId2"/>
          <a:srcRect/>
          <a:stretch>
            <a:fillRect/>
          </a:stretch>
        </p:blipFill>
        <p:spPr bwMode="auto">
          <a:xfrm>
            <a:off x="2357422" y="3762375"/>
            <a:ext cx="4286248" cy="2902147"/>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JUPITER</a:t>
            </a:r>
            <a:endParaRPr lang="en-GB" dirty="0">
              <a:solidFill>
                <a:srgbClr val="FFFF00"/>
              </a:solidFill>
            </a:endParaRPr>
          </a:p>
        </p:txBody>
      </p:sp>
      <p:sp>
        <p:nvSpPr>
          <p:cNvPr id="3" name="TextBox 2"/>
          <p:cNvSpPr txBox="1"/>
          <p:nvPr/>
        </p:nvSpPr>
        <p:spPr>
          <a:xfrm>
            <a:off x="642910" y="1571612"/>
            <a:ext cx="8001056" cy="3970318"/>
          </a:xfrm>
          <a:prstGeom prst="rect">
            <a:avLst/>
          </a:prstGeom>
          <a:noFill/>
        </p:spPr>
        <p:txBody>
          <a:bodyPr wrap="square" rtlCol="0">
            <a:spAutoFit/>
          </a:bodyPr>
          <a:lstStyle/>
          <a:p>
            <a:r>
              <a:rPr lang="en-GB" dirty="0" smtClean="0">
                <a:solidFill>
                  <a:srgbClr val="FFFF00"/>
                </a:solidFill>
              </a:rPr>
              <a:t>. The diameter of Jupiter is 139,820 km.</a:t>
            </a:r>
          </a:p>
          <a:p>
            <a:r>
              <a:rPr lang="en-GB" dirty="0" smtClean="0">
                <a:solidFill>
                  <a:schemeClr val="tx2"/>
                </a:solidFill>
              </a:rPr>
              <a:t>. Jupiter is 777.34 million km from the sun.</a:t>
            </a:r>
          </a:p>
          <a:p>
            <a:r>
              <a:rPr lang="en-GB" dirty="0" smtClean="0">
                <a:solidFill>
                  <a:srgbClr val="FF9966"/>
                </a:solidFill>
              </a:rPr>
              <a:t>. Jupiter has 79 moons.  The most well know moons are IO (said eye-oh), </a:t>
            </a:r>
            <a:r>
              <a:rPr lang="en-GB" dirty="0" err="1" smtClean="0">
                <a:solidFill>
                  <a:srgbClr val="FF9966"/>
                </a:solidFill>
              </a:rPr>
              <a:t>Europa</a:t>
            </a:r>
            <a:r>
              <a:rPr lang="en-GB" dirty="0" smtClean="0">
                <a:solidFill>
                  <a:srgbClr val="FF9966"/>
                </a:solidFill>
              </a:rPr>
              <a:t> and </a:t>
            </a:r>
            <a:r>
              <a:rPr lang="en-GB" dirty="0" err="1" smtClean="0">
                <a:solidFill>
                  <a:srgbClr val="FF9966"/>
                </a:solidFill>
              </a:rPr>
              <a:t>Callisto</a:t>
            </a:r>
            <a:r>
              <a:rPr lang="en-GB" dirty="0" smtClean="0">
                <a:solidFill>
                  <a:srgbClr val="FF9966"/>
                </a:solidFill>
              </a:rPr>
              <a:t>.  It has the biggest moon in our solar system called Ganymede.</a:t>
            </a:r>
          </a:p>
          <a:p>
            <a:r>
              <a:rPr lang="en-GB" dirty="0" smtClean="0">
                <a:solidFill>
                  <a:srgbClr val="FF99FF"/>
                </a:solidFill>
              </a:rPr>
              <a:t>.A day on Jupiter is only 9 hours, 55 minutes of Earths time.  Just over a third of a day on Earth.</a:t>
            </a:r>
          </a:p>
          <a:p>
            <a:r>
              <a:rPr lang="en-GB" dirty="0" smtClean="0">
                <a:solidFill>
                  <a:srgbClr val="00FF00"/>
                </a:solidFill>
              </a:rPr>
              <a:t>. The average temperature on Jupiter is minus 234’F or minus 145’C.</a:t>
            </a:r>
          </a:p>
          <a:p>
            <a:r>
              <a:rPr lang="en-GB" dirty="0" smtClean="0">
                <a:solidFill>
                  <a:schemeClr val="tx1">
                    <a:lumMod val="10000"/>
                    <a:lumOff val="90000"/>
                  </a:schemeClr>
                </a:solidFill>
              </a:rPr>
              <a:t>. Nine spacecraft have been launched to Jupiter on missions. They are automated spacecraft (nobody on board).  The first mission was Pioneer 10 into the Jovian system in 1973.  Juno Spacecraft is a NASA space probe currently orbiting Jupiter and it is due to remain there until 2021.  When it has completed its mission it will be de-orbited into </a:t>
            </a:r>
            <a:r>
              <a:rPr lang="en-GB" dirty="0" err="1" smtClean="0">
                <a:solidFill>
                  <a:schemeClr val="tx1">
                    <a:lumMod val="10000"/>
                    <a:lumOff val="90000"/>
                  </a:schemeClr>
                </a:solidFill>
              </a:rPr>
              <a:t>Jupiters</a:t>
            </a:r>
            <a:r>
              <a:rPr lang="en-GB" dirty="0" smtClean="0">
                <a:solidFill>
                  <a:schemeClr val="tx1">
                    <a:lumMod val="10000"/>
                    <a:lumOff val="90000"/>
                  </a:schemeClr>
                </a:solidFill>
              </a:rPr>
              <a:t> atmosphere.</a:t>
            </a:r>
          </a:p>
          <a:p>
            <a:endParaRPr lang="en-GB" dirty="0">
              <a:solidFill>
                <a:schemeClr val="tx1">
                  <a:lumMod val="10000"/>
                  <a:lumOff val="90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500034" y="1500174"/>
            <a:ext cx="8072494" cy="1200329"/>
          </a:xfrm>
          <a:prstGeom prst="rect">
            <a:avLst/>
          </a:prstGeom>
          <a:noFill/>
        </p:spPr>
        <p:txBody>
          <a:bodyPr wrap="square" rtlCol="0">
            <a:spAutoFit/>
          </a:bodyPr>
          <a:lstStyle/>
          <a:p>
            <a:r>
              <a:rPr lang="en-GB" dirty="0" smtClean="0">
                <a:solidFill>
                  <a:schemeClr val="tx1">
                    <a:lumMod val="25000"/>
                    <a:lumOff val="75000"/>
                  </a:schemeClr>
                </a:solidFill>
              </a:rPr>
              <a:t>Jupiter is named after the King of the Roman Gods.</a:t>
            </a:r>
          </a:p>
          <a:p>
            <a:r>
              <a:rPr lang="en-GB" dirty="0" smtClean="0">
                <a:solidFill>
                  <a:schemeClr val="tx1">
                    <a:lumMod val="25000"/>
                    <a:lumOff val="75000"/>
                  </a:schemeClr>
                </a:solidFill>
              </a:rPr>
              <a:t>Jupiter is the largest planet in our solar system.</a:t>
            </a:r>
          </a:p>
          <a:p>
            <a:r>
              <a:rPr lang="en-GB" dirty="0" smtClean="0">
                <a:solidFill>
                  <a:schemeClr val="tx1">
                    <a:lumMod val="25000"/>
                    <a:lumOff val="75000"/>
                  </a:schemeClr>
                </a:solidFill>
              </a:rPr>
              <a:t>It is 300 times heavier than the Earth and more than twice as heavy as all the other planets added together.</a:t>
            </a:r>
            <a:endParaRPr lang="en-GB" dirty="0">
              <a:solidFill>
                <a:schemeClr val="tx1">
                  <a:lumMod val="25000"/>
                  <a:lumOff val="75000"/>
                </a:schemeClr>
              </a:solidFill>
            </a:endParaRPr>
          </a:p>
        </p:txBody>
      </p:sp>
      <p:pic>
        <p:nvPicPr>
          <p:cNvPr id="3075" name="Picture 3"/>
          <p:cNvPicPr>
            <a:picLocks noChangeAspect="1" noChangeArrowheads="1"/>
          </p:cNvPicPr>
          <p:nvPr/>
        </p:nvPicPr>
        <p:blipFill>
          <a:blip r:embed="rId2"/>
          <a:srcRect/>
          <a:stretch>
            <a:fillRect/>
          </a:stretch>
        </p:blipFill>
        <p:spPr bwMode="auto">
          <a:xfrm>
            <a:off x="2714612" y="3214686"/>
            <a:ext cx="2867025" cy="25241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VENUS</a:t>
            </a:r>
            <a:endParaRPr lang="en-GB" dirty="0">
              <a:solidFill>
                <a:srgbClr val="FFFF00"/>
              </a:solidFill>
            </a:endParaRPr>
          </a:p>
        </p:txBody>
      </p:sp>
      <p:sp>
        <p:nvSpPr>
          <p:cNvPr id="4" name="TextBox 3"/>
          <p:cNvSpPr txBox="1"/>
          <p:nvPr/>
        </p:nvSpPr>
        <p:spPr>
          <a:xfrm>
            <a:off x="785786" y="1643050"/>
            <a:ext cx="8001056" cy="1754326"/>
          </a:xfrm>
          <a:prstGeom prst="rect">
            <a:avLst/>
          </a:prstGeom>
          <a:noFill/>
        </p:spPr>
        <p:txBody>
          <a:bodyPr wrap="square" rtlCol="0">
            <a:spAutoFit/>
          </a:bodyPr>
          <a:lstStyle/>
          <a:p>
            <a:r>
              <a:rPr lang="en-GB" dirty="0" smtClean="0">
                <a:solidFill>
                  <a:srgbClr val="FFFF00"/>
                </a:solidFill>
              </a:rPr>
              <a:t>. The diameter of Venus is 12104 </a:t>
            </a:r>
            <a:r>
              <a:rPr lang="en-GB" dirty="0" err="1" smtClean="0">
                <a:solidFill>
                  <a:srgbClr val="FFFF00"/>
                </a:solidFill>
              </a:rPr>
              <a:t>kms</a:t>
            </a:r>
            <a:r>
              <a:rPr lang="en-GB" dirty="0" smtClean="0">
                <a:solidFill>
                  <a:srgbClr val="FFFF00"/>
                </a:solidFill>
              </a:rPr>
              <a:t>.</a:t>
            </a:r>
          </a:p>
          <a:p>
            <a:r>
              <a:rPr lang="en-GB" dirty="0" smtClean="0">
                <a:solidFill>
                  <a:schemeClr val="tx2"/>
                </a:solidFill>
              </a:rPr>
              <a:t>. The distance from the sun is 107.7 million </a:t>
            </a:r>
            <a:r>
              <a:rPr lang="en-GB" dirty="0" err="1" smtClean="0">
                <a:solidFill>
                  <a:schemeClr val="tx2"/>
                </a:solidFill>
              </a:rPr>
              <a:t>kms</a:t>
            </a:r>
            <a:r>
              <a:rPr lang="en-GB" dirty="0" smtClean="0">
                <a:solidFill>
                  <a:schemeClr val="tx2"/>
                </a:solidFill>
              </a:rPr>
              <a:t>.</a:t>
            </a:r>
          </a:p>
          <a:p>
            <a:r>
              <a:rPr lang="en-GB" dirty="0" smtClean="0">
                <a:solidFill>
                  <a:srgbClr val="FF0000"/>
                </a:solidFill>
              </a:rPr>
              <a:t>. Venus has no moons.</a:t>
            </a:r>
          </a:p>
          <a:p>
            <a:r>
              <a:rPr lang="en-GB" dirty="0" smtClean="0">
                <a:solidFill>
                  <a:srgbClr val="92D050"/>
                </a:solidFill>
              </a:rPr>
              <a:t>. The average temperature on Venus is 864’F or 462’C.</a:t>
            </a:r>
          </a:p>
          <a:p>
            <a:r>
              <a:rPr lang="en-GB" dirty="0" smtClean="0">
                <a:solidFill>
                  <a:srgbClr val="00FF00"/>
                </a:solidFill>
              </a:rPr>
              <a:t>.  There is gravity on Venus. 8.87 m/s</a:t>
            </a:r>
          </a:p>
          <a:p>
            <a:r>
              <a:rPr lang="en-GB" dirty="0" smtClean="0">
                <a:solidFill>
                  <a:srgbClr val="FF99FF"/>
                </a:solidFill>
              </a:rPr>
              <a:t>. There have been 20 Space missions to Venus.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FFFF00"/>
                </a:solidFill>
              </a:rPr>
              <a:t>Did You Know?</a:t>
            </a:r>
            <a:endParaRPr lang="en-GB" dirty="0">
              <a:solidFill>
                <a:srgbClr val="FFFF00"/>
              </a:solidFill>
            </a:endParaRPr>
          </a:p>
        </p:txBody>
      </p:sp>
      <p:sp>
        <p:nvSpPr>
          <p:cNvPr id="3" name="TextBox 2"/>
          <p:cNvSpPr txBox="1"/>
          <p:nvPr/>
        </p:nvSpPr>
        <p:spPr>
          <a:xfrm>
            <a:off x="642910" y="1571612"/>
            <a:ext cx="7929618" cy="1200329"/>
          </a:xfrm>
          <a:prstGeom prst="rect">
            <a:avLst/>
          </a:prstGeom>
          <a:noFill/>
        </p:spPr>
        <p:txBody>
          <a:bodyPr wrap="square" rtlCol="0">
            <a:spAutoFit/>
          </a:bodyPr>
          <a:lstStyle/>
          <a:p>
            <a:r>
              <a:rPr lang="en-GB" dirty="0" smtClean="0">
                <a:solidFill>
                  <a:schemeClr val="tx1">
                    <a:lumMod val="50000"/>
                    <a:lumOff val="50000"/>
                  </a:schemeClr>
                </a:solidFill>
              </a:rPr>
              <a:t>Venus is the second planet from the Sun.  </a:t>
            </a:r>
          </a:p>
          <a:p>
            <a:r>
              <a:rPr lang="en-GB" dirty="0" smtClean="0">
                <a:solidFill>
                  <a:schemeClr val="tx1">
                    <a:lumMod val="50000"/>
                    <a:lumOff val="50000"/>
                  </a:schemeClr>
                </a:solidFill>
              </a:rPr>
              <a:t>It is named after the Roman Goddess of Love and Beauty.  </a:t>
            </a:r>
          </a:p>
          <a:p>
            <a:r>
              <a:rPr lang="en-GB" dirty="0" smtClean="0">
                <a:solidFill>
                  <a:schemeClr val="tx1">
                    <a:lumMod val="50000"/>
                    <a:lumOff val="50000"/>
                  </a:schemeClr>
                </a:solidFill>
              </a:rPr>
              <a:t>As the second-brightest night object in the night sky after the moon, Venus can cast shadows and, rarely, is visible to the naked eye in daylight.</a:t>
            </a:r>
            <a:endParaRPr lang="en-GB" dirty="0">
              <a:solidFill>
                <a:schemeClr val="tx1">
                  <a:lumMod val="50000"/>
                  <a:lumOff val="50000"/>
                </a:schemeClr>
              </a:solidFill>
            </a:endParaRPr>
          </a:p>
        </p:txBody>
      </p:sp>
      <p:pic>
        <p:nvPicPr>
          <p:cNvPr id="1025" name="Picture 1"/>
          <p:cNvPicPr>
            <a:picLocks noChangeAspect="1" noChangeArrowheads="1"/>
          </p:cNvPicPr>
          <p:nvPr/>
        </p:nvPicPr>
        <p:blipFill>
          <a:blip r:embed="rId2"/>
          <a:srcRect/>
          <a:stretch>
            <a:fillRect/>
          </a:stretch>
        </p:blipFill>
        <p:spPr bwMode="auto">
          <a:xfrm>
            <a:off x="2357422" y="2786058"/>
            <a:ext cx="4002369" cy="3786214"/>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Technic">
  <a:themeElements>
    <a:clrScheme name="Custom 3">
      <a:dk1>
        <a:sysClr val="windowText" lastClr="000000"/>
      </a:dk1>
      <a:lt1>
        <a:srgbClr val="02485C"/>
      </a:lt1>
      <a:dk2>
        <a:srgbClr val="000099"/>
      </a:dk2>
      <a:lt2>
        <a:srgbClr val="00FFFF"/>
      </a:lt2>
      <a:accent1>
        <a:srgbClr val="000000"/>
      </a:accent1>
      <a:accent2>
        <a:srgbClr val="04617B"/>
      </a:accent2>
      <a:accent3>
        <a:srgbClr val="000099"/>
      </a:accent3>
      <a:accent4>
        <a:srgbClr val="000000"/>
      </a:accent4>
      <a:accent5>
        <a:srgbClr val="04617B"/>
      </a:accent5>
      <a:accent6>
        <a:srgbClr val="00FFFF"/>
      </a:accent6>
      <a:hlink>
        <a:srgbClr val="000099"/>
      </a:hlink>
      <a:folHlink>
        <a:srgbClr val="00000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234</TotalTime>
  <Words>1790</Words>
  <Application>Microsoft Macintosh PowerPoint</Application>
  <PresentationFormat>On-screen Show (4:3)</PresentationFormat>
  <Paragraphs>114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Technic</vt:lpstr>
      <vt:lpstr>By Jack Blamire</vt:lpstr>
      <vt:lpstr>MERCURY</vt:lpstr>
      <vt:lpstr>Did you know?</vt:lpstr>
      <vt:lpstr>Pluto</vt:lpstr>
      <vt:lpstr>Did you know</vt:lpstr>
      <vt:lpstr>Saturn</vt:lpstr>
      <vt:lpstr>Did you know?</vt:lpstr>
      <vt:lpstr>NEPTUNE</vt:lpstr>
      <vt:lpstr>Did You Know?</vt:lpstr>
      <vt:lpstr>Earth</vt:lpstr>
      <vt:lpstr>Did You Know?</vt:lpstr>
      <vt:lpstr>Uranus</vt:lpstr>
      <vt:lpstr>Did You Know?</vt:lpstr>
      <vt:lpstr>MARS</vt:lpstr>
      <vt:lpstr>Did You Know?</vt:lpstr>
      <vt:lpstr>JUPITER</vt:lpstr>
      <vt:lpstr>Did You Know?</vt:lpstr>
      <vt:lpstr>VENUS</vt:lpstr>
      <vt:lpstr>Did You Know?</vt:lpstr>
    </vt:vector>
  </TitlesOfParts>
  <Company>Microsoft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By Jack Blamire</dc:title>
  <dc:creator>Jack Blamire</dc:creator>
  <cp:lastModifiedBy>Harriett Fletcher</cp:lastModifiedBy>
  <cp:revision>27</cp:revision>
  <dcterms:created xsi:type="dcterms:W3CDTF">2020-03-30T15:54:23Z</dcterms:created>
  <dcterms:modified xsi:type="dcterms:W3CDTF">2020-04-23T18:28:50Z</dcterms:modified>
</cp:coreProperties>
</file>