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10693400" cy="7562850"/>
  <p:notesSz cx="985678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020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292526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pc="-5" dirty="0"/>
              <a:t>View</a:t>
            </a:r>
            <a:r>
              <a:rPr spc="-45" dirty="0"/>
              <a:t> </a:t>
            </a:r>
            <a:r>
              <a:rPr spc="-10" dirty="0"/>
              <a:t>more</a:t>
            </a:r>
            <a:r>
              <a:rPr spc="-40" dirty="0"/>
              <a:t> </a:t>
            </a:r>
            <a:r>
              <a:rPr b="1" u="sng" spc="-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Ancient</a:t>
            </a:r>
            <a:r>
              <a:rPr b="1" u="sng" spc="-4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 </a:t>
            </a:r>
            <a:r>
              <a:rPr b="1" u="sng" spc="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Greece</a:t>
            </a:r>
            <a:r>
              <a:rPr b="1" spc="-45" dirty="0">
                <a:solidFill>
                  <a:srgbClr val="00B3F0"/>
                </a:solidFill>
                <a:latin typeface="Roboto"/>
                <a:cs typeface="Roboto"/>
              </a:rPr>
              <a:t> </a:t>
            </a:r>
            <a:r>
              <a:rPr spc="-15" dirty="0"/>
              <a:t>planning</a:t>
            </a:r>
            <a:r>
              <a:rPr spc="-45" dirty="0"/>
              <a:t> </a:t>
            </a:r>
            <a:r>
              <a:rPr spc="-10" dirty="0"/>
              <a:t>resources.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750" b="1" i="0">
                <a:solidFill>
                  <a:srgbClr val="E4C100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pc="5" dirty="0"/>
              <a:t>visit</a:t>
            </a:r>
            <a:r>
              <a:rPr spc="-45" dirty="0"/>
              <a:t> </a:t>
            </a:r>
            <a:r>
              <a:rPr spc="15" dirty="0"/>
              <a:t>twinkl.com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292526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pc="-5" dirty="0"/>
              <a:t>View</a:t>
            </a:r>
            <a:r>
              <a:rPr spc="-45" dirty="0"/>
              <a:t> </a:t>
            </a:r>
            <a:r>
              <a:rPr spc="-10" dirty="0"/>
              <a:t>more</a:t>
            </a:r>
            <a:r>
              <a:rPr spc="-40" dirty="0"/>
              <a:t> </a:t>
            </a:r>
            <a:r>
              <a:rPr b="1" u="sng" spc="-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Ancient</a:t>
            </a:r>
            <a:r>
              <a:rPr b="1" u="sng" spc="-4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 </a:t>
            </a:r>
            <a:r>
              <a:rPr b="1" u="sng" spc="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Greece</a:t>
            </a:r>
            <a:r>
              <a:rPr b="1" spc="-45" dirty="0">
                <a:solidFill>
                  <a:srgbClr val="00B3F0"/>
                </a:solidFill>
                <a:latin typeface="Roboto"/>
                <a:cs typeface="Roboto"/>
              </a:rPr>
              <a:t> </a:t>
            </a:r>
            <a:r>
              <a:rPr spc="-15" dirty="0"/>
              <a:t>planning</a:t>
            </a:r>
            <a:r>
              <a:rPr spc="-45" dirty="0"/>
              <a:t> </a:t>
            </a:r>
            <a:r>
              <a:rPr spc="-10" dirty="0"/>
              <a:t>resources.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750" b="1" i="0">
                <a:solidFill>
                  <a:srgbClr val="E4C100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pc="5" dirty="0"/>
              <a:t>visit</a:t>
            </a:r>
            <a:r>
              <a:rPr spc="-45" dirty="0"/>
              <a:t> </a:t>
            </a:r>
            <a:r>
              <a:rPr spc="15" dirty="0"/>
              <a:t>twinkl.com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292526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pc="-5" dirty="0"/>
              <a:t>View</a:t>
            </a:r>
            <a:r>
              <a:rPr spc="-45" dirty="0"/>
              <a:t> </a:t>
            </a:r>
            <a:r>
              <a:rPr spc="-10" dirty="0"/>
              <a:t>more</a:t>
            </a:r>
            <a:r>
              <a:rPr spc="-40" dirty="0"/>
              <a:t> </a:t>
            </a:r>
            <a:r>
              <a:rPr b="1" u="sng" spc="-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Ancient</a:t>
            </a:r>
            <a:r>
              <a:rPr b="1" u="sng" spc="-4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 </a:t>
            </a:r>
            <a:r>
              <a:rPr b="1" u="sng" spc="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Greece</a:t>
            </a:r>
            <a:r>
              <a:rPr b="1" spc="-45" dirty="0">
                <a:solidFill>
                  <a:srgbClr val="00B3F0"/>
                </a:solidFill>
                <a:latin typeface="Roboto"/>
                <a:cs typeface="Roboto"/>
              </a:rPr>
              <a:t> </a:t>
            </a:r>
            <a:r>
              <a:rPr spc="-15" dirty="0"/>
              <a:t>planning</a:t>
            </a:r>
            <a:r>
              <a:rPr spc="-45" dirty="0"/>
              <a:t> </a:t>
            </a:r>
            <a:r>
              <a:rPr spc="-10" dirty="0"/>
              <a:t>resources.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750" b="1" i="0">
                <a:solidFill>
                  <a:srgbClr val="E4C100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pc="5" dirty="0"/>
              <a:t>visit</a:t>
            </a:r>
            <a:r>
              <a:rPr spc="-45" dirty="0"/>
              <a:t> </a:t>
            </a:r>
            <a:r>
              <a:rPr spc="15" dirty="0"/>
              <a:t>twinkl.com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292526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pc="-5" dirty="0"/>
              <a:t>View</a:t>
            </a:r>
            <a:r>
              <a:rPr spc="-45" dirty="0"/>
              <a:t> </a:t>
            </a:r>
            <a:r>
              <a:rPr spc="-10" dirty="0"/>
              <a:t>more</a:t>
            </a:r>
            <a:r>
              <a:rPr spc="-40" dirty="0"/>
              <a:t> </a:t>
            </a:r>
            <a:r>
              <a:rPr b="1" u="sng" spc="-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Ancient</a:t>
            </a:r>
            <a:r>
              <a:rPr b="1" u="sng" spc="-4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 </a:t>
            </a:r>
            <a:r>
              <a:rPr b="1" u="sng" spc="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Greece</a:t>
            </a:r>
            <a:r>
              <a:rPr b="1" spc="-45" dirty="0">
                <a:solidFill>
                  <a:srgbClr val="00B3F0"/>
                </a:solidFill>
                <a:latin typeface="Roboto"/>
                <a:cs typeface="Roboto"/>
              </a:rPr>
              <a:t> </a:t>
            </a:r>
            <a:r>
              <a:rPr spc="-15" dirty="0"/>
              <a:t>planning</a:t>
            </a:r>
            <a:r>
              <a:rPr spc="-45" dirty="0"/>
              <a:t> </a:t>
            </a:r>
            <a:r>
              <a:rPr spc="-10" dirty="0"/>
              <a:t>resources.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750" b="1" i="0">
                <a:solidFill>
                  <a:srgbClr val="E4C100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pc="5" dirty="0"/>
              <a:t>visit</a:t>
            </a:r>
            <a:r>
              <a:rPr spc="-45" dirty="0"/>
              <a:t> </a:t>
            </a:r>
            <a:r>
              <a:rPr spc="15" dirty="0"/>
              <a:t>twinkl.com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292526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pc="-5" dirty="0"/>
              <a:t>View</a:t>
            </a:r>
            <a:r>
              <a:rPr spc="-45" dirty="0"/>
              <a:t> </a:t>
            </a:r>
            <a:r>
              <a:rPr spc="-10" dirty="0"/>
              <a:t>more</a:t>
            </a:r>
            <a:r>
              <a:rPr spc="-40" dirty="0"/>
              <a:t> </a:t>
            </a:r>
            <a:r>
              <a:rPr b="1" u="sng" spc="-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Ancient</a:t>
            </a:r>
            <a:r>
              <a:rPr b="1" u="sng" spc="-4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 </a:t>
            </a:r>
            <a:r>
              <a:rPr b="1" u="sng" spc="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Greece</a:t>
            </a:r>
            <a:r>
              <a:rPr b="1" spc="-45" dirty="0">
                <a:solidFill>
                  <a:srgbClr val="00B3F0"/>
                </a:solidFill>
                <a:latin typeface="Roboto"/>
                <a:cs typeface="Roboto"/>
              </a:rPr>
              <a:t> </a:t>
            </a:r>
            <a:r>
              <a:rPr spc="-15" dirty="0"/>
              <a:t>planning</a:t>
            </a:r>
            <a:r>
              <a:rPr spc="-45" dirty="0"/>
              <a:t> </a:t>
            </a:r>
            <a:r>
              <a:rPr spc="-10" dirty="0"/>
              <a:t>resources.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750" b="1" i="0">
                <a:solidFill>
                  <a:srgbClr val="E4C100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pc="5" dirty="0"/>
              <a:t>visit</a:t>
            </a:r>
            <a:r>
              <a:rPr spc="-45" dirty="0"/>
              <a:t> </a:t>
            </a:r>
            <a:r>
              <a:rPr spc="15" dirty="0"/>
              <a:t>twinkl.com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79997"/>
            <a:ext cx="10692130" cy="285115"/>
          </a:xfrm>
          <a:custGeom>
            <a:avLst/>
            <a:gdLst/>
            <a:ahLst/>
            <a:cxnLst/>
            <a:rect l="l" t="t" r="r" b="b"/>
            <a:pathLst>
              <a:path w="10692130" h="285115">
                <a:moveTo>
                  <a:pt x="10692003" y="0"/>
                </a:moveTo>
                <a:lnTo>
                  <a:pt x="0" y="0"/>
                </a:lnTo>
                <a:lnTo>
                  <a:pt x="0" y="285076"/>
                </a:lnTo>
                <a:lnTo>
                  <a:pt x="10692003" y="285076"/>
                </a:lnTo>
                <a:lnTo>
                  <a:pt x="10692003" y="0"/>
                </a:lnTo>
                <a:close/>
              </a:path>
            </a:pathLst>
          </a:custGeom>
          <a:solidFill>
            <a:srgbClr val="E4C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290104" y="6954605"/>
            <a:ext cx="2112010" cy="1447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rgbClr val="292526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pc="-5" dirty="0"/>
              <a:t>View</a:t>
            </a:r>
            <a:r>
              <a:rPr spc="-45" dirty="0"/>
              <a:t> </a:t>
            </a:r>
            <a:r>
              <a:rPr spc="-10" dirty="0"/>
              <a:t>more</a:t>
            </a:r>
            <a:r>
              <a:rPr spc="-40" dirty="0"/>
              <a:t> </a:t>
            </a:r>
            <a:r>
              <a:rPr b="1" u="sng" spc="-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Ancient</a:t>
            </a:r>
            <a:r>
              <a:rPr b="1" u="sng" spc="-4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 </a:t>
            </a:r>
            <a:r>
              <a:rPr b="1" u="sng" spc="5" dirty="0">
                <a:solidFill>
                  <a:srgbClr val="00B3F0"/>
                </a:solidFill>
                <a:uFill>
                  <a:solidFill>
                    <a:srgbClr val="00B3F0"/>
                  </a:solidFill>
                </a:uFill>
                <a:latin typeface="Roboto"/>
                <a:cs typeface="Roboto"/>
              </a:rPr>
              <a:t>Greece</a:t>
            </a:r>
            <a:r>
              <a:rPr b="1" spc="-45" dirty="0">
                <a:solidFill>
                  <a:srgbClr val="00B3F0"/>
                </a:solidFill>
                <a:latin typeface="Roboto"/>
                <a:cs typeface="Roboto"/>
              </a:rPr>
              <a:t> </a:t>
            </a:r>
            <a:r>
              <a:rPr spc="-15" dirty="0"/>
              <a:t>planning</a:t>
            </a:r>
            <a:r>
              <a:rPr spc="-45" dirty="0"/>
              <a:t> </a:t>
            </a:r>
            <a:r>
              <a:rPr spc="-10" dirty="0"/>
              <a:t>resources.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38370" y="6950844"/>
            <a:ext cx="734695" cy="1390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" b="1" i="0">
                <a:solidFill>
                  <a:srgbClr val="E4C100"/>
                </a:solidFill>
                <a:latin typeface="Roboto"/>
                <a:cs typeface="Roboto"/>
              </a:defRPr>
            </a:lvl1pPr>
          </a:lstStyle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pc="5" dirty="0"/>
              <a:t>visit</a:t>
            </a:r>
            <a:r>
              <a:rPr spc="-45" dirty="0"/>
              <a:t> </a:t>
            </a:r>
            <a:r>
              <a:rPr spc="15" dirty="0"/>
              <a:t>twinkl.com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7299" y="190979"/>
            <a:ext cx="2865801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1" spc="-30" dirty="0">
                <a:solidFill>
                  <a:srgbClr val="FFFFFF"/>
                </a:solidFill>
                <a:latin typeface="Trebuchet MS"/>
                <a:cs typeface="Trebuchet MS"/>
              </a:rPr>
              <a:t>Who Let the Gods Out?</a:t>
            </a:r>
            <a:endParaRPr sz="1400" dirty="0">
              <a:latin typeface="Trebuchet MS"/>
              <a:cs typeface="Trebuchet M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919999" y="2630182"/>
            <a:ext cx="2412365" cy="1600200"/>
            <a:chOff x="7919999" y="2630182"/>
            <a:chExt cx="2412365" cy="16002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26350" y="2636532"/>
              <a:ext cx="2399295" cy="158711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926349" y="2636532"/>
              <a:ext cx="2399665" cy="1587500"/>
            </a:xfrm>
            <a:custGeom>
              <a:avLst/>
              <a:gdLst/>
              <a:ahLst/>
              <a:cxnLst/>
              <a:rect l="l" t="t" r="r" b="b"/>
              <a:pathLst>
                <a:path w="2399665" h="1587500">
                  <a:moveTo>
                    <a:pt x="0" y="1587118"/>
                  </a:moveTo>
                  <a:lnTo>
                    <a:pt x="2399296" y="1587118"/>
                  </a:lnTo>
                  <a:lnTo>
                    <a:pt x="2399296" y="0"/>
                  </a:lnTo>
                  <a:lnTo>
                    <a:pt x="0" y="0"/>
                  </a:lnTo>
                  <a:lnTo>
                    <a:pt x="0" y="1587118"/>
                  </a:lnTo>
                  <a:close/>
                </a:path>
              </a:pathLst>
            </a:custGeom>
            <a:ln w="12700">
              <a:solidFill>
                <a:srgbClr val="29252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146346" y="2636532"/>
            <a:ext cx="3659504" cy="234038"/>
          </a:xfrm>
          <a:prstGeom prst="rect">
            <a:avLst/>
          </a:prstGeom>
          <a:solidFill>
            <a:srgbClr val="E4C100"/>
          </a:solidFill>
          <a:ln w="12700">
            <a:solidFill>
              <a:srgbClr val="292526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145"/>
              </a:spcBef>
            </a:pPr>
            <a:r>
              <a:rPr sz="1400" b="1" spc="-35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400" b="1" spc="85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400" b="1" spc="-5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Greek</a:t>
            </a:r>
            <a:r>
              <a:rPr sz="1400" b="1" spc="-2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15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City</a:t>
            </a:r>
            <a:r>
              <a:rPr sz="1400" b="1" spc="110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States</a:t>
            </a:r>
            <a:endParaRPr sz="1400" dirty="0">
              <a:latin typeface="Comic Sans MS" panose="030F0702030302020204" pitchFamily="66" charset="0"/>
              <a:cs typeface="Cambr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46346" y="2898818"/>
            <a:ext cx="3659504" cy="1519198"/>
          </a:xfrm>
          <a:prstGeom prst="rect">
            <a:avLst/>
          </a:prstGeom>
          <a:ln w="12700">
            <a:solidFill>
              <a:srgbClr val="292526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78105" marR="70485" algn="just">
              <a:lnSpc>
                <a:spcPts val="1700"/>
              </a:lnSpc>
              <a:spcBef>
                <a:spcPts val="45"/>
              </a:spcBef>
            </a:pPr>
            <a:r>
              <a:rPr sz="1300" b="1" spc="-3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 </a:t>
            </a:r>
            <a:r>
              <a:rPr sz="1300" spc="-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Greece </a:t>
            </a:r>
            <a:r>
              <a:rPr sz="13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was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not </a:t>
            </a:r>
            <a:r>
              <a:rPr sz="13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country. </a:t>
            </a:r>
            <a:r>
              <a:rPr sz="1300" spc="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It </a:t>
            </a:r>
            <a:r>
              <a:rPr sz="13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was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made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up</a:t>
            </a:r>
            <a:r>
              <a:rPr sz="1300" spc="-1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300" spc="-1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10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ci</a:t>
            </a:r>
            <a:r>
              <a:rPr sz="1300" b="1" spc="-20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t</a:t>
            </a:r>
            <a:r>
              <a:rPr sz="1300" b="1" spc="30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y</a:t>
            </a:r>
            <a:r>
              <a:rPr sz="1300" b="1" spc="-50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b="1" spc="-20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st</a:t>
            </a:r>
            <a:r>
              <a:rPr sz="1300" b="1" spc="20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a</a:t>
            </a:r>
            <a:r>
              <a:rPr sz="1300" b="1" spc="10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t</a:t>
            </a:r>
            <a:r>
              <a:rPr sz="1300" b="1" spc="-75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e</a:t>
            </a:r>
            <a:r>
              <a:rPr sz="1300" b="1" spc="-70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s</a:t>
            </a:r>
            <a:r>
              <a:rPr sz="1300" spc="-1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.</a:t>
            </a:r>
            <a:r>
              <a:rPr sz="1300" spc="-1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</a:t>
            </a:r>
            <a:r>
              <a:rPr sz="1300" spc="-1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300" spc="-1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</a:t>
            </a:r>
            <a:r>
              <a:rPr sz="1300" spc="-6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3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</a:t>
            </a:r>
            <a:r>
              <a:rPr sz="1300" spc="-1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300" spc="-1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en</a:t>
            </a:r>
            <a:r>
              <a:rPr sz="1300" spc="-1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battles</a:t>
            </a:r>
            <a:r>
              <a:rPr sz="1300" spc="-1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be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</a:t>
            </a:r>
            <a:r>
              <a:rPr sz="13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een 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these </a:t>
            </a:r>
            <a:r>
              <a:rPr sz="1300" b="1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city </a:t>
            </a:r>
            <a:r>
              <a:rPr sz="1300" b="1" spc="-25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states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but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sometimes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they 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would </a:t>
            </a:r>
            <a:r>
              <a:rPr sz="13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join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together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defend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themselves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from </a:t>
            </a:r>
            <a:r>
              <a:rPr sz="13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 </a:t>
            </a:r>
            <a:r>
              <a:rPr sz="13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common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enemy. 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Important </a:t>
            </a:r>
            <a:r>
              <a:rPr sz="1300" b="1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city </a:t>
            </a:r>
            <a:r>
              <a:rPr sz="1300" b="1" spc="-25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states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 </a:t>
            </a:r>
            <a:r>
              <a:rPr sz="13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 </a:t>
            </a:r>
            <a:r>
              <a:rPr sz="1300" spc="-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Greece </a:t>
            </a:r>
            <a:r>
              <a:rPr sz="1300" spc="-7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included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Athens,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Corinth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Sparta.</a:t>
            </a:r>
            <a:endParaRPr sz="1300" dirty="0">
              <a:latin typeface="Comic Sans MS" panose="030F0702030302020204" pitchFamily="66" charset="0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46346" y="4445838"/>
            <a:ext cx="3659504" cy="234038"/>
          </a:xfrm>
          <a:prstGeom prst="rect">
            <a:avLst/>
          </a:prstGeom>
          <a:solidFill>
            <a:srgbClr val="E4C100"/>
          </a:solidFill>
          <a:ln w="12700">
            <a:solidFill>
              <a:srgbClr val="292526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145"/>
              </a:spcBef>
            </a:pPr>
            <a:r>
              <a:rPr sz="1400" b="1" spc="-3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Alexander</a:t>
            </a:r>
            <a:r>
              <a:rPr sz="1400" b="1" spc="-3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-5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400" b="1" spc="-2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-4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Great’s</a:t>
            </a:r>
            <a:r>
              <a:rPr sz="1400" b="1" spc="-2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-65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Empire</a:t>
            </a:r>
            <a:endParaRPr sz="1400" dirty="0">
              <a:latin typeface="Comic Sans MS" panose="030F0702030302020204" pitchFamily="66" charset="0"/>
              <a:cs typeface="Cambr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146346" y="4708121"/>
            <a:ext cx="3659504" cy="1955215"/>
          </a:xfrm>
          <a:prstGeom prst="rect">
            <a:avLst/>
          </a:prstGeom>
          <a:ln w="12700">
            <a:solidFill>
              <a:srgbClr val="292526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78105" marR="69850" algn="just">
              <a:lnSpc>
                <a:spcPts val="1700"/>
              </a:lnSpc>
              <a:spcBef>
                <a:spcPts val="45"/>
              </a:spcBef>
            </a:pP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Independent </a:t>
            </a:r>
            <a:r>
              <a:rPr sz="1300" b="1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city </a:t>
            </a:r>
            <a:r>
              <a:rPr sz="1300" b="1" spc="-25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states</a:t>
            </a:r>
            <a:r>
              <a:rPr sz="1300" b="1" spc="-20" dirty="0">
                <a:solidFill>
                  <a:srgbClr val="00A650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existed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for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most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Greek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period. </a:t>
            </a:r>
            <a:r>
              <a:rPr sz="13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However,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towards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 </a:t>
            </a:r>
            <a:r>
              <a:rPr sz="13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end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this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period, </a:t>
            </a:r>
            <a:r>
              <a:rPr sz="13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King 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Philip </a:t>
            </a:r>
            <a:r>
              <a:rPr sz="1300" spc="1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II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Macedonia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ruled </a:t>
            </a:r>
            <a:r>
              <a:rPr sz="1300" spc="-3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over 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all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 </a:t>
            </a:r>
            <a:r>
              <a:rPr sz="13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 </a:t>
            </a:r>
            <a:r>
              <a:rPr sz="1300" spc="-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Greece.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Following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his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death,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his</a:t>
            </a:r>
            <a:r>
              <a:rPr sz="1300" spc="-1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son,</a:t>
            </a:r>
            <a:r>
              <a:rPr sz="1300" spc="-1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Alexander</a:t>
            </a:r>
            <a:r>
              <a:rPr sz="1300" spc="-1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-1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Great,</a:t>
            </a:r>
            <a:r>
              <a:rPr sz="1300" spc="-1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took</a:t>
            </a:r>
            <a:r>
              <a:rPr sz="1300" spc="-1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over</a:t>
            </a:r>
            <a:r>
              <a:rPr sz="1300" spc="-1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-1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70" dirty="0">
                <a:solidFill>
                  <a:srgbClr val="5C9335"/>
                </a:solidFill>
                <a:latin typeface="Comic Sans MS" panose="030F0702030302020204" pitchFamily="66" charset="0"/>
                <a:cs typeface="Cambria"/>
              </a:rPr>
              <a:t>empire </a:t>
            </a:r>
            <a:r>
              <a:rPr sz="1300" b="1" spc="-275" dirty="0">
                <a:solidFill>
                  <a:srgbClr val="5C9335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along 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with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other 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lands </a:t>
            </a:r>
            <a:r>
              <a:rPr sz="13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that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he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conquered.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After </a:t>
            </a:r>
            <a:r>
              <a:rPr sz="13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Alexander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Great</a:t>
            </a:r>
            <a:r>
              <a:rPr sz="13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died,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Romans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slowly </a:t>
            </a:r>
            <a:r>
              <a:rPr sz="13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took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over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parts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80" dirty="0">
                <a:solidFill>
                  <a:srgbClr val="5C9335"/>
                </a:solidFill>
                <a:latin typeface="Comic Sans MS" panose="030F0702030302020204" pitchFamily="66" charset="0"/>
                <a:cs typeface="Cambria"/>
              </a:rPr>
              <a:t>empire</a:t>
            </a:r>
            <a:r>
              <a:rPr sz="13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.</a:t>
            </a:r>
            <a:endParaRPr sz="1300" dirty="0">
              <a:latin typeface="Comic Sans MS" panose="030F0702030302020204" pitchFamily="66" charset="0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926349" y="4325137"/>
            <a:ext cx="2399665" cy="475130"/>
          </a:xfrm>
          <a:prstGeom prst="rect">
            <a:avLst/>
          </a:prstGeom>
          <a:solidFill>
            <a:srgbClr val="E4C100"/>
          </a:solidFill>
          <a:ln w="12700">
            <a:solidFill>
              <a:srgbClr val="292526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145"/>
              </a:spcBef>
            </a:pPr>
            <a:r>
              <a:rPr sz="1400" b="1" spc="-2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Enslaved</a:t>
            </a:r>
            <a:r>
              <a:rPr sz="1400" b="1" spc="-4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-5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People</a:t>
            </a:r>
            <a:r>
              <a:rPr sz="1400" b="1" spc="-4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in</a:t>
            </a:r>
            <a:endParaRPr sz="1400" dirty="0">
              <a:latin typeface="Comic Sans MS" panose="030F0702030302020204" pitchFamily="66" charset="0"/>
              <a:cs typeface="Trebuchet MS"/>
            </a:endParaRPr>
          </a:p>
          <a:p>
            <a:pPr marL="78105">
              <a:lnSpc>
                <a:spcPct val="100000"/>
              </a:lnSpc>
              <a:spcBef>
                <a:spcPts val="220"/>
              </a:spcBef>
            </a:pPr>
            <a:r>
              <a:rPr sz="1400" b="1" spc="-35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400" b="1" spc="70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400" b="1" spc="-8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Greece</a:t>
            </a:r>
            <a:endParaRPr sz="1400" dirty="0">
              <a:latin typeface="Comic Sans MS" panose="030F0702030302020204" pitchFamily="66" charset="0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926349" y="4828721"/>
            <a:ext cx="2399665" cy="1840056"/>
          </a:xfrm>
          <a:prstGeom prst="rect">
            <a:avLst/>
          </a:prstGeom>
          <a:ln w="12700">
            <a:solidFill>
              <a:srgbClr val="292526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78105" marR="92710">
              <a:lnSpc>
                <a:spcPts val="1700"/>
              </a:lnSpc>
              <a:spcBef>
                <a:spcPts val="45"/>
              </a:spcBef>
            </a:pPr>
            <a:r>
              <a:rPr sz="13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There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were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many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enslaved </a:t>
            </a:r>
            <a:r>
              <a:rPr sz="13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people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300" b="1" spc="11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spc="-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Greece.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They </a:t>
            </a:r>
            <a:r>
              <a:rPr sz="1300" spc="-3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made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many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objects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goods </a:t>
            </a:r>
            <a:r>
              <a:rPr sz="1300" spc="-3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sold.</a:t>
            </a:r>
            <a:endParaRPr sz="1300" dirty="0">
              <a:latin typeface="Comic Sans MS" panose="030F0702030302020204" pitchFamily="66" charset="0"/>
              <a:cs typeface="Trebuchet MS"/>
            </a:endParaRPr>
          </a:p>
          <a:p>
            <a:pPr marL="78105" marR="80010">
              <a:lnSpc>
                <a:spcPct val="109000"/>
              </a:lnSpc>
              <a:spcBef>
                <a:spcPts val="770"/>
              </a:spcBef>
            </a:pPr>
            <a:r>
              <a:rPr sz="1300" spc="6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Many </a:t>
            </a:r>
            <a:r>
              <a:rPr sz="13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300" b="1" spc="-2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Greek </a:t>
            </a:r>
            <a:r>
              <a:rPr sz="13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pots </a:t>
            </a:r>
            <a:r>
              <a:rPr sz="13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that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survive</a:t>
            </a:r>
            <a:r>
              <a:rPr sz="13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today</a:t>
            </a:r>
            <a:r>
              <a:rPr sz="1300" spc="39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would  </a:t>
            </a:r>
            <a:r>
              <a:rPr sz="13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have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6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been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made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by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enslaved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7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people.</a:t>
            </a:r>
            <a:endParaRPr sz="1300" dirty="0">
              <a:latin typeface="Comic Sans MS" panose="030F0702030302020204" pitchFamily="66" charset="0"/>
              <a:cs typeface="Trebuchet MS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795714"/>
              </p:ext>
            </p:extLst>
          </p:nvPr>
        </p:nvGraphicFramePr>
        <p:xfrm>
          <a:off x="360000" y="576004"/>
          <a:ext cx="3659504" cy="60873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658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3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5885">
                <a:tc gridSpan="2"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400" b="1" spc="-35" dirty="0">
                          <a:solidFill>
                            <a:srgbClr val="FFFFFF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Key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Vocabulary</a:t>
                      </a:r>
                      <a:endParaRPr sz="1400" dirty="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  <a:solidFill>
                      <a:srgbClr val="E4C1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9806"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1260"/>
                        </a:spcBef>
                      </a:pPr>
                      <a:r>
                        <a:rPr sz="1300" b="1" spc="-25" dirty="0">
                          <a:solidFill>
                            <a:srgbClr val="F15A24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ancient</a:t>
                      </a:r>
                      <a:endParaRPr sz="1300">
                        <a:latin typeface="Comic Sans MS" panose="030F0702030302020204" pitchFamily="66" charset="0"/>
                        <a:cs typeface="Cambria"/>
                      </a:endParaRPr>
                    </a:p>
                  </a:txBody>
                  <a:tcPr marL="0" marR="0" marT="16002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0" marR="539115">
                        <a:lnSpc>
                          <a:spcPct val="109000"/>
                        </a:lnSpc>
                        <a:spcBef>
                          <a:spcPts val="270"/>
                        </a:spcBef>
                      </a:pP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Something </a:t>
                      </a:r>
                      <a:r>
                        <a:rPr sz="13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from </a:t>
                      </a:r>
                      <a:r>
                        <a:rPr sz="1300" spc="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 </a:t>
                      </a:r>
                      <a:r>
                        <a:rPr sz="13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very 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long </a:t>
                      </a:r>
                      <a:r>
                        <a:rPr sz="1300" spc="-38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time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ago.</a:t>
                      </a:r>
                      <a:endParaRPr sz="130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82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Comic Sans MS" panose="030F0702030302020204" pitchFamily="66" charset="0"/>
                        <a:cs typeface="Times New Roman"/>
                      </a:endParaRPr>
                    </a:p>
                    <a:p>
                      <a:pPr marL="71755">
                        <a:lnSpc>
                          <a:spcPct val="100000"/>
                        </a:lnSpc>
                        <a:spcBef>
                          <a:spcPts val="1235"/>
                        </a:spcBef>
                      </a:pPr>
                      <a:r>
                        <a:rPr sz="1300" b="1" spc="-25" dirty="0">
                          <a:solidFill>
                            <a:srgbClr val="F177AE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civilisation</a:t>
                      </a:r>
                      <a:endParaRPr sz="1300">
                        <a:latin typeface="Comic Sans MS" panose="030F0702030302020204" pitchFamily="66" charset="0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0" marR="192405">
                        <a:lnSpc>
                          <a:spcPct val="109000"/>
                        </a:lnSpc>
                        <a:spcBef>
                          <a:spcPts val="270"/>
                        </a:spcBef>
                      </a:pPr>
                      <a:r>
                        <a:rPr sz="1300" spc="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 </a:t>
                      </a:r>
                      <a:r>
                        <a:rPr sz="1300" spc="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human </a:t>
                      </a:r>
                      <a:r>
                        <a:rPr sz="1300" spc="-2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society 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with </a:t>
                      </a:r>
                      <a:r>
                        <a:rPr sz="13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well-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5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developed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rules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and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government, </a:t>
                      </a:r>
                      <a:r>
                        <a:rPr sz="1300" spc="-38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5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often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where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technology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and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4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the </a:t>
                      </a:r>
                      <a:r>
                        <a:rPr sz="13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arts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are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considered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important.</a:t>
                      </a:r>
                      <a:endParaRPr sz="1300" dirty="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82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Comic Sans MS" panose="030F0702030302020204" pitchFamily="66" charset="0"/>
                        <a:cs typeface="Times New Roman"/>
                      </a:endParaRPr>
                    </a:p>
                    <a:p>
                      <a:pPr marL="71755">
                        <a:lnSpc>
                          <a:spcPct val="100000"/>
                        </a:lnSpc>
                        <a:spcBef>
                          <a:spcPts val="1235"/>
                        </a:spcBef>
                      </a:pPr>
                      <a:r>
                        <a:rPr sz="1300" b="1" dirty="0">
                          <a:solidFill>
                            <a:srgbClr val="00A650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city</a:t>
                      </a:r>
                      <a:r>
                        <a:rPr sz="1300" b="1" spc="70" dirty="0">
                          <a:solidFill>
                            <a:srgbClr val="00A650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 </a:t>
                      </a:r>
                      <a:r>
                        <a:rPr sz="1300" b="1" spc="-25" dirty="0">
                          <a:solidFill>
                            <a:srgbClr val="00A650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states</a:t>
                      </a:r>
                      <a:endParaRPr sz="1300">
                        <a:latin typeface="Comic Sans MS" panose="030F0702030302020204" pitchFamily="66" charset="0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0" marR="247015">
                        <a:lnSpc>
                          <a:spcPct val="109000"/>
                        </a:lnSpc>
                        <a:spcBef>
                          <a:spcPts val="270"/>
                        </a:spcBef>
                      </a:pPr>
                      <a:r>
                        <a:rPr sz="1300" spc="2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Small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areas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that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b="1" spc="-25" dirty="0">
                          <a:solidFill>
                            <a:srgbClr val="F15A24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ancient</a:t>
                      </a:r>
                      <a:r>
                        <a:rPr sz="1300" b="1" spc="100" dirty="0">
                          <a:solidFill>
                            <a:srgbClr val="F15A24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 </a:t>
                      </a:r>
                      <a:r>
                        <a:rPr sz="1300" spc="-7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Greece </a:t>
                      </a:r>
                      <a:r>
                        <a:rPr sz="1300" spc="-37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was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2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divided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into,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each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with </a:t>
                      </a:r>
                      <a:r>
                        <a:rPr sz="1300" spc="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2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their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own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governments,</a:t>
                      </a:r>
                      <a:endParaRPr sz="1300">
                        <a:latin typeface="Comic Sans MS" panose="030F0702030302020204" pitchFamily="66" charset="0"/>
                        <a:cs typeface="Trebuchet MS"/>
                      </a:endParaRPr>
                    </a:p>
                    <a:p>
                      <a:pPr marL="10795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300" spc="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laws</a:t>
                      </a:r>
                      <a:r>
                        <a:rPr sz="13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and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army.</a:t>
                      </a:r>
                      <a:endParaRPr sz="130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900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800">
                        <a:latin typeface="Comic Sans MS" panose="030F0702030302020204" pitchFamily="66" charset="0"/>
                        <a:cs typeface="Times New Roman"/>
                      </a:endParaRPr>
                    </a:p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1300" b="1" spc="-70" dirty="0">
                          <a:solidFill>
                            <a:srgbClr val="5C9335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empire</a:t>
                      </a:r>
                      <a:endParaRPr sz="1300">
                        <a:latin typeface="Comic Sans MS" panose="030F0702030302020204" pitchFamily="66" charset="0"/>
                        <a:cs typeface="Cambri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0" marR="427355">
                        <a:lnSpc>
                          <a:spcPct val="109000"/>
                        </a:lnSpc>
                        <a:spcBef>
                          <a:spcPts val="270"/>
                        </a:spcBef>
                      </a:pPr>
                      <a:r>
                        <a:rPr sz="1300" spc="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</a:t>
                      </a:r>
                      <a:r>
                        <a:rPr sz="1300" spc="-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group </a:t>
                      </a:r>
                      <a:r>
                        <a:rPr sz="1300" spc="-5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of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countries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or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states </a:t>
                      </a:r>
                      <a:r>
                        <a:rPr sz="1300" spc="-38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that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are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ruled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2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by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one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ruler</a:t>
                      </a:r>
                      <a:r>
                        <a:rPr lang="en-GB" sz="1300" spc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or</a:t>
                      </a:r>
                      <a:r>
                        <a:rPr sz="13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country.</a:t>
                      </a:r>
                      <a:endParaRPr sz="1300" dirty="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900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800">
                        <a:latin typeface="Comic Sans MS" panose="030F0702030302020204" pitchFamily="66" charset="0"/>
                        <a:cs typeface="Times New Roman"/>
                      </a:endParaRPr>
                    </a:p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1300" b="1" spc="-30" dirty="0">
                          <a:solidFill>
                            <a:srgbClr val="EC008C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legacies</a:t>
                      </a:r>
                      <a:endParaRPr sz="1300">
                        <a:latin typeface="Comic Sans MS" panose="030F0702030302020204" pitchFamily="66" charset="0"/>
                        <a:cs typeface="Cambri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0" marR="293370">
                        <a:lnSpc>
                          <a:spcPct val="109000"/>
                        </a:lnSpc>
                        <a:spcBef>
                          <a:spcPts val="270"/>
                        </a:spcBef>
                      </a:pP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Things</a:t>
                      </a:r>
                      <a:r>
                        <a:rPr sz="1300" spc="-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that</a:t>
                      </a:r>
                      <a:r>
                        <a:rPr sz="1300" spc="-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exist</a:t>
                      </a:r>
                      <a:r>
                        <a:rPr sz="1300" spc="-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after</a:t>
                      </a:r>
                      <a:r>
                        <a:rPr sz="1300" spc="-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someone </a:t>
                      </a:r>
                      <a:r>
                        <a:rPr sz="1300" spc="-37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dies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or </a:t>
                      </a:r>
                      <a:r>
                        <a:rPr sz="13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after </a:t>
                      </a:r>
                      <a:r>
                        <a:rPr sz="1300" spc="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 </a:t>
                      </a:r>
                      <a:r>
                        <a:rPr sz="1300" b="1" spc="-25" dirty="0">
                          <a:solidFill>
                            <a:srgbClr val="F177AE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civilisation</a:t>
                      </a:r>
                      <a:r>
                        <a:rPr sz="1300" b="1" spc="-20" dirty="0">
                          <a:solidFill>
                            <a:srgbClr val="F177AE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or </a:t>
                      </a:r>
                      <a:r>
                        <a:rPr sz="1300" spc="-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5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event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5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ends.</a:t>
                      </a:r>
                      <a:endParaRPr sz="130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6900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800">
                        <a:latin typeface="Comic Sans MS" panose="030F0702030302020204" pitchFamily="66" charset="0"/>
                        <a:cs typeface="Times New Roman"/>
                      </a:endParaRPr>
                    </a:p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1300" b="1" spc="-35" dirty="0">
                          <a:solidFill>
                            <a:srgbClr val="63469C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democracy</a:t>
                      </a:r>
                      <a:endParaRPr sz="1300">
                        <a:latin typeface="Comic Sans MS" panose="030F0702030302020204" pitchFamily="66" charset="0"/>
                        <a:cs typeface="Cambri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0" marR="235585" algn="just">
                        <a:lnSpc>
                          <a:spcPct val="109000"/>
                        </a:lnSpc>
                        <a:spcBef>
                          <a:spcPts val="270"/>
                        </a:spcBef>
                      </a:pPr>
                      <a:r>
                        <a:rPr sz="1300" spc="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 </a:t>
                      </a:r>
                      <a:r>
                        <a:rPr sz="13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system </a:t>
                      </a:r>
                      <a:r>
                        <a:rPr sz="1300" spc="-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where </a:t>
                      </a:r>
                      <a:r>
                        <a:rPr sz="1300" spc="-4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the </a:t>
                      </a:r>
                      <a:r>
                        <a:rPr sz="13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citizens </a:t>
                      </a:r>
                      <a:r>
                        <a:rPr sz="1300" spc="-5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of </a:t>
                      </a:r>
                      <a:r>
                        <a:rPr sz="1300" spc="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 </a:t>
                      </a:r>
                      <a:r>
                        <a:rPr sz="1300" spc="-38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country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or </a:t>
                      </a:r>
                      <a:r>
                        <a:rPr sz="13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state are </a:t>
                      </a:r>
                      <a:r>
                        <a:rPr sz="1300" spc="-2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involved </a:t>
                      </a:r>
                      <a:r>
                        <a:rPr sz="1300" spc="2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in </a:t>
                      </a:r>
                      <a:r>
                        <a:rPr sz="1300" spc="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4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the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5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way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it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is </a:t>
                      </a:r>
                      <a:r>
                        <a:rPr sz="13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run.</a:t>
                      </a:r>
                      <a:endParaRPr sz="130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8820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Comic Sans MS" panose="030F0702030302020204" pitchFamily="66" charset="0"/>
                        <a:cs typeface="Times New Roman"/>
                      </a:endParaRPr>
                    </a:p>
                    <a:p>
                      <a:pPr marL="71755">
                        <a:lnSpc>
                          <a:spcPct val="100000"/>
                        </a:lnSpc>
                        <a:spcBef>
                          <a:spcPts val="1235"/>
                        </a:spcBef>
                      </a:pPr>
                      <a:r>
                        <a:rPr sz="1300" b="1" spc="-10" dirty="0">
                          <a:solidFill>
                            <a:srgbClr val="00689E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myth</a:t>
                      </a:r>
                      <a:endParaRPr sz="1300">
                        <a:latin typeface="Comic Sans MS" panose="030F0702030302020204" pitchFamily="66" charset="0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0" marR="154305">
                        <a:lnSpc>
                          <a:spcPct val="109000"/>
                        </a:lnSpc>
                        <a:spcBef>
                          <a:spcPts val="270"/>
                        </a:spcBef>
                      </a:pPr>
                      <a:r>
                        <a:rPr sz="1300" spc="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story </a:t>
                      </a:r>
                      <a:r>
                        <a:rPr sz="13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from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b="1" spc="-25" dirty="0">
                          <a:solidFill>
                            <a:srgbClr val="F15A24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ancient</a:t>
                      </a:r>
                      <a:r>
                        <a:rPr sz="1300" b="1" spc="105" dirty="0">
                          <a:solidFill>
                            <a:srgbClr val="F15A24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 </a:t>
                      </a:r>
                      <a:r>
                        <a:rPr sz="1300" spc="-2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times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about </a:t>
                      </a:r>
                      <a:r>
                        <a:rPr sz="1300" spc="-38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something</a:t>
                      </a:r>
                      <a:r>
                        <a:rPr sz="13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that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happened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long </a:t>
                      </a:r>
                      <a:r>
                        <a:rPr sz="1300" spc="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ago </a:t>
                      </a:r>
                      <a:r>
                        <a:rPr sz="13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that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some</a:t>
                      </a:r>
                      <a:r>
                        <a:rPr sz="13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6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people</a:t>
                      </a:r>
                      <a:r>
                        <a:rPr sz="1300" spc="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5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believed</a:t>
                      </a:r>
                      <a:r>
                        <a:rPr lang="en-GB" sz="1300" spc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4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to</a:t>
                      </a:r>
                      <a:r>
                        <a:rPr sz="13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8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be</a:t>
                      </a:r>
                      <a:r>
                        <a:rPr sz="13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300" spc="-5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true.</a:t>
                      </a:r>
                      <a:endParaRPr sz="1300" dirty="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4" name="object 14"/>
          <p:cNvSpPr/>
          <p:nvPr/>
        </p:nvSpPr>
        <p:spPr>
          <a:xfrm>
            <a:off x="4146346" y="582345"/>
            <a:ext cx="6182360" cy="1967864"/>
          </a:xfrm>
          <a:custGeom>
            <a:avLst/>
            <a:gdLst/>
            <a:ahLst/>
            <a:cxnLst/>
            <a:rect l="l" t="t" r="r" b="b"/>
            <a:pathLst>
              <a:path w="6182359" h="1967864">
                <a:moveTo>
                  <a:pt x="0" y="1967306"/>
                </a:moveTo>
                <a:lnTo>
                  <a:pt x="6182296" y="1967306"/>
                </a:lnTo>
                <a:lnTo>
                  <a:pt x="6182296" y="0"/>
                </a:lnTo>
                <a:lnTo>
                  <a:pt x="0" y="0"/>
                </a:lnTo>
                <a:lnTo>
                  <a:pt x="0" y="1967306"/>
                </a:lnTo>
                <a:close/>
              </a:path>
            </a:pathLst>
          </a:custGeom>
          <a:ln w="12700">
            <a:solidFill>
              <a:srgbClr val="29252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180609" y="588856"/>
            <a:ext cx="661035" cy="480059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7620">
              <a:lnSpc>
                <a:spcPct val="100000"/>
              </a:lnSpc>
              <a:spcBef>
                <a:spcPts val="409"/>
              </a:spcBef>
            </a:pPr>
            <a:r>
              <a:rPr sz="1300" b="1" spc="-70" dirty="0">
                <a:solidFill>
                  <a:srgbClr val="292526"/>
                </a:solidFill>
                <a:latin typeface="Trebuchet MS"/>
                <a:cs typeface="Trebuchet MS"/>
              </a:rPr>
              <a:t>T</a:t>
            </a:r>
            <a:r>
              <a:rPr sz="1300" b="1" spc="-35" dirty="0">
                <a:solidFill>
                  <a:srgbClr val="292526"/>
                </a:solidFill>
                <a:latin typeface="Trebuchet MS"/>
                <a:cs typeface="Trebuchet MS"/>
              </a:rPr>
              <a:t>imeline</a:t>
            </a:r>
            <a:endParaRPr sz="13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20"/>
              </a:spcBef>
            </a:pPr>
            <a:r>
              <a:rPr sz="1150" b="1" spc="25" dirty="0">
                <a:solidFill>
                  <a:srgbClr val="292526"/>
                </a:solidFill>
                <a:latin typeface="Trebuchet MS"/>
                <a:cs typeface="Trebuchet MS"/>
              </a:rPr>
              <a:t>3500</a:t>
            </a:r>
            <a:r>
              <a:rPr sz="1150" b="1" spc="-50" dirty="0">
                <a:solidFill>
                  <a:srgbClr val="292526"/>
                </a:solidFill>
                <a:latin typeface="Trebuchet MS"/>
                <a:cs typeface="Trebuchet MS"/>
              </a:rPr>
              <a:t> </a:t>
            </a:r>
            <a:r>
              <a:rPr sz="1150" b="1" spc="35" dirty="0">
                <a:solidFill>
                  <a:srgbClr val="292526"/>
                </a:solidFill>
                <a:latin typeface="Trebuchet MS"/>
                <a:cs typeface="Trebuchet MS"/>
              </a:rPr>
              <a:t>BC</a:t>
            </a:r>
            <a:endParaRPr sz="1150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668392" y="862486"/>
            <a:ext cx="615950" cy="2063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1150" b="1" spc="70" dirty="0">
                <a:solidFill>
                  <a:srgbClr val="292526"/>
                </a:solidFill>
                <a:latin typeface="Trebuchet MS"/>
                <a:cs typeface="Trebuchet MS"/>
              </a:rPr>
              <a:t>AD</a:t>
            </a:r>
            <a:r>
              <a:rPr sz="1150" b="1" spc="-85" dirty="0">
                <a:solidFill>
                  <a:srgbClr val="292526"/>
                </a:solidFill>
                <a:latin typeface="Trebuchet MS"/>
                <a:cs typeface="Trebuchet MS"/>
              </a:rPr>
              <a:t> </a:t>
            </a:r>
            <a:r>
              <a:rPr sz="1150" b="1" spc="25" dirty="0">
                <a:solidFill>
                  <a:srgbClr val="292526"/>
                </a:solidFill>
                <a:latin typeface="Trebuchet MS"/>
                <a:cs typeface="Trebuchet MS"/>
              </a:rPr>
              <a:t>1500</a:t>
            </a:r>
            <a:endParaRPr sz="1150">
              <a:latin typeface="Trebuchet MS"/>
              <a:cs typeface="Trebuchet MS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196045" y="1059754"/>
            <a:ext cx="6077585" cy="1457325"/>
            <a:chOff x="4196045" y="1059754"/>
            <a:chExt cx="6077585" cy="1457325"/>
          </a:xfrm>
        </p:grpSpPr>
        <p:sp>
          <p:nvSpPr>
            <p:cNvPr id="18" name="object 18"/>
            <p:cNvSpPr/>
            <p:nvPr/>
          </p:nvSpPr>
          <p:spPr>
            <a:xfrm>
              <a:off x="4204300" y="1068009"/>
              <a:ext cx="0" cy="1440815"/>
            </a:xfrm>
            <a:custGeom>
              <a:avLst/>
              <a:gdLst/>
              <a:ahLst/>
              <a:cxnLst/>
              <a:rect l="l" t="t" r="r" b="b"/>
              <a:pathLst>
                <a:path h="1440814">
                  <a:moveTo>
                    <a:pt x="0" y="0"/>
                  </a:moveTo>
                  <a:lnTo>
                    <a:pt x="0" y="1440764"/>
                  </a:lnTo>
                </a:path>
              </a:pathLst>
            </a:custGeom>
            <a:ln w="16116">
              <a:solidFill>
                <a:srgbClr val="29252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0265297" y="1068009"/>
              <a:ext cx="0" cy="1440815"/>
            </a:xfrm>
            <a:custGeom>
              <a:avLst/>
              <a:gdLst/>
              <a:ahLst/>
              <a:cxnLst/>
              <a:rect l="l" t="t" r="r" b="b"/>
              <a:pathLst>
                <a:path h="1440814">
                  <a:moveTo>
                    <a:pt x="0" y="0"/>
                  </a:moveTo>
                  <a:lnTo>
                    <a:pt x="0" y="1440764"/>
                  </a:lnTo>
                </a:path>
              </a:pathLst>
            </a:custGeom>
            <a:ln w="16116">
              <a:solidFill>
                <a:srgbClr val="29252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527594" y="1372234"/>
              <a:ext cx="1442720" cy="252729"/>
            </a:xfrm>
            <a:custGeom>
              <a:avLst/>
              <a:gdLst/>
              <a:ahLst/>
              <a:cxnLst/>
              <a:rect l="l" t="t" r="r" b="b"/>
              <a:pathLst>
                <a:path w="1442720" h="252730">
                  <a:moveTo>
                    <a:pt x="1442491" y="0"/>
                  </a:moveTo>
                  <a:lnTo>
                    <a:pt x="0" y="0"/>
                  </a:lnTo>
                  <a:lnTo>
                    <a:pt x="0" y="252717"/>
                  </a:lnTo>
                  <a:lnTo>
                    <a:pt x="1442491" y="252717"/>
                  </a:lnTo>
                  <a:lnTo>
                    <a:pt x="1442491" y="0"/>
                  </a:lnTo>
                  <a:close/>
                </a:path>
              </a:pathLst>
            </a:custGeom>
            <a:solidFill>
              <a:srgbClr val="FAC3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12361" y="2134793"/>
              <a:ext cx="6044882" cy="373976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7954781" y="2254515"/>
            <a:ext cx="173355" cy="214629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0795" marR="5080" indent="-11430">
              <a:lnSpc>
                <a:spcPts val="680"/>
              </a:lnSpc>
              <a:spcBef>
                <a:spcPts val="229"/>
              </a:spcBef>
            </a:pPr>
            <a:r>
              <a:rPr sz="650" spc="40" dirty="0">
                <a:solidFill>
                  <a:srgbClr val="292526"/>
                </a:solidFill>
                <a:latin typeface="Trebuchet MS"/>
                <a:cs typeface="Trebuchet MS"/>
              </a:rPr>
              <a:t>I</a:t>
            </a:r>
            <a:r>
              <a:rPr sz="650" spc="45" dirty="0">
                <a:solidFill>
                  <a:srgbClr val="292526"/>
                </a:solidFill>
                <a:latin typeface="Trebuchet MS"/>
                <a:cs typeface="Trebuchet MS"/>
              </a:rPr>
              <a:t>r</a:t>
            </a:r>
            <a:r>
              <a:rPr sz="650" spc="10" dirty="0">
                <a:solidFill>
                  <a:srgbClr val="292526"/>
                </a:solidFill>
                <a:latin typeface="Trebuchet MS"/>
                <a:cs typeface="Trebuchet MS"/>
              </a:rPr>
              <a:t>on  </a:t>
            </a:r>
            <a:r>
              <a:rPr sz="650" spc="35" dirty="0">
                <a:solidFill>
                  <a:srgbClr val="292526"/>
                </a:solidFill>
                <a:latin typeface="Trebuchet MS"/>
                <a:cs typeface="Trebuchet MS"/>
              </a:rPr>
              <a:t>A</a:t>
            </a:r>
            <a:r>
              <a:rPr sz="650" spc="-20" dirty="0">
                <a:solidFill>
                  <a:srgbClr val="292526"/>
                </a:solidFill>
                <a:latin typeface="Trebuchet MS"/>
                <a:cs typeface="Trebuchet MS"/>
              </a:rPr>
              <a:t>ge</a:t>
            </a:r>
            <a:endParaRPr sz="650">
              <a:latin typeface="Trebuchet MS"/>
              <a:cs typeface="Trebuchet M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295868" y="2208594"/>
            <a:ext cx="276860" cy="306705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R="5080" indent="6350" algn="just">
              <a:lnSpc>
                <a:spcPts val="700"/>
              </a:lnSpc>
              <a:spcBef>
                <a:spcPts val="215"/>
              </a:spcBef>
            </a:pPr>
            <a:r>
              <a:rPr sz="650" spc="35" dirty="0">
                <a:solidFill>
                  <a:srgbClr val="292526"/>
                </a:solidFill>
                <a:latin typeface="Trebuchet MS"/>
                <a:cs typeface="Trebuchet MS"/>
              </a:rPr>
              <a:t>An</a:t>
            </a:r>
            <a:r>
              <a:rPr sz="650" spc="25" dirty="0">
                <a:solidFill>
                  <a:srgbClr val="292526"/>
                </a:solidFill>
                <a:latin typeface="Trebuchet MS"/>
                <a:cs typeface="Trebuchet MS"/>
              </a:rPr>
              <a:t>g</a:t>
            </a:r>
            <a:r>
              <a:rPr sz="650" dirty="0">
                <a:solidFill>
                  <a:srgbClr val="292526"/>
                </a:solidFill>
                <a:latin typeface="Trebuchet MS"/>
                <a:cs typeface="Trebuchet MS"/>
              </a:rPr>
              <a:t>l</a:t>
            </a:r>
            <a:r>
              <a:rPr sz="650" spc="10" dirty="0">
                <a:solidFill>
                  <a:srgbClr val="292526"/>
                </a:solidFill>
                <a:latin typeface="Trebuchet MS"/>
                <a:cs typeface="Trebuchet MS"/>
              </a:rPr>
              <a:t>o-  </a:t>
            </a:r>
            <a:r>
              <a:rPr sz="650" spc="20" dirty="0">
                <a:solidFill>
                  <a:srgbClr val="292526"/>
                </a:solidFill>
                <a:latin typeface="Trebuchet MS"/>
                <a:cs typeface="Trebuchet MS"/>
              </a:rPr>
              <a:t>Saxon </a:t>
            </a:r>
            <a:r>
              <a:rPr sz="650" spc="-185" dirty="0">
                <a:solidFill>
                  <a:srgbClr val="292526"/>
                </a:solidFill>
                <a:latin typeface="Trebuchet MS"/>
                <a:cs typeface="Trebuchet MS"/>
              </a:rPr>
              <a:t> </a:t>
            </a:r>
            <a:r>
              <a:rPr sz="650" spc="30" dirty="0">
                <a:solidFill>
                  <a:srgbClr val="292526"/>
                </a:solidFill>
                <a:latin typeface="Trebuchet MS"/>
                <a:cs typeface="Trebuchet MS"/>
              </a:rPr>
              <a:t>B</a:t>
            </a:r>
            <a:r>
              <a:rPr sz="650" spc="15" dirty="0">
                <a:solidFill>
                  <a:srgbClr val="292526"/>
                </a:solidFill>
                <a:latin typeface="Trebuchet MS"/>
                <a:cs typeface="Trebuchet MS"/>
              </a:rPr>
              <a:t>r</a:t>
            </a:r>
            <a:r>
              <a:rPr sz="650" dirty="0">
                <a:solidFill>
                  <a:srgbClr val="292526"/>
                </a:solidFill>
                <a:latin typeface="Trebuchet MS"/>
                <a:cs typeface="Trebuchet MS"/>
              </a:rPr>
              <a:t>i</a:t>
            </a:r>
            <a:r>
              <a:rPr sz="650" spc="-5" dirty="0">
                <a:solidFill>
                  <a:srgbClr val="292526"/>
                </a:solidFill>
                <a:latin typeface="Trebuchet MS"/>
                <a:cs typeface="Trebuchet MS"/>
              </a:rPr>
              <a:t>t</a:t>
            </a:r>
            <a:r>
              <a:rPr sz="650" spc="25" dirty="0">
                <a:solidFill>
                  <a:srgbClr val="292526"/>
                </a:solidFill>
                <a:latin typeface="Trebuchet MS"/>
                <a:cs typeface="Trebuchet MS"/>
              </a:rPr>
              <a:t>ain</a:t>
            </a:r>
            <a:endParaRPr sz="650">
              <a:latin typeface="Trebuchet MS"/>
              <a:cs typeface="Trebuchet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615066" y="2263515"/>
            <a:ext cx="276860" cy="214629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R="5080" indent="635">
              <a:lnSpc>
                <a:spcPts val="680"/>
              </a:lnSpc>
              <a:spcBef>
                <a:spcPts val="229"/>
              </a:spcBef>
            </a:pPr>
            <a:r>
              <a:rPr sz="650" dirty="0">
                <a:solidFill>
                  <a:srgbClr val="292526"/>
                </a:solidFill>
                <a:latin typeface="Trebuchet MS"/>
                <a:cs typeface="Trebuchet MS"/>
              </a:rPr>
              <a:t>R</a:t>
            </a:r>
            <a:r>
              <a:rPr sz="650" spc="20" dirty="0">
                <a:solidFill>
                  <a:srgbClr val="292526"/>
                </a:solidFill>
                <a:latin typeface="Trebuchet MS"/>
                <a:cs typeface="Trebuchet MS"/>
              </a:rPr>
              <a:t>oman  </a:t>
            </a:r>
            <a:r>
              <a:rPr sz="650" spc="30" dirty="0">
                <a:solidFill>
                  <a:srgbClr val="292526"/>
                </a:solidFill>
                <a:latin typeface="Trebuchet MS"/>
                <a:cs typeface="Trebuchet MS"/>
              </a:rPr>
              <a:t>B</a:t>
            </a:r>
            <a:r>
              <a:rPr sz="650" spc="15" dirty="0">
                <a:solidFill>
                  <a:srgbClr val="292526"/>
                </a:solidFill>
                <a:latin typeface="Trebuchet MS"/>
                <a:cs typeface="Trebuchet MS"/>
              </a:rPr>
              <a:t>r</a:t>
            </a:r>
            <a:r>
              <a:rPr sz="650" dirty="0">
                <a:solidFill>
                  <a:srgbClr val="292526"/>
                </a:solidFill>
                <a:latin typeface="Trebuchet MS"/>
                <a:cs typeface="Trebuchet MS"/>
              </a:rPr>
              <a:t>i</a:t>
            </a:r>
            <a:r>
              <a:rPr sz="650" spc="-5" dirty="0">
                <a:solidFill>
                  <a:srgbClr val="292526"/>
                </a:solidFill>
                <a:latin typeface="Trebuchet MS"/>
                <a:cs typeface="Trebuchet MS"/>
              </a:rPr>
              <a:t>t</a:t>
            </a:r>
            <a:r>
              <a:rPr sz="650" spc="25" dirty="0">
                <a:solidFill>
                  <a:srgbClr val="292526"/>
                </a:solidFill>
                <a:latin typeface="Trebuchet MS"/>
                <a:cs typeface="Trebuchet MS"/>
              </a:rPr>
              <a:t>ain</a:t>
            </a:r>
            <a:endParaRPr sz="650">
              <a:latin typeface="Trebuchet MS"/>
              <a:cs typeface="Trebuchet M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683231" y="2251616"/>
            <a:ext cx="222250" cy="214629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35560" marR="5080" indent="-36195">
              <a:lnSpc>
                <a:spcPts val="680"/>
              </a:lnSpc>
              <a:spcBef>
                <a:spcPts val="229"/>
              </a:spcBef>
            </a:pPr>
            <a:r>
              <a:rPr sz="650" spc="20" dirty="0">
                <a:solidFill>
                  <a:srgbClr val="292526"/>
                </a:solidFill>
                <a:latin typeface="Trebuchet MS"/>
                <a:cs typeface="Trebuchet MS"/>
              </a:rPr>
              <a:t>S</a:t>
            </a:r>
            <a:r>
              <a:rPr sz="650" spc="10" dirty="0">
                <a:solidFill>
                  <a:srgbClr val="292526"/>
                </a:solidFill>
                <a:latin typeface="Trebuchet MS"/>
                <a:cs typeface="Trebuchet MS"/>
              </a:rPr>
              <a:t>t</a:t>
            </a:r>
            <a:r>
              <a:rPr sz="650" spc="-5" dirty="0">
                <a:solidFill>
                  <a:srgbClr val="292526"/>
                </a:solidFill>
                <a:latin typeface="Trebuchet MS"/>
                <a:cs typeface="Trebuchet MS"/>
              </a:rPr>
              <a:t>one  </a:t>
            </a:r>
            <a:r>
              <a:rPr sz="650" dirty="0">
                <a:solidFill>
                  <a:srgbClr val="292526"/>
                </a:solidFill>
                <a:latin typeface="Trebuchet MS"/>
                <a:cs typeface="Trebuchet MS"/>
              </a:rPr>
              <a:t>Age</a:t>
            </a:r>
            <a:endParaRPr sz="650">
              <a:latin typeface="Trebuchet MS"/>
              <a:cs typeface="Trebuchet M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284129" y="2251616"/>
            <a:ext cx="267335" cy="214629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58419" marR="5080" indent="-59055">
              <a:lnSpc>
                <a:spcPts val="680"/>
              </a:lnSpc>
              <a:spcBef>
                <a:spcPts val="229"/>
              </a:spcBef>
            </a:pPr>
            <a:r>
              <a:rPr sz="650" spc="30" dirty="0">
                <a:solidFill>
                  <a:srgbClr val="292526"/>
                </a:solidFill>
                <a:latin typeface="Trebuchet MS"/>
                <a:cs typeface="Trebuchet MS"/>
              </a:rPr>
              <a:t>B</a:t>
            </a:r>
            <a:r>
              <a:rPr sz="650" spc="10" dirty="0">
                <a:solidFill>
                  <a:srgbClr val="292526"/>
                </a:solidFill>
                <a:latin typeface="Trebuchet MS"/>
                <a:cs typeface="Trebuchet MS"/>
              </a:rPr>
              <a:t>r</a:t>
            </a:r>
            <a:r>
              <a:rPr sz="650" spc="5" dirty="0">
                <a:solidFill>
                  <a:srgbClr val="292526"/>
                </a:solidFill>
                <a:latin typeface="Trebuchet MS"/>
                <a:cs typeface="Trebuchet MS"/>
              </a:rPr>
              <a:t>on</a:t>
            </a:r>
            <a:r>
              <a:rPr sz="650" spc="-5" dirty="0">
                <a:solidFill>
                  <a:srgbClr val="292526"/>
                </a:solidFill>
                <a:latin typeface="Trebuchet MS"/>
                <a:cs typeface="Trebuchet MS"/>
              </a:rPr>
              <a:t>z</a:t>
            </a:r>
            <a:r>
              <a:rPr sz="650" spc="-35" dirty="0">
                <a:solidFill>
                  <a:srgbClr val="292526"/>
                </a:solidFill>
                <a:latin typeface="Trebuchet MS"/>
                <a:cs typeface="Trebuchet MS"/>
              </a:rPr>
              <a:t>e  </a:t>
            </a:r>
            <a:r>
              <a:rPr sz="650" dirty="0">
                <a:solidFill>
                  <a:srgbClr val="292526"/>
                </a:solidFill>
                <a:latin typeface="Trebuchet MS"/>
                <a:cs typeface="Trebuchet MS"/>
              </a:rPr>
              <a:t>Age</a:t>
            </a:r>
            <a:endParaRPr sz="650">
              <a:latin typeface="Trebuchet MS"/>
              <a:cs typeface="Trebuchet MS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4234500" y="1624952"/>
            <a:ext cx="6022975" cy="811530"/>
            <a:chOff x="4234500" y="1624952"/>
            <a:chExt cx="6022975" cy="811530"/>
          </a:xfrm>
        </p:grpSpPr>
        <p:sp>
          <p:nvSpPr>
            <p:cNvPr id="28" name="object 28"/>
            <p:cNvSpPr/>
            <p:nvPr/>
          </p:nvSpPr>
          <p:spPr>
            <a:xfrm>
              <a:off x="4291251" y="2362142"/>
              <a:ext cx="274320" cy="0"/>
            </a:xfrm>
            <a:custGeom>
              <a:avLst/>
              <a:gdLst/>
              <a:ahLst/>
              <a:cxnLst/>
              <a:rect l="l" t="t" r="r" b="b"/>
              <a:pathLst>
                <a:path w="274320">
                  <a:moveTo>
                    <a:pt x="0" y="0"/>
                  </a:moveTo>
                  <a:lnTo>
                    <a:pt x="273824" y="0"/>
                  </a:lnTo>
                </a:path>
              </a:pathLst>
            </a:custGeom>
            <a:ln w="25400">
              <a:solidFill>
                <a:srgbClr val="29252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234500" y="2288292"/>
              <a:ext cx="80010" cy="147955"/>
            </a:xfrm>
            <a:custGeom>
              <a:avLst/>
              <a:gdLst/>
              <a:ahLst/>
              <a:cxnLst/>
              <a:rect l="l" t="t" r="r" b="b"/>
              <a:pathLst>
                <a:path w="80010" h="147955">
                  <a:moveTo>
                    <a:pt x="79425" y="0"/>
                  </a:moveTo>
                  <a:lnTo>
                    <a:pt x="0" y="73850"/>
                  </a:lnTo>
                  <a:lnTo>
                    <a:pt x="79425" y="147700"/>
                  </a:lnTo>
                  <a:lnTo>
                    <a:pt x="79425" y="0"/>
                  </a:lnTo>
                  <a:close/>
                </a:path>
              </a:pathLst>
            </a:custGeom>
            <a:solidFill>
              <a:srgbClr val="29252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019304" y="1624952"/>
              <a:ext cx="4237990" cy="257175"/>
            </a:xfrm>
            <a:custGeom>
              <a:avLst/>
              <a:gdLst/>
              <a:ahLst/>
              <a:cxnLst/>
              <a:rect l="l" t="t" r="r" b="b"/>
              <a:pathLst>
                <a:path w="4237990" h="257175">
                  <a:moveTo>
                    <a:pt x="4237926" y="0"/>
                  </a:moveTo>
                  <a:lnTo>
                    <a:pt x="0" y="0"/>
                  </a:lnTo>
                  <a:lnTo>
                    <a:pt x="0" y="257124"/>
                  </a:lnTo>
                  <a:lnTo>
                    <a:pt x="4237926" y="257124"/>
                  </a:lnTo>
                  <a:lnTo>
                    <a:pt x="4237926" y="0"/>
                  </a:lnTo>
                  <a:close/>
                </a:path>
              </a:pathLst>
            </a:custGeom>
            <a:solidFill>
              <a:srgbClr val="FFEA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4820196" y="1115110"/>
            <a:ext cx="3586479" cy="257175"/>
          </a:xfrm>
          <a:prstGeom prst="rect">
            <a:avLst/>
          </a:prstGeom>
          <a:solidFill>
            <a:srgbClr val="7CCCBF"/>
          </a:solidFill>
        </p:spPr>
        <p:txBody>
          <a:bodyPr vert="horz" wrap="square" lIns="0" tIns="43815" rIns="0" bIns="0" rtlCol="0">
            <a:spAutoFit/>
          </a:bodyPr>
          <a:lstStyle/>
          <a:p>
            <a:pPr marL="117475">
              <a:lnSpc>
                <a:spcPct val="100000"/>
              </a:lnSpc>
              <a:spcBef>
                <a:spcPts val="345"/>
              </a:spcBef>
            </a:pPr>
            <a:r>
              <a:rPr sz="1000" spc="-15" dirty="0">
                <a:solidFill>
                  <a:srgbClr val="292526"/>
                </a:solidFill>
                <a:latin typeface="Trebuchet MS"/>
                <a:cs typeface="Trebuchet MS"/>
              </a:rPr>
              <a:t>Ancient</a:t>
            </a:r>
            <a:r>
              <a:rPr sz="1000" spc="-25" dirty="0">
                <a:solidFill>
                  <a:srgbClr val="29252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292526"/>
                </a:solidFill>
                <a:latin typeface="Trebuchet MS"/>
                <a:cs typeface="Trebuchet MS"/>
              </a:rPr>
              <a:t>Egypt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8437248" y="1068232"/>
            <a:ext cx="0" cy="1440815"/>
          </a:xfrm>
          <a:custGeom>
            <a:avLst/>
            <a:gdLst/>
            <a:ahLst/>
            <a:cxnLst/>
            <a:rect l="l" t="t" r="r" b="b"/>
            <a:pathLst>
              <a:path h="1440814">
                <a:moveTo>
                  <a:pt x="0" y="0"/>
                </a:moveTo>
                <a:lnTo>
                  <a:pt x="0" y="1440535"/>
                </a:lnTo>
              </a:path>
            </a:pathLst>
          </a:custGeom>
          <a:ln w="10744">
            <a:solidFill>
              <a:srgbClr val="6B6C6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8340601" y="2102260"/>
            <a:ext cx="231775" cy="1416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750" b="1" spc="50" dirty="0">
                <a:solidFill>
                  <a:srgbClr val="FFFFFF"/>
                </a:solidFill>
                <a:latin typeface="Trebuchet MS"/>
                <a:cs typeface="Trebuchet MS"/>
              </a:rPr>
              <a:t>AD</a:t>
            </a:r>
            <a:r>
              <a:rPr sz="750" b="1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750" b="1" spc="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endParaRPr sz="750">
              <a:latin typeface="Trebuchet MS"/>
              <a:cs typeface="Trebuchet M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146267" y="1401056"/>
            <a:ext cx="2238375" cy="433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61770">
              <a:lnSpc>
                <a:spcPct val="100000"/>
              </a:lnSpc>
              <a:spcBef>
                <a:spcPts val="100"/>
              </a:spcBef>
            </a:pPr>
            <a:r>
              <a:rPr sz="1000" spc="-15" dirty="0">
                <a:solidFill>
                  <a:srgbClr val="292526"/>
                </a:solidFill>
                <a:latin typeface="Trebuchet MS"/>
                <a:cs typeface="Trebuchet MS"/>
              </a:rPr>
              <a:t>Ancient</a:t>
            </a:r>
            <a:r>
              <a:rPr sz="1000" spc="-40" dirty="0">
                <a:solidFill>
                  <a:srgbClr val="292526"/>
                </a:solidFill>
                <a:latin typeface="Trebuchet MS"/>
                <a:cs typeface="Trebuchet MS"/>
              </a:rPr>
              <a:t> </a:t>
            </a:r>
            <a:r>
              <a:rPr sz="1000" spc="-35" dirty="0">
                <a:solidFill>
                  <a:srgbClr val="292526"/>
                </a:solidFill>
                <a:latin typeface="Trebuchet MS"/>
                <a:cs typeface="Trebuchet MS"/>
              </a:rPr>
              <a:t>Rome</a:t>
            </a:r>
            <a:endParaRPr sz="1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805"/>
              </a:spcBef>
            </a:pPr>
            <a:r>
              <a:rPr sz="1000" spc="45" dirty="0">
                <a:solidFill>
                  <a:srgbClr val="292526"/>
                </a:solidFill>
                <a:latin typeface="Trebuchet MS"/>
                <a:cs typeface="Trebuchet MS"/>
              </a:rPr>
              <a:t>Maya</a:t>
            </a:r>
            <a:r>
              <a:rPr sz="1000" spc="-20" dirty="0">
                <a:solidFill>
                  <a:srgbClr val="29252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292526"/>
                </a:solidFill>
                <a:latin typeface="Trebuchet MS"/>
                <a:cs typeface="Trebuchet MS"/>
              </a:rPr>
              <a:t>Civilisation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994804" y="1882076"/>
            <a:ext cx="1263015" cy="252729"/>
          </a:xfrm>
          <a:prstGeom prst="rect">
            <a:avLst/>
          </a:prstGeom>
          <a:solidFill>
            <a:srgbClr val="E4C100"/>
          </a:solidFill>
        </p:spPr>
        <p:txBody>
          <a:bodyPr vert="horz" wrap="square" lIns="0" tIns="41275" rIns="0" bIns="0" rtlCol="0">
            <a:spAutoFit/>
          </a:bodyPr>
          <a:lstStyle/>
          <a:p>
            <a:pPr marL="107950">
              <a:lnSpc>
                <a:spcPct val="100000"/>
              </a:lnSpc>
              <a:spcBef>
                <a:spcPts val="325"/>
              </a:spcBef>
            </a:pPr>
            <a:r>
              <a:rPr sz="1000" spc="-15" dirty="0">
                <a:solidFill>
                  <a:srgbClr val="292526"/>
                </a:solidFill>
                <a:latin typeface="Trebuchet MS"/>
                <a:cs typeface="Trebuchet MS"/>
              </a:rPr>
              <a:t>Ancient</a:t>
            </a:r>
            <a:r>
              <a:rPr sz="1000" spc="-20" dirty="0">
                <a:solidFill>
                  <a:srgbClr val="292526"/>
                </a:solidFill>
                <a:latin typeface="Trebuchet MS"/>
                <a:cs typeface="Trebuchet MS"/>
              </a:rPr>
              <a:t> </a:t>
            </a:r>
            <a:r>
              <a:rPr sz="1000" spc="-60" dirty="0">
                <a:solidFill>
                  <a:srgbClr val="292526"/>
                </a:solidFill>
                <a:latin typeface="Trebuchet MS"/>
                <a:cs typeface="Trebuchet MS"/>
              </a:rPr>
              <a:t>Greece</a:t>
            </a:r>
            <a:endParaRPr sz="1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 txBox="1"/>
          <p:nvPr/>
        </p:nvSpPr>
        <p:spPr>
          <a:xfrm>
            <a:off x="7021042" y="4131454"/>
            <a:ext cx="3305175" cy="2827249"/>
          </a:xfrm>
          <a:prstGeom prst="rect">
            <a:avLst/>
          </a:prstGeom>
          <a:ln w="12700">
            <a:solidFill>
              <a:srgbClr val="292526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78105" marR="615315">
              <a:lnSpc>
                <a:spcPts val="1700"/>
              </a:lnSpc>
              <a:spcBef>
                <a:spcPts val="45"/>
              </a:spcBef>
            </a:pPr>
            <a:r>
              <a:rPr sz="1300" b="1" spc="-3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300" b="1" spc="10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Athens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is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where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35" dirty="0">
                <a:solidFill>
                  <a:srgbClr val="63469C"/>
                </a:solidFill>
                <a:latin typeface="Comic Sans MS" panose="030F0702030302020204" pitchFamily="66" charset="0"/>
                <a:cs typeface="Cambria"/>
              </a:rPr>
              <a:t>democracy </a:t>
            </a:r>
            <a:r>
              <a:rPr sz="1300" b="1" spc="-270" dirty="0">
                <a:solidFill>
                  <a:srgbClr val="63469C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began </a:t>
            </a:r>
            <a:r>
              <a:rPr sz="13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 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around </a:t>
            </a:r>
            <a:r>
              <a:rPr sz="1300" spc="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508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BC.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Listening </a:t>
            </a:r>
            <a:r>
              <a:rPr sz="1300" spc="-3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opinions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other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people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lang="en-GB" sz="1300" dirty="0"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debating</a:t>
            </a:r>
            <a:r>
              <a:rPr sz="1300" spc="1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issues</a:t>
            </a:r>
            <a:r>
              <a:rPr sz="1300" spc="1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was</a:t>
            </a:r>
            <a:r>
              <a:rPr sz="1300" spc="1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</a:t>
            </a:r>
            <a:r>
              <a:rPr sz="1300" spc="1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important</a:t>
            </a:r>
            <a:r>
              <a:rPr sz="1300" spc="1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part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this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system.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After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debating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issues,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300" b="1" spc="11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Athenians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would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vote.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At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that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time,</a:t>
            </a:r>
            <a:r>
              <a:rPr sz="1300" spc="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only</a:t>
            </a:r>
            <a:r>
              <a:rPr sz="1300" spc="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people</a:t>
            </a:r>
            <a:r>
              <a:rPr sz="1300" spc="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allowed</a:t>
            </a:r>
            <a:r>
              <a:rPr sz="1300" spc="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</a:t>
            </a:r>
            <a:r>
              <a:rPr sz="1300" spc="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take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part </a:t>
            </a:r>
            <a:r>
              <a:rPr sz="13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35" dirty="0">
                <a:solidFill>
                  <a:srgbClr val="63469C"/>
                </a:solidFill>
                <a:latin typeface="Comic Sans MS" panose="030F0702030302020204" pitchFamily="66" charset="0"/>
                <a:cs typeface="Cambria"/>
              </a:rPr>
              <a:t>democracy</a:t>
            </a:r>
            <a:r>
              <a:rPr sz="1300" b="1" spc="105" dirty="0">
                <a:solidFill>
                  <a:srgbClr val="63469C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were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adult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males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who </a:t>
            </a:r>
            <a:r>
              <a:rPr sz="1300" spc="-3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were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citizens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Athens.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10" dirty="0">
                <a:solidFill>
                  <a:srgbClr val="EC008C"/>
                </a:solidFill>
                <a:latin typeface="Comic Sans MS" panose="030F0702030302020204" pitchFamily="66" charset="0"/>
                <a:cs typeface="Cambria"/>
              </a:rPr>
              <a:t>legacy</a:t>
            </a:r>
            <a:r>
              <a:rPr sz="1300" b="1" spc="110" dirty="0">
                <a:solidFill>
                  <a:srgbClr val="EC008C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lang="en-GB" sz="1300" dirty="0"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35" dirty="0">
                <a:solidFill>
                  <a:srgbClr val="63469C"/>
                </a:solidFill>
                <a:latin typeface="Comic Sans MS" panose="030F0702030302020204" pitchFamily="66" charset="0"/>
                <a:cs typeface="Cambria"/>
              </a:rPr>
              <a:t>democracy</a:t>
            </a:r>
            <a:r>
              <a:rPr sz="1300" b="1" spc="110" dirty="0">
                <a:solidFill>
                  <a:srgbClr val="63469C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still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exists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today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many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parts </a:t>
            </a:r>
            <a:r>
              <a:rPr sz="1300" spc="-3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world.</a:t>
            </a:r>
            <a:endParaRPr sz="1300" dirty="0">
              <a:latin typeface="Comic Sans MS" panose="030F0702030302020204" pitchFamily="66" charset="0"/>
              <a:cs typeface="Trebuchet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47299" y="190979"/>
            <a:ext cx="2256201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1" spc="-30" dirty="0">
                <a:solidFill>
                  <a:srgbClr val="FFFFFF"/>
                </a:solidFill>
                <a:latin typeface="Trebuchet MS"/>
                <a:cs typeface="Trebuchet MS"/>
              </a:rPr>
              <a:t>Who Let the Gods Out?</a:t>
            </a:r>
            <a:endParaRPr lang="en-GB" sz="1400" dirty="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6344" y="3108388"/>
            <a:ext cx="2615565" cy="234038"/>
          </a:xfrm>
          <a:prstGeom prst="rect">
            <a:avLst/>
          </a:prstGeom>
          <a:solidFill>
            <a:srgbClr val="E4C100"/>
          </a:solidFill>
          <a:ln w="12700">
            <a:solidFill>
              <a:srgbClr val="292526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145"/>
              </a:spcBef>
            </a:pPr>
            <a:r>
              <a:rPr sz="1400" b="1" spc="-7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400" b="1" spc="-2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Olympics</a:t>
            </a:r>
            <a:endParaRPr sz="1400" dirty="0">
              <a:latin typeface="Comic Sans MS" panose="030F0702030302020204" pitchFamily="66" charset="0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6344" y="3370670"/>
            <a:ext cx="2615565" cy="3657283"/>
          </a:xfrm>
          <a:prstGeom prst="rect">
            <a:avLst/>
          </a:prstGeom>
          <a:ln w="12700">
            <a:solidFill>
              <a:srgbClr val="292526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78105" marR="872490">
              <a:lnSpc>
                <a:spcPts val="1700"/>
              </a:lnSpc>
              <a:spcBef>
                <a:spcPts val="45"/>
              </a:spcBef>
            </a:pP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Olympics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were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first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held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 </a:t>
            </a:r>
            <a:r>
              <a:rPr sz="1200" b="1" spc="-2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200" spc="-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Greece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776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BC.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This </a:t>
            </a:r>
            <a:r>
              <a:rPr sz="1200" spc="-3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is</a:t>
            </a:r>
            <a:r>
              <a:rPr sz="12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one</a:t>
            </a:r>
            <a:r>
              <a:rPr sz="12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2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b="1" spc="-30" dirty="0">
                <a:solidFill>
                  <a:srgbClr val="EC008C"/>
                </a:solidFill>
                <a:latin typeface="Comic Sans MS" panose="030F0702030302020204" pitchFamily="66" charset="0"/>
                <a:cs typeface="Cambria"/>
              </a:rPr>
              <a:t>legacies</a:t>
            </a:r>
            <a:r>
              <a:rPr sz="1200" b="1" spc="-25" dirty="0">
                <a:solidFill>
                  <a:srgbClr val="EC008C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200" b="1" spc="11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200" spc="-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Greece.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78105" marR="70485">
              <a:lnSpc>
                <a:spcPct val="109000"/>
              </a:lnSpc>
              <a:spcBef>
                <a:spcPts val="484"/>
              </a:spcBef>
            </a:pP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Events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included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boxing,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wrestling, </a:t>
            </a:r>
            <a:r>
              <a:rPr sz="1200" spc="-3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running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chariot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racing.</a:t>
            </a:r>
            <a:r>
              <a:rPr lang="en-GB" sz="1200" spc="-20" dirty="0">
                <a:latin typeface="Comic Sans MS" panose="030F0702030302020204" pitchFamily="66" charset="0"/>
                <a:cs typeface="Trebuchet MS"/>
              </a:rPr>
              <a:t> </a:t>
            </a:r>
          </a:p>
          <a:p>
            <a:pPr marL="78105" marR="70485">
              <a:lnSpc>
                <a:spcPct val="109000"/>
              </a:lnSpc>
              <a:spcBef>
                <a:spcPts val="484"/>
              </a:spcBef>
            </a:pP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ome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n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</a:t>
            </a:r>
            <a:r>
              <a:rPr sz="1200" spc="-9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10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</a:t>
            </a:r>
            <a:r>
              <a:rPr sz="1200" spc="-1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no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allo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</a:t>
            </a:r>
            <a:r>
              <a:rPr sz="1200" spc="-1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7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  </a:t>
            </a:r>
            <a:r>
              <a:rPr sz="1200" spc="-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comp</a:t>
            </a:r>
            <a:r>
              <a:rPr sz="1200" spc="-6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</a:t>
            </a:r>
            <a:r>
              <a:rPr sz="1200" spc="-1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n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Olympics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.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Thi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as  </a:t>
            </a:r>
            <a:r>
              <a:rPr sz="1200" spc="-7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becaus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200" b="1" spc="9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</a:t>
            </a:r>
            <a:r>
              <a:rPr sz="1200" spc="-1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ee</a:t>
            </a:r>
            <a:r>
              <a:rPr sz="1200" spc="-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k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omen  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</a:t>
            </a:r>
            <a:r>
              <a:rPr sz="1200" spc="-9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10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</a:t>
            </a:r>
            <a:r>
              <a:rPr sz="1200" spc="-1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no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t</a:t>
            </a:r>
            <a:r>
              <a:rPr sz="1200" spc="-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</a:t>
            </a:r>
            <a:r>
              <a:rPr sz="12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eat</a:t>
            </a:r>
            <a:r>
              <a:rPr sz="1200" spc="-1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7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1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q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ual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</a:t>
            </a:r>
            <a:r>
              <a:rPr sz="12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men 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</a:t>
            </a:r>
            <a:r>
              <a:rPr sz="12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ha</a:t>
            </a:r>
            <a:r>
              <a:rPr sz="12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</a:t>
            </a:r>
            <a:r>
              <a:rPr sz="12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</a:t>
            </a:r>
            <a:r>
              <a:rPr sz="1200" spc="-9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</a:t>
            </a:r>
            <a:r>
              <a:rPr sz="1200" spc="-9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reedoms.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78105" marR="267970">
              <a:lnSpc>
                <a:spcPct val="109000"/>
              </a:lnSpc>
              <a:spcBef>
                <a:spcPts val="565"/>
              </a:spcBef>
            </a:pP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idea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for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marathon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also </a:t>
            </a:r>
            <a:r>
              <a:rPr sz="1200" spc="-3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originates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from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this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time.</a:t>
            </a:r>
            <a:endParaRPr lang="en-GB" sz="1200" spc="-55" dirty="0">
              <a:solidFill>
                <a:srgbClr val="292526"/>
              </a:solidFill>
              <a:latin typeface="Comic Sans MS" panose="030F0702030302020204" pitchFamily="66" charset="0"/>
              <a:cs typeface="Trebuchet MS"/>
            </a:endParaRPr>
          </a:p>
          <a:p>
            <a:pPr marL="78105" marR="267970">
              <a:lnSpc>
                <a:spcPct val="109000"/>
              </a:lnSpc>
              <a:spcBef>
                <a:spcPts val="565"/>
              </a:spcBef>
            </a:pPr>
            <a:endParaRPr lang="en-GB" sz="1200" spc="-55" dirty="0">
              <a:solidFill>
                <a:srgbClr val="292526"/>
              </a:solidFill>
              <a:latin typeface="Comic Sans MS" panose="030F0702030302020204" pitchFamily="66" charset="0"/>
              <a:cs typeface="Trebuchet MS"/>
            </a:endParaRPr>
          </a:p>
          <a:p>
            <a:pPr marL="78105" marR="267970">
              <a:lnSpc>
                <a:spcPct val="109000"/>
              </a:lnSpc>
              <a:spcBef>
                <a:spcPts val="565"/>
              </a:spcBef>
            </a:pPr>
            <a:endParaRPr sz="1200" dirty="0">
              <a:latin typeface="Comic Sans MS" panose="030F0702030302020204" pitchFamily="66" charset="0"/>
              <a:cs typeface="Trebuchet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117697" y="3875519"/>
            <a:ext cx="3775710" cy="263525"/>
          </a:xfrm>
          <a:custGeom>
            <a:avLst/>
            <a:gdLst/>
            <a:ahLst/>
            <a:cxnLst/>
            <a:rect l="l" t="t" r="r" b="b"/>
            <a:pathLst>
              <a:path w="3775709" h="263525">
                <a:moveTo>
                  <a:pt x="3775684" y="0"/>
                </a:moveTo>
                <a:lnTo>
                  <a:pt x="0" y="0"/>
                </a:lnTo>
                <a:lnTo>
                  <a:pt x="0" y="263131"/>
                </a:lnTo>
                <a:lnTo>
                  <a:pt x="3775684" y="263131"/>
                </a:lnTo>
                <a:lnTo>
                  <a:pt x="3775684" y="0"/>
                </a:lnTo>
                <a:close/>
              </a:path>
            </a:pathLst>
          </a:custGeom>
          <a:solidFill>
            <a:srgbClr val="E4C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111347" y="3869169"/>
            <a:ext cx="3788410" cy="234038"/>
          </a:xfrm>
          <a:prstGeom prst="rect">
            <a:avLst/>
          </a:prstGeom>
          <a:ln w="12700">
            <a:solidFill>
              <a:srgbClr val="292526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145"/>
              </a:spcBef>
            </a:pPr>
            <a:r>
              <a:rPr sz="1400" b="1" spc="-7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400" b="1" spc="-2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2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Spa</a:t>
            </a:r>
            <a:r>
              <a:rPr sz="1400" b="1" spc="3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r</a:t>
            </a:r>
            <a:r>
              <a:rPr sz="1400" b="1" spc="-2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t</a:t>
            </a:r>
            <a:r>
              <a:rPr sz="1400" b="1" spc="2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ans</a:t>
            </a:r>
            <a:r>
              <a:rPr sz="1400" b="1" spc="-2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1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400" b="1" spc="-2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-5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400" b="1" spc="-2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1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A</a:t>
            </a:r>
            <a:r>
              <a:rPr sz="1400" b="1" spc="-1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thenians</a:t>
            </a:r>
            <a:endParaRPr sz="1400" dirty="0">
              <a:latin typeface="Comic Sans MS" panose="030F0702030302020204" pitchFamily="66" charset="0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11347" y="4131454"/>
            <a:ext cx="3788410" cy="2891625"/>
          </a:xfrm>
          <a:prstGeom prst="rect">
            <a:avLst/>
          </a:prstGeom>
          <a:ln w="12700">
            <a:solidFill>
              <a:srgbClr val="292526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78105" marR="1002665">
              <a:lnSpc>
                <a:spcPts val="1700"/>
              </a:lnSpc>
              <a:spcBef>
                <a:spcPts val="45"/>
              </a:spcBef>
            </a:pPr>
            <a:r>
              <a:rPr sz="13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Much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what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see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Spartans </a:t>
            </a:r>
            <a:r>
              <a:rPr sz="1300" spc="-3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on</a:t>
            </a:r>
            <a:r>
              <a:rPr sz="1300" spc="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television</a:t>
            </a:r>
            <a:r>
              <a:rPr sz="1300" spc="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300" spc="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</a:t>
            </a:r>
            <a:r>
              <a:rPr sz="1300" spc="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films</a:t>
            </a:r>
            <a:r>
              <a:rPr sz="1300" spc="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is</a:t>
            </a:r>
            <a:r>
              <a:rPr sz="1300" spc="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based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on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b="1" spc="-10" dirty="0">
                <a:solidFill>
                  <a:srgbClr val="00689E"/>
                </a:solidFill>
                <a:latin typeface="Comic Sans MS" panose="030F0702030302020204" pitchFamily="66" charset="0"/>
                <a:cs typeface="Cambria"/>
              </a:rPr>
              <a:t>myth</a:t>
            </a:r>
            <a:r>
              <a:rPr sz="1300" b="1" spc="110" dirty="0">
                <a:solidFill>
                  <a:srgbClr val="00689E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does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not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present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endParaRPr sz="1300" dirty="0">
              <a:latin typeface="Comic Sans MS" panose="030F0702030302020204" pitchFamily="66" charset="0"/>
              <a:cs typeface="Trebuchet MS"/>
            </a:endParaRPr>
          </a:p>
          <a:p>
            <a:pPr marL="78105" marR="80645">
              <a:lnSpc>
                <a:spcPts val="1700"/>
              </a:lnSpc>
            </a:pP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Spartans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accurately.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Spartans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were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known </a:t>
            </a:r>
            <a:r>
              <a:rPr sz="13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for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their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strong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army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and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ability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fight.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 </a:t>
            </a:r>
            <a:r>
              <a:rPr sz="1300" spc="9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childhood,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boys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were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trained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be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warriors.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Girls </a:t>
            </a:r>
            <a:r>
              <a:rPr sz="1300" spc="-3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were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taught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academic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subjects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how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fight.</a:t>
            </a:r>
            <a:endParaRPr sz="1300" dirty="0">
              <a:latin typeface="Comic Sans MS" panose="030F0702030302020204" pitchFamily="66" charset="0"/>
              <a:cs typeface="Trebuchet MS"/>
            </a:endParaRPr>
          </a:p>
          <a:p>
            <a:pPr marL="78105" marR="254000">
              <a:lnSpc>
                <a:spcPct val="109000"/>
              </a:lnSpc>
              <a:spcBef>
                <a:spcPts val="484"/>
              </a:spcBef>
            </a:pP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Athenians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were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known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for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their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cultural </a:t>
            </a:r>
            <a:r>
              <a:rPr sz="13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developments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learning.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Girls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did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not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go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school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but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many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were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taught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how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look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after </a:t>
            </a:r>
            <a:r>
              <a:rPr sz="1300" spc="-3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3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home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3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3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family.</a:t>
            </a:r>
            <a:endParaRPr sz="1300" dirty="0">
              <a:latin typeface="Comic Sans MS" panose="030F0702030302020204" pitchFamily="66" charset="0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11347" y="582358"/>
            <a:ext cx="3488690" cy="234038"/>
          </a:xfrm>
          <a:prstGeom prst="rect">
            <a:avLst/>
          </a:prstGeom>
          <a:solidFill>
            <a:srgbClr val="E4C100"/>
          </a:solidFill>
          <a:ln w="12700">
            <a:solidFill>
              <a:srgbClr val="292526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145"/>
              </a:spcBef>
            </a:pPr>
            <a:r>
              <a:rPr sz="1400" b="1" spc="-35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400" b="1" spc="90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400" b="1" spc="-5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Greek</a:t>
            </a:r>
            <a:r>
              <a:rPr sz="1400" b="1" spc="-2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Gods</a:t>
            </a:r>
            <a:r>
              <a:rPr sz="1400" b="1" spc="-2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1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400" b="1" spc="-25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400" b="1" spc="-30" dirty="0">
                <a:solidFill>
                  <a:srgbClr val="FFFFFF"/>
                </a:solidFill>
                <a:latin typeface="Comic Sans MS" panose="030F0702030302020204" pitchFamily="66" charset="0"/>
                <a:cs typeface="Trebuchet MS"/>
              </a:rPr>
              <a:t>Goddesses</a:t>
            </a:r>
            <a:endParaRPr sz="1400" dirty="0">
              <a:latin typeface="Comic Sans MS" panose="030F0702030302020204" pitchFamily="66" charset="0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111347" y="844636"/>
            <a:ext cx="3488690" cy="2866362"/>
          </a:xfrm>
          <a:prstGeom prst="rect">
            <a:avLst/>
          </a:prstGeom>
          <a:ln w="12700">
            <a:solidFill>
              <a:srgbClr val="292526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78105" marR="70485">
              <a:lnSpc>
                <a:spcPts val="1700"/>
              </a:lnSpc>
              <a:spcBef>
                <a:spcPts val="45"/>
              </a:spcBef>
            </a:pP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 </a:t>
            </a:r>
            <a:r>
              <a:rPr sz="12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200" b="1" spc="-2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Greeks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believed </a:t>
            </a:r>
            <a:r>
              <a:rPr sz="12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 </a:t>
            </a:r>
            <a:r>
              <a:rPr sz="1200" spc="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many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different </a:t>
            </a:r>
            <a:r>
              <a:rPr sz="1200" spc="-3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gods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goddesses.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Each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god/goddess </a:t>
            </a:r>
            <a:r>
              <a:rPr sz="12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represented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certain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aspect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humanity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78105" marR="311785">
              <a:lnSpc>
                <a:spcPts val="1700"/>
              </a:lnSpc>
            </a:pP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each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was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responsible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for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certain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parts </a:t>
            </a:r>
            <a:r>
              <a:rPr sz="1200" spc="-3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life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too.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78105" marR="373380">
              <a:lnSpc>
                <a:spcPct val="109000"/>
              </a:lnSpc>
              <a:spcBef>
                <a:spcPts val="484"/>
              </a:spcBef>
              <a:buChar char="•"/>
              <a:tabLst>
                <a:tab pos="186055" algn="l"/>
              </a:tabLst>
            </a:pP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Festivals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were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held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celebrate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gods </a:t>
            </a:r>
            <a:r>
              <a:rPr sz="1200" spc="-37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goddesses.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185420" indent="-107950">
              <a:lnSpc>
                <a:spcPct val="100000"/>
              </a:lnSpc>
              <a:spcBef>
                <a:spcPts val="425"/>
              </a:spcBef>
              <a:buChar char="•"/>
              <a:tabLst>
                <a:tab pos="186055" algn="l"/>
              </a:tabLst>
            </a:pPr>
            <a:r>
              <a:rPr sz="1200" spc="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It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is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believed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that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12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most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powerful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78105">
              <a:lnSpc>
                <a:spcPct val="100000"/>
              </a:lnSpc>
              <a:spcBef>
                <a:spcPts val="140"/>
              </a:spcBef>
            </a:pP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gods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lived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on </a:t>
            </a:r>
            <a:r>
              <a:rPr sz="12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Mount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Olympus.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78105" marR="861060">
              <a:lnSpc>
                <a:spcPct val="109000"/>
              </a:lnSpc>
              <a:spcBef>
                <a:spcPts val="284"/>
              </a:spcBef>
              <a:buChar char="•"/>
              <a:tabLst>
                <a:tab pos="186055" algn="l"/>
              </a:tabLst>
            </a:pPr>
            <a:r>
              <a:rPr sz="12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Zeus</a:t>
            </a:r>
            <a:r>
              <a:rPr sz="1200" spc="6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was</a:t>
            </a:r>
            <a:r>
              <a:rPr sz="1200" spc="7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6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most</a:t>
            </a:r>
            <a:r>
              <a:rPr sz="1200" spc="7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powerful</a:t>
            </a:r>
            <a:r>
              <a:rPr sz="1200" spc="6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all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gods.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was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god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sky </a:t>
            </a:r>
            <a:r>
              <a:rPr sz="1200" spc="-3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king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Mount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Olympus.</a:t>
            </a:r>
            <a:endParaRPr lang="en-GB" sz="1200" dirty="0">
              <a:solidFill>
                <a:srgbClr val="292526"/>
              </a:solidFill>
              <a:latin typeface="Comic Sans MS" panose="030F0702030302020204" pitchFamily="66" charset="0"/>
              <a:cs typeface="Trebuchet MS"/>
            </a:endParaRPr>
          </a:p>
          <a:p>
            <a:pPr marL="78105" marR="861060">
              <a:lnSpc>
                <a:spcPct val="109000"/>
              </a:lnSpc>
              <a:spcBef>
                <a:spcPts val="284"/>
              </a:spcBef>
              <a:buChar char="•"/>
              <a:tabLst>
                <a:tab pos="186055" algn="l"/>
              </a:tabLst>
            </a:pPr>
            <a:endParaRPr sz="1200" dirty="0">
              <a:latin typeface="Comic Sans MS" panose="030F0702030302020204" pitchFamily="66" charset="0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21042" y="3869169"/>
            <a:ext cx="3305175" cy="234038"/>
          </a:xfrm>
          <a:prstGeom prst="rect">
            <a:avLst/>
          </a:prstGeom>
          <a:solidFill>
            <a:srgbClr val="E4C100"/>
          </a:solidFill>
          <a:ln w="12700">
            <a:solidFill>
              <a:srgbClr val="292526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145"/>
              </a:spcBef>
            </a:pPr>
            <a:r>
              <a:rPr sz="1400" b="1" spc="-35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Democracy</a:t>
            </a:r>
            <a:endParaRPr sz="1400" dirty="0">
              <a:latin typeface="Comic Sans MS" panose="030F0702030302020204" pitchFamily="66" charset="0"/>
              <a:cs typeface="Cambria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726707" y="588695"/>
            <a:ext cx="3592829" cy="263525"/>
          </a:xfrm>
          <a:custGeom>
            <a:avLst/>
            <a:gdLst/>
            <a:ahLst/>
            <a:cxnLst/>
            <a:rect l="l" t="t" r="r" b="b"/>
            <a:pathLst>
              <a:path w="3592829" h="263525">
                <a:moveTo>
                  <a:pt x="3592601" y="0"/>
                </a:moveTo>
                <a:lnTo>
                  <a:pt x="0" y="0"/>
                </a:lnTo>
                <a:lnTo>
                  <a:pt x="0" y="263144"/>
                </a:lnTo>
                <a:lnTo>
                  <a:pt x="3592601" y="263144"/>
                </a:lnTo>
                <a:lnTo>
                  <a:pt x="3592601" y="0"/>
                </a:lnTo>
                <a:close/>
              </a:path>
            </a:pathLst>
          </a:custGeom>
          <a:solidFill>
            <a:srgbClr val="E4C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720344" y="582358"/>
            <a:ext cx="3605529" cy="234038"/>
          </a:xfrm>
          <a:prstGeom prst="rect">
            <a:avLst/>
          </a:prstGeom>
          <a:ln w="12700">
            <a:solidFill>
              <a:srgbClr val="292526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145"/>
              </a:spcBef>
            </a:pPr>
            <a:r>
              <a:rPr sz="1400" b="1" spc="-20" dirty="0">
                <a:solidFill>
                  <a:srgbClr val="FFFFFF"/>
                </a:solidFill>
                <a:latin typeface="Comic Sans MS" panose="030F0702030302020204" pitchFamily="66" charset="0"/>
                <a:cs typeface="Cambria"/>
              </a:rPr>
              <a:t>Myths</a:t>
            </a:r>
            <a:endParaRPr sz="1400" dirty="0">
              <a:latin typeface="Comic Sans MS" panose="030F0702030302020204" pitchFamily="66" charset="0"/>
              <a:cs typeface="Cambri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720344" y="844636"/>
            <a:ext cx="3605529" cy="2828851"/>
          </a:xfrm>
          <a:prstGeom prst="rect">
            <a:avLst/>
          </a:prstGeom>
          <a:ln w="12700">
            <a:solidFill>
              <a:srgbClr val="292526"/>
            </a:solidFill>
          </a:ln>
        </p:spPr>
        <p:txBody>
          <a:bodyPr vert="horz" wrap="square" lIns="0" tIns="13335" rIns="0" bIns="0" rtlCol="0">
            <a:spAutoFit/>
          </a:bodyPr>
          <a:lstStyle/>
          <a:p>
            <a:pPr marL="78105">
              <a:lnSpc>
                <a:spcPct val="100000"/>
              </a:lnSpc>
              <a:spcBef>
                <a:spcPts val="105"/>
              </a:spcBef>
            </a:pP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Trojan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War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is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very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famous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78105">
              <a:lnSpc>
                <a:spcPct val="100000"/>
              </a:lnSpc>
              <a:spcBef>
                <a:spcPts val="140"/>
              </a:spcBef>
            </a:pPr>
            <a:r>
              <a:rPr sz="1200" b="1" spc="-25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ancient</a:t>
            </a:r>
            <a:r>
              <a:rPr sz="1200" b="1" spc="100" dirty="0">
                <a:solidFill>
                  <a:srgbClr val="F15A24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Greek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b="1" spc="-40" dirty="0">
                <a:solidFill>
                  <a:srgbClr val="00689E"/>
                </a:solidFill>
                <a:latin typeface="Comic Sans MS" panose="030F0702030302020204" pitchFamily="66" charset="0"/>
                <a:cs typeface="Cambria"/>
              </a:rPr>
              <a:t>myth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.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78105" marR="305435">
              <a:lnSpc>
                <a:spcPct val="109000"/>
              </a:lnSpc>
              <a:spcBef>
                <a:spcPts val="850"/>
              </a:spcBef>
              <a:buChar char="•"/>
              <a:tabLst>
                <a:tab pos="186055" algn="l"/>
              </a:tabLst>
            </a:pPr>
            <a:r>
              <a:rPr sz="1200" spc="6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Many </a:t>
            </a:r>
            <a:r>
              <a:rPr sz="12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people believe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that </a:t>
            </a:r>
            <a:r>
              <a:rPr sz="12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it 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is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 </a:t>
            </a:r>
            <a:r>
              <a:rPr sz="1200" b="1" spc="-10" dirty="0">
                <a:solidFill>
                  <a:srgbClr val="00689E"/>
                </a:solidFill>
                <a:latin typeface="Comic Sans MS" panose="030F0702030302020204" pitchFamily="66" charset="0"/>
                <a:cs typeface="Cambria"/>
              </a:rPr>
              <a:t>myth</a:t>
            </a:r>
            <a:r>
              <a:rPr sz="1200" b="1" spc="-5" dirty="0">
                <a:solidFill>
                  <a:srgbClr val="00689E"/>
                </a:solidFill>
                <a:latin typeface="Comic Sans MS" panose="030F0702030302020204" pitchFamily="66" charset="0"/>
                <a:cs typeface="Cambria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but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that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there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is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some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historical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truth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behind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it.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78105" marR="241300">
              <a:lnSpc>
                <a:spcPct val="109000"/>
              </a:lnSpc>
              <a:spcBef>
                <a:spcPts val="284"/>
              </a:spcBef>
              <a:buChar char="•"/>
              <a:tabLst>
                <a:tab pos="186055" algn="l"/>
              </a:tabLst>
            </a:pP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Trojan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War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was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between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Greek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and </a:t>
            </a:r>
            <a:r>
              <a:rPr sz="1200" spc="-38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Trojan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Armies.</a:t>
            </a:r>
            <a:endParaRPr sz="1200" dirty="0">
              <a:latin typeface="Comic Sans MS" panose="030F0702030302020204" pitchFamily="66" charset="0"/>
              <a:cs typeface="Trebuchet MS"/>
            </a:endParaRPr>
          </a:p>
          <a:p>
            <a:pPr marL="78105" marR="121285">
              <a:lnSpc>
                <a:spcPct val="109000"/>
              </a:lnSpc>
              <a:spcBef>
                <a:spcPts val="280"/>
              </a:spcBef>
              <a:buChar char="•"/>
              <a:tabLst>
                <a:tab pos="186055" algn="l"/>
              </a:tabLst>
            </a:pPr>
            <a:r>
              <a:rPr sz="1200" spc="8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story,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Greeks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pretended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to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surrender,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leaving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gift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of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giant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horse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for </a:t>
            </a:r>
            <a:r>
              <a:rPr sz="1200" spc="-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Trojans.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gift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was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brought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inside</a:t>
            </a:r>
            <a:r>
              <a:rPr sz="1200" spc="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 </a:t>
            </a:r>
            <a:r>
              <a:rPr sz="1200" spc="-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city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walls.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During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night,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Greek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soldiers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2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hiding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inside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2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horse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6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let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Greek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army </a:t>
            </a:r>
            <a:r>
              <a:rPr sz="1200" spc="4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inside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5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Troy’s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walls and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the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city</a:t>
            </a:r>
            <a:r>
              <a:rPr sz="1200" spc="1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30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was</a:t>
            </a:r>
            <a:r>
              <a:rPr sz="1200" spc="1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 </a:t>
            </a:r>
            <a:r>
              <a:rPr sz="1200" spc="-45" dirty="0">
                <a:solidFill>
                  <a:srgbClr val="292526"/>
                </a:solidFill>
                <a:latin typeface="Comic Sans MS" panose="030F0702030302020204" pitchFamily="66" charset="0"/>
                <a:cs typeface="Trebuchet MS"/>
              </a:rPr>
              <a:t>destroyed.</a:t>
            </a:r>
            <a:endParaRPr lang="en-GB" sz="1200" spc="-45" dirty="0">
              <a:solidFill>
                <a:srgbClr val="292526"/>
              </a:solidFill>
              <a:latin typeface="Comic Sans MS" panose="030F0702030302020204" pitchFamily="66" charset="0"/>
              <a:cs typeface="Trebuchet MS"/>
            </a:endParaRPr>
          </a:p>
          <a:p>
            <a:pPr marL="78105" marR="121285">
              <a:lnSpc>
                <a:spcPct val="109000"/>
              </a:lnSpc>
              <a:spcBef>
                <a:spcPts val="280"/>
              </a:spcBef>
              <a:buChar char="•"/>
              <a:tabLst>
                <a:tab pos="186055" algn="l"/>
              </a:tabLst>
            </a:pPr>
            <a:endParaRPr sz="1200" dirty="0">
              <a:latin typeface="Comic Sans MS" panose="030F0702030302020204" pitchFamily="66" charset="0"/>
              <a:cs typeface="Trebuchet MS"/>
            </a:endParaRPr>
          </a:p>
        </p:txBody>
      </p:sp>
      <p:graphicFrame>
        <p:nvGraphicFramePr>
          <p:cNvPr id="16" name="object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6130954"/>
              </p:ext>
            </p:extLst>
          </p:nvPr>
        </p:nvGraphicFramePr>
        <p:xfrm>
          <a:off x="360000" y="576004"/>
          <a:ext cx="2614928" cy="24276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1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3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2079">
                <a:tc gridSpan="2"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Historical</a:t>
                      </a:r>
                      <a:r>
                        <a:rPr sz="1200" b="1" spc="-35" dirty="0">
                          <a:solidFill>
                            <a:srgbClr val="FFFFFF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b="1" spc="20" dirty="0">
                          <a:solidFill>
                            <a:srgbClr val="FFFFFF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Skills</a:t>
                      </a:r>
                      <a:r>
                        <a:rPr sz="1200" b="1" spc="-30" dirty="0">
                          <a:solidFill>
                            <a:srgbClr val="FFFFFF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Vocabulary</a:t>
                      </a:r>
                      <a:endParaRPr sz="1200" dirty="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15240" marB="0">
                    <a:lnL w="9525">
                      <a:solidFill>
                        <a:srgbClr val="231F20"/>
                      </a:solidFill>
                      <a:prstDash val="solid"/>
                    </a:lnL>
                    <a:lnR w="6350">
                      <a:solidFill>
                        <a:srgbClr val="231F20"/>
                      </a:solidFill>
                      <a:prstDash val="solid"/>
                    </a:lnR>
                    <a:lnT w="9525">
                      <a:solidFill>
                        <a:srgbClr val="231F20"/>
                      </a:solidFill>
                      <a:prstDash val="solid"/>
                    </a:lnT>
                    <a:lnB w="19050">
                      <a:solidFill>
                        <a:srgbClr val="292526"/>
                      </a:solidFill>
                      <a:prstDash val="solid"/>
                    </a:lnB>
                    <a:solidFill>
                      <a:srgbClr val="E4C1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630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600" dirty="0">
                        <a:latin typeface="Comic Sans MS" panose="030F0702030302020204" pitchFamily="66" charset="0"/>
                        <a:cs typeface="Times New Roman"/>
                      </a:endParaRPr>
                    </a:p>
                    <a:p>
                      <a:pPr marL="107950" marR="286385">
                        <a:lnSpc>
                          <a:spcPct val="109000"/>
                        </a:lnSpc>
                      </a:pPr>
                      <a:r>
                        <a:rPr sz="1200" b="1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p</a:t>
                      </a:r>
                      <a:r>
                        <a:rPr sz="1200" b="1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r</a:t>
                      </a:r>
                      <a:r>
                        <a:rPr sz="1200" b="1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ima</a:t>
                      </a:r>
                      <a:r>
                        <a:rPr sz="1200" b="1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r</a:t>
                      </a:r>
                      <a:r>
                        <a:rPr sz="1200" b="1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y  </a:t>
                      </a:r>
                      <a:r>
                        <a:rPr sz="1200" b="1" spc="-5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source</a:t>
                      </a:r>
                      <a:endParaRPr sz="1200" dirty="0">
                        <a:latin typeface="Comic Sans MS" panose="030F0702030302020204" pitchFamily="66" charset="0"/>
                        <a:cs typeface="Cambria"/>
                      </a:endParaRPr>
                    </a:p>
                  </a:txBody>
                  <a:tcPr marL="0" marR="0" marT="508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9050">
                      <a:solidFill>
                        <a:srgbClr val="292526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0" marR="224790">
                        <a:lnSpc>
                          <a:spcPct val="109000"/>
                        </a:lnSpc>
                        <a:spcBef>
                          <a:spcPts val="295"/>
                        </a:spcBef>
                      </a:pPr>
                      <a:r>
                        <a:rPr sz="1200" spc="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Information </a:t>
                      </a:r>
                      <a:r>
                        <a:rPr sz="1200" spc="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and </a:t>
                      </a:r>
                      <a:r>
                        <a:rPr sz="1200" spc="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6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objects</a:t>
                      </a:r>
                      <a:r>
                        <a:rPr sz="12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that</a:t>
                      </a:r>
                      <a:r>
                        <a:rPr sz="1200" spc="-2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5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come </a:t>
                      </a:r>
                      <a:r>
                        <a:rPr sz="1200" spc="-37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from</a:t>
                      </a:r>
                      <a:r>
                        <a:rPr sz="1200" spc="-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4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the</a:t>
                      </a:r>
                      <a:r>
                        <a:rPr sz="12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time </a:t>
                      </a:r>
                      <a:r>
                        <a:rPr sz="12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being</a:t>
                      </a:r>
                      <a:r>
                        <a:rPr sz="120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studied.</a:t>
                      </a:r>
                      <a:endParaRPr sz="120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9050">
                      <a:solidFill>
                        <a:srgbClr val="292526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922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Comic Sans MS" panose="030F0702030302020204" pitchFamily="66" charset="0"/>
                        <a:cs typeface="Times New Roman"/>
                      </a:endParaRPr>
                    </a:p>
                    <a:p>
                      <a:pPr marL="107950" marR="99695">
                        <a:lnSpc>
                          <a:spcPct val="109000"/>
                        </a:lnSpc>
                        <a:spcBef>
                          <a:spcPts val="1095"/>
                        </a:spcBef>
                      </a:pPr>
                      <a:r>
                        <a:rPr sz="1200" b="1" spc="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seconda</a:t>
                      </a:r>
                      <a:r>
                        <a:rPr sz="1200" b="1" spc="2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r</a:t>
                      </a:r>
                      <a:r>
                        <a:rPr sz="1200" b="1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y  </a:t>
                      </a:r>
                      <a:r>
                        <a:rPr sz="1200" b="1" spc="-5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Cambria"/>
                        </a:rPr>
                        <a:t>source</a:t>
                      </a:r>
                      <a:endParaRPr sz="1200">
                        <a:latin typeface="Comic Sans MS" panose="030F0702030302020204" pitchFamily="66" charset="0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0" marR="109855">
                        <a:lnSpc>
                          <a:spcPct val="109000"/>
                        </a:lnSpc>
                        <a:spcBef>
                          <a:spcPts val="270"/>
                        </a:spcBef>
                      </a:pPr>
                      <a:r>
                        <a:rPr sz="12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Interpretations</a:t>
                      </a:r>
                      <a:r>
                        <a:rPr sz="12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5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of </a:t>
                      </a:r>
                      <a:r>
                        <a:rPr sz="1200" spc="-4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information </a:t>
                      </a:r>
                      <a:r>
                        <a:rPr sz="1200" spc="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and </a:t>
                      </a:r>
                      <a:r>
                        <a:rPr sz="1200" spc="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6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objects</a:t>
                      </a:r>
                      <a:r>
                        <a:rPr sz="12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which</a:t>
                      </a:r>
                      <a:r>
                        <a:rPr sz="12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are </a:t>
                      </a:r>
                      <a:r>
                        <a:rPr sz="1200" spc="-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3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produced</a:t>
                      </a:r>
                      <a:r>
                        <a:rPr sz="1200" spc="-2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after</a:t>
                      </a:r>
                      <a:r>
                        <a:rPr sz="12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4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the </a:t>
                      </a:r>
                      <a:r>
                        <a:rPr sz="12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3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time</a:t>
                      </a:r>
                      <a:r>
                        <a:rPr sz="1200" spc="-15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being</a:t>
                      </a:r>
                      <a:r>
                        <a:rPr sz="1200" spc="-1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 </a:t>
                      </a:r>
                      <a:r>
                        <a:rPr sz="1200" spc="-40" dirty="0">
                          <a:solidFill>
                            <a:srgbClr val="292526"/>
                          </a:solidFill>
                          <a:latin typeface="Comic Sans MS" panose="030F0702030302020204" pitchFamily="66" charset="0"/>
                          <a:cs typeface="Trebuchet MS"/>
                        </a:rPr>
                        <a:t>studied.</a:t>
                      </a:r>
                      <a:endParaRPr sz="1200" dirty="0">
                        <a:latin typeface="Comic Sans MS" panose="030F0702030302020204" pitchFamily="66" charset="0"/>
                        <a:cs typeface="Trebuchet MS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231F20"/>
                      </a:solidFill>
                      <a:prstDash val="solid"/>
                    </a:lnL>
                    <a:lnR w="12700">
                      <a:solidFill>
                        <a:srgbClr val="231F20"/>
                      </a:solidFill>
                      <a:prstDash val="solid"/>
                    </a:lnR>
                    <a:lnT w="12700">
                      <a:solidFill>
                        <a:srgbClr val="231F20"/>
                      </a:solidFill>
                      <a:prstDash val="solid"/>
                    </a:lnT>
                    <a:lnB w="12700">
                      <a:solidFill>
                        <a:srgbClr val="231F2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7204" y="3429012"/>
            <a:ext cx="794494" cy="1037335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60727" y="624713"/>
            <a:ext cx="769758" cy="758220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51999" y="2781150"/>
            <a:ext cx="914293" cy="849581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049555" y="3904821"/>
            <a:ext cx="745985" cy="888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Words>785</Words>
  <Application>Microsoft Office PowerPoint</Application>
  <PresentationFormat>Custom</PresentationFormat>
  <Paragraphs>76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</vt:lpstr>
      <vt:lpstr>Comic Sans MS</vt:lpstr>
      <vt:lpstr>Roboto</vt:lpstr>
      <vt:lpstr>Trebuchet MS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Diouri</dc:creator>
  <cp:lastModifiedBy>Adam Diouri</cp:lastModifiedBy>
  <cp:revision>3</cp:revision>
  <cp:lastPrinted>2023-04-12T10:24:10Z</cp:lastPrinted>
  <dcterms:created xsi:type="dcterms:W3CDTF">2023-04-12T10:18:43Z</dcterms:created>
  <dcterms:modified xsi:type="dcterms:W3CDTF">2023-04-12T11:18:49Z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2023-03-24T00:00:00Z</vt:filetime>
  </property>
  <property fmtid="{D5CDD505-2E9C-101B-9397-08002B2CF9AE}" pid="3" name="Creator">
    <vt:lpwstr>Adobe InDesign 17.4 (Windows)</vt:lpwstr>
  </property>
  <property fmtid="{D5CDD505-2E9C-101B-9397-08002B2CF9AE}" pid="4" name="LastSaved">
    <vt:filetime>2023-04-12T00:00:00Z</vt:filetime>
  </property>
</Properties>
</file>