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906000" cy="6858000" type="A4"/>
  <p:notesSz cx="6797675" cy="98567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59" autoAdjust="0"/>
    <p:restoredTop sz="94660"/>
  </p:normalViewPr>
  <p:slideViewPr>
    <p:cSldViewPr snapToGrid="0">
      <p:cViewPr varScale="1">
        <p:scale>
          <a:sx n="67" d="100"/>
          <a:sy n="67" d="100"/>
        </p:scale>
        <p:origin x="1338"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51241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19532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06486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4180583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739900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20772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575159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145853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65866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7388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27/02/2023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25556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B3A11F-637D-4E87-8D06-E0CA8BCDD22F}" type="datetimeFigureOut">
              <a:rPr lang="en-GB" smtClean="0"/>
              <a:t>27/02/2023</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87592-5DC2-4C9F-8142-D67C394535C6}" type="slidenum">
              <a:rPr lang="en-GB" smtClean="0"/>
              <a:t>‹#›</a:t>
            </a:fld>
            <a:endParaRPr lang="en-GB" dirty="0"/>
          </a:p>
        </p:txBody>
      </p:sp>
    </p:spTree>
    <p:extLst>
      <p:ext uri="{BB962C8B-B14F-4D97-AF65-F5344CB8AC3E}">
        <p14:creationId xmlns:p14="http://schemas.microsoft.com/office/powerpoint/2010/main" val="33795700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gif"/><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490D510-460A-4FCC-824C-5391997C44D1}"/>
              </a:ext>
            </a:extLst>
          </p:cNvPr>
          <p:cNvSpPr/>
          <p:nvPr/>
        </p:nvSpPr>
        <p:spPr>
          <a:xfrm>
            <a:off x="101384" y="481419"/>
            <a:ext cx="1112805" cy="307777"/>
          </a:xfrm>
          <a:prstGeom prst="rect">
            <a:avLst/>
          </a:prstGeom>
        </p:spPr>
        <p:txBody>
          <a:bodyPr wrap="none">
            <a:spAutoFit/>
          </a:bodyPr>
          <a:lstStyle/>
          <a:p>
            <a:r>
              <a:rPr lang="en-US" sz="1400" dirty="0">
                <a:solidFill>
                  <a:srgbClr val="FF0000"/>
                </a:solidFill>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790417993"/>
              </p:ext>
            </p:extLst>
          </p:nvPr>
        </p:nvGraphicFramePr>
        <p:xfrm>
          <a:off x="101384" y="842352"/>
          <a:ext cx="4172177" cy="5957017"/>
        </p:xfrm>
        <a:graphic>
          <a:graphicData uri="http://schemas.openxmlformats.org/drawingml/2006/table">
            <a:tbl>
              <a:tblPr firstRow="1" bandRow="1">
                <a:tableStyleId>{E269D01E-BC32-4049-B463-5C60D7B0CCD2}</a:tableStyleId>
              </a:tblPr>
              <a:tblGrid>
                <a:gridCol w="1235573">
                  <a:extLst>
                    <a:ext uri="{9D8B030D-6E8A-4147-A177-3AD203B41FA5}">
                      <a16:colId xmlns:a16="http://schemas.microsoft.com/office/drawing/2014/main" val="877075995"/>
                    </a:ext>
                  </a:extLst>
                </a:gridCol>
                <a:gridCol w="2936604">
                  <a:extLst>
                    <a:ext uri="{9D8B030D-6E8A-4147-A177-3AD203B41FA5}">
                      <a16:colId xmlns:a16="http://schemas.microsoft.com/office/drawing/2014/main" val="2826107381"/>
                    </a:ext>
                  </a:extLst>
                </a:gridCol>
              </a:tblGrid>
              <a:tr h="536469">
                <a:tc>
                  <a:txBody>
                    <a:bodyPr/>
                    <a:lstStyle/>
                    <a:p>
                      <a:r>
                        <a:rPr lang="en-GB" sz="1200" dirty="0">
                          <a:latin typeface="Segoe Print" panose="02000800000000000000" pitchFamily="2" charset="0"/>
                        </a:rPr>
                        <a:t>Continent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200" b="0" i="0" kern="1200" dirty="0">
                          <a:solidFill>
                            <a:schemeClr val="lt1"/>
                          </a:solidFill>
                          <a:effectLst/>
                          <a:latin typeface="Segoe Print" panose="02000800000000000000" pitchFamily="2" charset="0"/>
                          <a:ea typeface="+mn-ea"/>
                          <a:cs typeface="+mn-cs"/>
                        </a:rPr>
                        <a:t>A very large area of land, such as Africa or Asia, that is made up of several countries</a:t>
                      </a:r>
                      <a:endParaRPr lang="en-GB" sz="100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923457700"/>
                  </a:ext>
                </a:extLst>
              </a:tr>
              <a:tr h="904505">
                <a:tc>
                  <a:txBody>
                    <a:bodyPr/>
                    <a:lstStyle/>
                    <a:p>
                      <a:r>
                        <a:rPr lang="en-GB" sz="1200" dirty="0">
                          <a:latin typeface="Segoe Print" panose="02000800000000000000" pitchFamily="2" charset="0"/>
                        </a:rPr>
                        <a:t>Equator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alpha val="20000"/>
                      </a:srgbClr>
                    </a:solidFill>
                  </a:tcPr>
                </a:tc>
                <a:tc>
                  <a:txBody>
                    <a:bodyPr/>
                    <a:lstStyle/>
                    <a:p>
                      <a:r>
                        <a:rPr lang="en-GB" sz="1400" b="0" i="0" kern="1200" dirty="0">
                          <a:solidFill>
                            <a:schemeClr val="lt1"/>
                          </a:solidFill>
                          <a:effectLst/>
                          <a:latin typeface="Segoe Print" panose="02000800000000000000" pitchFamily="2" charset="0"/>
                          <a:ea typeface="+mn-ea"/>
                          <a:cs typeface="+mn-cs"/>
                        </a:rPr>
                        <a:t>An imaginary line around the middle of the Earth</a:t>
                      </a:r>
                      <a:endParaRPr lang="en-GB" sz="105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alpha val="20000"/>
                      </a:srgbClr>
                    </a:solidFill>
                  </a:tcPr>
                </a:tc>
                <a:extLst>
                  <a:ext uri="{0D108BD9-81ED-4DB2-BD59-A6C34878D82A}">
                    <a16:rowId xmlns:a16="http://schemas.microsoft.com/office/drawing/2014/main" val="4012509312"/>
                  </a:ext>
                </a:extLst>
              </a:tr>
              <a:tr h="610942">
                <a:tc>
                  <a:txBody>
                    <a:bodyPr/>
                    <a:lstStyle/>
                    <a:p>
                      <a:r>
                        <a:rPr lang="en-GB" sz="1200" dirty="0">
                          <a:latin typeface="Segoe Print" panose="02000800000000000000" pitchFamily="2" charset="0"/>
                        </a:rPr>
                        <a:t>Coordinates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400" dirty="0">
                          <a:latin typeface="Segoe Print" panose="02000800000000000000" pitchFamily="2" charset="0"/>
                        </a:rPr>
                        <a:t>A grid method used to plot a location or a journey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3655178028"/>
                  </a:ext>
                </a:extLst>
              </a:tr>
              <a:tr h="653921">
                <a:tc>
                  <a:txBody>
                    <a:bodyPr/>
                    <a:lstStyle/>
                    <a:p>
                      <a:r>
                        <a:rPr lang="en-GB" sz="1200" dirty="0">
                          <a:latin typeface="Segoe Print" panose="02000800000000000000" pitchFamily="2" charset="0"/>
                        </a:rPr>
                        <a:t>Explorer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lt1"/>
                          </a:solidFill>
                          <a:effectLst/>
                          <a:latin typeface="Segoe Print" panose="02000800000000000000" pitchFamily="2" charset="0"/>
                          <a:ea typeface="+mn-ea"/>
                          <a:cs typeface="+mn-cs"/>
                        </a:rPr>
                        <a:t>Someone who travels to places, where very little is known, in order to discover what is there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alpha val="20000"/>
                      </a:srgbClr>
                    </a:solidFill>
                  </a:tcPr>
                </a:tc>
                <a:extLst>
                  <a:ext uri="{0D108BD9-81ED-4DB2-BD59-A6C34878D82A}">
                    <a16:rowId xmlns:a16="http://schemas.microsoft.com/office/drawing/2014/main" val="2345659408"/>
                  </a:ext>
                </a:extLst>
              </a:tr>
              <a:tr h="461483">
                <a:tc>
                  <a:txBody>
                    <a:bodyPr/>
                    <a:lstStyle/>
                    <a:p>
                      <a:r>
                        <a:rPr lang="en-GB" sz="1200" dirty="0">
                          <a:latin typeface="Segoe Print" panose="02000800000000000000" pitchFamily="2" charset="0"/>
                        </a:rPr>
                        <a:t>Sailor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400" dirty="0">
                          <a:latin typeface="Segoe Print" panose="02000800000000000000" pitchFamily="2" charset="0"/>
                        </a:rPr>
                        <a:t>Someone who works, lives or sails on a ship.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003"/>
                  </a:ext>
                </a:extLst>
              </a:tr>
              <a:tr h="506028">
                <a:tc>
                  <a:txBody>
                    <a:bodyPr/>
                    <a:lstStyle/>
                    <a:p>
                      <a:r>
                        <a:rPr lang="en-GB" sz="1200" dirty="0">
                          <a:latin typeface="Segoe Print" panose="02000800000000000000" pitchFamily="2" charset="0"/>
                        </a:rPr>
                        <a:t>Merchant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alpha val="20000"/>
                      </a:schemeClr>
                    </a:solidFill>
                  </a:tcPr>
                </a:tc>
                <a:tc>
                  <a:txBody>
                    <a:bodyPr/>
                    <a:lstStyle/>
                    <a:p>
                      <a:r>
                        <a:rPr lang="en-GB" sz="1400" dirty="0">
                          <a:latin typeface="Segoe Print" panose="02000800000000000000" pitchFamily="2" charset="0"/>
                        </a:rPr>
                        <a:t>A person who buys and sells goods.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alpha val="20000"/>
                      </a:schemeClr>
                    </a:solidFill>
                  </a:tcPr>
                </a:tc>
                <a:extLst>
                  <a:ext uri="{0D108BD9-81ED-4DB2-BD59-A6C34878D82A}">
                    <a16:rowId xmlns:a16="http://schemas.microsoft.com/office/drawing/2014/main" val="2577571659"/>
                  </a:ext>
                </a:extLst>
              </a:tr>
              <a:tr h="1128203">
                <a:tc>
                  <a:txBody>
                    <a:bodyPr/>
                    <a:lstStyle/>
                    <a:p>
                      <a:r>
                        <a:rPr lang="en-GB" sz="1050" dirty="0">
                          <a:latin typeface="Segoe Print" panose="02000800000000000000" pitchFamily="2" charset="0"/>
                        </a:rPr>
                        <a:t>Compass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400" dirty="0">
                          <a:latin typeface="Segoe Print" panose="02000800000000000000" pitchFamily="2" charset="0"/>
                        </a:rPr>
                        <a:t>An item used to show directions. This can be north, west, south, east. It can also be north-west, north-east, south-west or south-east.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190008911"/>
                  </a:ext>
                </a:extLst>
              </a:tr>
              <a:tr h="953009">
                <a:tc>
                  <a:txBody>
                    <a:bodyPr/>
                    <a:lstStyle/>
                    <a:p>
                      <a:r>
                        <a:rPr lang="en-GB" sz="1200" dirty="0">
                          <a:latin typeface="Segoe Print" panose="02000800000000000000" pitchFamily="2" charset="0"/>
                        </a:rPr>
                        <a:t>Voyage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alpha val="20000"/>
                      </a:srgbClr>
                    </a:solidFill>
                  </a:tcPr>
                </a:tc>
                <a:tc>
                  <a:txBody>
                    <a:bodyPr/>
                    <a:lstStyle/>
                    <a:p>
                      <a:r>
                        <a:rPr lang="en-GB" sz="1400" b="0" i="0" kern="1200" dirty="0">
                          <a:solidFill>
                            <a:schemeClr val="lt1"/>
                          </a:solidFill>
                          <a:effectLst/>
                          <a:latin typeface="Segoe Print" panose="02000800000000000000" pitchFamily="2" charset="0"/>
                          <a:ea typeface="+mn-ea"/>
                          <a:cs typeface="+mn-cs"/>
                        </a:rPr>
                        <a:t>A long journey.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alpha val="20000"/>
                      </a:srgbClr>
                    </a:solidFill>
                  </a:tcPr>
                </a:tc>
                <a:extLst>
                  <a:ext uri="{0D108BD9-81ED-4DB2-BD59-A6C34878D82A}">
                    <a16:rowId xmlns:a16="http://schemas.microsoft.com/office/drawing/2014/main" val="3143110600"/>
                  </a:ext>
                </a:extLst>
              </a:tr>
            </a:tbl>
          </a:graphicData>
        </a:graphic>
      </p:graphicFrame>
      <p:sp>
        <p:nvSpPr>
          <p:cNvPr id="7" name="TextBox 6">
            <a:extLst>
              <a:ext uri="{FF2B5EF4-FFF2-40B4-BE49-F238E27FC236}">
                <a16:creationId xmlns:a16="http://schemas.microsoft.com/office/drawing/2014/main" id="{02EFE5D3-FD4B-064F-9F3A-A4655D5D3712}"/>
              </a:ext>
            </a:extLst>
          </p:cNvPr>
          <p:cNvSpPr txBox="1"/>
          <p:nvPr/>
        </p:nvSpPr>
        <p:spPr>
          <a:xfrm>
            <a:off x="-1" y="534510"/>
            <a:ext cx="5451192" cy="261610"/>
          </a:xfrm>
          <a:prstGeom prst="rect">
            <a:avLst/>
          </a:prstGeom>
          <a:noFill/>
        </p:spPr>
        <p:txBody>
          <a:bodyPr wrap="square" rtlCol="0">
            <a:spAutoFit/>
          </a:bodyPr>
          <a:lstStyle/>
          <a:p>
            <a:pPr algn="ctr"/>
            <a:r>
              <a:rPr lang="en-US" sz="1100" dirty="0">
                <a:latin typeface="Segoe Print" panose="02000800000000000000" pitchFamily="2" charset="0"/>
              </a:rPr>
              <a:t>Christopher Columbus</a:t>
            </a:r>
          </a:p>
        </p:txBody>
      </p:sp>
      <p:sp>
        <p:nvSpPr>
          <p:cNvPr id="17" name="TextBox 16">
            <a:extLst>
              <a:ext uri="{FF2B5EF4-FFF2-40B4-BE49-F238E27FC236}">
                <a16:creationId xmlns:a16="http://schemas.microsoft.com/office/drawing/2014/main" id="{90E12663-D92C-4B42-AAA3-F4C06B09A6BE}"/>
              </a:ext>
            </a:extLst>
          </p:cNvPr>
          <p:cNvSpPr txBox="1"/>
          <p:nvPr/>
        </p:nvSpPr>
        <p:spPr>
          <a:xfrm>
            <a:off x="4399275" y="2029820"/>
            <a:ext cx="1334242" cy="938719"/>
          </a:xfrm>
          <a:prstGeom prst="rect">
            <a:avLst/>
          </a:prstGeom>
          <a:noFill/>
        </p:spPr>
        <p:txBody>
          <a:bodyPr wrap="square" rtlCol="0">
            <a:spAutoFit/>
          </a:bodyPr>
          <a:lstStyle/>
          <a:p>
            <a:pPr algn="ctr"/>
            <a:r>
              <a:rPr lang="en-US" sz="1100" dirty="0">
                <a:solidFill>
                  <a:schemeClr val="accent6">
                    <a:lumMod val="50000"/>
                  </a:schemeClr>
                </a:solidFill>
                <a:latin typeface="Segoe Print" panose="02000800000000000000" pitchFamily="2" charset="0"/>
              </a:rPr>
              <a:t>Christopher Columbus was an explorer born in 1451 in Genoa, Italy. </a:t>
            </a:r>
          </a:p>
        </p:txBody>
      </p:sp>
      <p:sp>
        <p:nvSpPr>
          <p:cNvPr id="19" name="TextBox 18">
            <a:extLst>
              <a:ext uri="{FF2B5EF4-FFF2-40B4-BE49-F238E27FC236}">
                <a16:creationId xmlns:a16="http://schemas.microsoft.com/office/drawing/2014/main" id="{7A1AF01D-394B-974C-87EA-1B0AA64F9FB0}"/>
              </a:ext>
            </a:extLst>
          </p:cNvPr>
          <p:cNvSpPr txBox="1"/>
          <p:nvPr/>
        </p:nvSpPr>
        <p:spPr>
          <a:xfrm>
            <a:off x="8082391" y="1980913"/>
            <a:ext cx="1334242" cy="1107996"/>
          </a:xfrm>
          <a:prstGeom prst="rect">
            <a:avLst/>
          </a:prstGeom>
          <a:noFill/>
        </p:spPr>
        <p:txBody>
          <a:bodyPr wrap="square" rtlCol="0">
            <a:spAutoFit/>
          </a:bodyPr>
          <a:lstStyle/>
          <a:p>
            <a:pPr algn="ctr"/>
            <a:r>
              <a:rPr lang="en-US" sz="1100" dirty="0">
                <a:solidFill>
                  <a:schemeClr val="accent6">
                    <a:lumMod val="50000"/>
                  </a:schemeClr>
                </a:solidFill>
                <a:latin typeface="Segoe Print" panose="02000800000000000000" pitchFamily="2" charset="0"/>
              </a:rPr>
              <a:t>August 3</a:t>
            </a:r>
            <a:r>
              <a:rPr lang="en-US" sz="1100" baseline="30000" dirty="0">
                <a:solidFill>
                  <a:schemeClr val="accent6">
                    <a:lumMod val="50000"/>
                  </a:schemeClr>
                </a:solidFill>
                <a:latin typeface="Segoe Print" panose="02000800000000000000" pitchFamily="2" charset="0"/>
              </a:rPr>
              <a:t>rd</a:t>
            </a:r>
            <a:r>
              <a:rPr lang="en-US" sz="1100" dirty="0">
                <a:solidFill>
                  <a:schemeClr val="accent6">
                    <a:lumMod val="50000"/>
                  </a:schemeClr>
                </a:solidFill>
                <a:latin typeface="Segoe Print" panose="02000800000000000000" pitchFamily="2" charset="0"/>
              </a:rPr>
              <a:t> 1492, three ships sailed West (Santa Maria, Nina &amp; Pinta)</a:t>
            </a:r>
          </a:p>
        </p:txBody>
      </p:sp>
      <p:sp>
        <p:nvSpPr>
          <p:cNvPr id="21" name="TextBox 20">
            <a:extLst>
              <a:ext uri="{FF2B5EF4-FFF2-40B4-BE49-F238E27FC236}">
                <a16:creationId xmlns:a16="http://schemas.microsoft.com/office/drawing/2014/main" id="{30956885-95EE-1B42-B732-D28831B27704}"/>
              </a:ext>
            </a:extLst>
          </p:cNvPr>
          <p:cNvSpPr txBox="1"/>
          <p:nvPr/>
        </p:nvSpPr>
        <p:spPr>
          <a:xfrm>
            <a:off x="6237747" y="1932564"/>
            <a:ext cx="1453526" cy="1277273"/>
          </a:xfrm>
          <a:prstGeom prst="rect">
            <a:avLst/>
          </a:prstGeom>
          <a:noFill/>
        </p:spPr>
        <p:txBody>
          <a:bodyPr wrap="square" rtlCol="0">
            <a:spAutoFit/>
          </a:bodyPr>
          <a:lstStyle/>
          <a:p>
            <a:pPr algn="ctr"/>
            <a:r>
              <a:rPr lang="en-US" sz="1100" dirty="0">
                <a:solidFill>
                  <a:schemeClr val="accent6">
                    <a:lumMod val="60000"/>
                    <a:lumOff val="40000"/>
                  </a:schemeClr>
                </a:solidFill>
                <a:latin typeface="Segoe Print" panose="02000800000000000000" pitchFamily="2" charset="0"/>
              </a:rPr>
              <a:t>Columbus believed the Earth was round and tried to sail West from Europe to reach Asia.</a:t>
            </a:r>
          </a:p>
        </p:txBody>
      </p:sp>
      <p:sp>
        <p:nvSpPr>
          <p:cNvPr id="9" name="Rectangle 8">
            <a:extLst>
              <a:ext uri="{FF2B5EF4-FFF2-40B4-BE49-F238E27FC236}">
                <a16:creationId xmlns:a16="http://schemas.microsoft.com/office/drawing/2014/main" id="{6D677FC3-BE7C-5541-8145-333394B73FC8}"/>
              </a:ext>
            </a:extLst>
          </p:cNvPr>
          <p:cNvSpPr/>
          <p:nvPr/>
        </p:nvSpPr>
        <p:spPr>
          <a:xfrm>
            <a:off x="4542152" y="5891830"/>
            <a:ext cx="5363848" cy="600164"/>
          </a:xfrm>
          <a:prstGeom prst="rect">
            <a:avLst/>
          </a:prstGeom>
        </p:spPr>
        <p:txBody>
          <a:bodyPr wrap="square">
            <a:spAutoFit/>
          </a:bodyPr>
          <a:lstStyle/>
          <a:p>
            <a:r>
              <a:rPr lang="en-GB" sz="1100" dirty="0">
                <a:solidFill>
                  <a:schemeClr val="accent6">
                    <a:lumMod val="50000"/>
                  </a:schemeClr>
                </a:solidFill>
                <a:latin typeface="Segoe Print" panose="02000800000000000000" pitchFamily="2" charset="0"/>
              </a:rPr>
              <a:t>Columbus visited many islands and countries on his voyage, including Cuba, Haiti, Dominican Republic, Grenada, Dominica, Costa Rica, Jamaica, Trinidad &amp; Tobago and Venezuela </a:t>
            </a:r>
            <a:endParaRPr lang="en-US" dirty="0">
              <a:solidFill>
                <a:schemeClr val="accent6">
                  <a:lumMod val="50000"/>
                </a:schemeClr>
              </a:solidFill>
            </a:endParaRPr>
          </a:p>
        </p:txBody>
      </p:sp>
      <p:sp>
        <p:nvSpPr>
          <p:cNvPr id="10" name="Rectangle 9">
            <a:extLst>
              <a:ext uri="{FF2B5EF4-FFF2-40B4-BE49-F238E27FC236}">
                <a16:creationId xmlns:a16="http://schemas.microsoft.com/office/drawing/2014/main" id="{5B350F64-FD0A-1745-B249-DA7607EB917C}"/>
              </a:ext>
            </a:extLst>
          </p:cNvPr>
          <p:cNvSpPr/>
          <p:nvPr/>
        </p:nvSpPr>
        <p:spPr>
          <a:xfrm>
            <a:off x="7974883" y="4699128"/>
            <a:ext cx="1835321" cy="938719"/>
          </a:xfrm>
          <a:prstGeom prst="rect">
            <a:avLst/>
          </a:prstGeom>
        </p:spPr>
        <p:txBody>
          <a:bodyPr wrap="square">
            <a:spAutoFit/>
          </a:bodyPr>
          <a:lstStyle/>
          <a:p>
            <a:pPr algn="ctr"/>
            <a:r>
              <a:rPr lang="en-GB" sz="1100" dirty="0">
                <a:solidFill>
                  <a:schemeClr val="accent6">
                    <a:lumMod val="60000"/>
                    <a:lumOff val="40000"/>
                  </a:schemeClr>
                </a:solidFill>
                <a:latin typeface="Segoe Print" panose="02000800000000000000" pitchFamily="2" charset="0"/>
              </a:rPr>
              <a:t>Columbus never realised in his lifetime that he had discovered a new continent, called North America</a:t>
            </a:r>
            <a:r>
              <a:rPr lang="en-GB" sz="1100" dirty="0">
                <a:solidFill>
                  <a:schemeClr val="accent2">
                    <a:lumMod val="75000"/>
                  </a:schemeClr>
                </a:solidFill>
                <a:latin typeface="Segoe Print" panose="02000800000000000000" pitchFamily="2" charset="0"/>
              </a:rPr>
              <a:t>.</a:t>
            </a:r>
            <a:endParaRPr lang="en-US" sz="1100" dirty="0">
              <a:solidFill>
                <a:schemeClr val="accent2">
                  <a:lumMod val="75000"/>
                </a:schemeClr>
              </a:solidFill>
              <a:latin typeface="Segoe Print" panose="02000800000000000000" pitchFamily="2" charset="0"/>
            </a:endParaRPr>
          </a:p>
        </p:txBody>
      </p:sp>
      <p:sp>
        <p:nvSpPr>
          <p:cNvPr id="27" name="Rectangle 26">
            <a:extLst>
              <a:ext uri="{FF2B5EF4-FFF2-40B4-BE49-F238E27FC236}">
                <a16:creationId xmlns:a16="http://schemas.microsoft.com/office/drawing/2014/main" id="{C7FD7B48-3387-E34A-A642-A395053917B9}"/>
              </a:ext>
            </a:extLst>
          </p:cNvPr>
          <p:cNvSpPr/>
          <p:nvPr/>
        </p:nvSpPr>
        <p:spPr>
          <a:xfrm>
            <a:off x="4490949" y="4523058"/>
            <a:ext cx="1178998" cy="1615827"/>
          </a:xfrm>
          <a:prstGeom prst="rect">
            <a:avLst/>
          </a:prstGeom>
        </p:spPr>
        <p:txBody>
          <a:bodyPr wrap="square">
            <a:spAutoFit/>
          </a:bodyPr>
          <a:lstStyle/>
          <a:p>
            <a:r>
              <a:rPr lang="en-GB" sz="1050" dirty="0">
                <a:solidFill>
                  <a:schemeClr val="accent6">
                    <a:lumMod val="75000"/>
                  </a:schemeClr>
                </a:solidFill>
                <a:latin typeface="Segoe Print" panose="02000800000000000000" pitchFamily="2" charset="0"/>
              </a:rPr>
              <a:t>12</a:t>
            </a:r>
            <a:r>
              <a:rPr lang="en-GB" sz="1050" baseline="30000" dirty="0">
                <a:solidFill>
                  <a:schemeClr val="accent6">
                    <a:lumMod val="75000"/>
                  </a:schemeClr>
                </a:solidFill>
                <a:latin typeface="Segoe Print" panose="02000800000000000000" pitchFamily="2" charset="0"/>
              </a:rPr>
              <a:t>th</a:t>
            </a:r>
            <a:r>
              <a:rPr lang="en-GB" sz="1050" dirty="0">
                <a:solidFill>
                  <a:schemeClr val="accent6">
                    <a:lumMod val="75000"/>
                  </a:schemeClr>
                </a:solidFill>
                <a:latin typeface="Segoe Print" panose="02000800000000000000" pitchFamily="2" charset="0"/>
              </a:rPr>
              <a:t> October 1492: Columbus finds an island and calls it San Salvador</a:t>
            </a:r>
            <a:br>
              <a:rPr lang="en-GB" dirty="0">
                <a:solidFill>
                  <a:srgbClr val="000000"/>
                </a:solidFill>
                <a:latin typeface="Verdana" panose="020B0604030504040204" pitchFamily="34" charset="0"/>
              </a:rPr>
            </a:br>
            <a:br>
              <a:rPr lang="en-GB" dirty="0">
                <a:solidFill>
                  <a:srgbClr val="000000"/>
                </a:solidFill>
                <a:latin typeface="Verdana" panose="020B0604030504040204" pitchFamily="34" charset="0"/>
              </a:rPr>
            </a:br>
            <a:endParaRPr lang="en-US" dirty="0"/>
          </a:p>
        </p:txBody>
      </p:sp>
      <p:sp>
        <p:nvSpPr>
          <p:cNvPr id="30" name="Rectangle 29">
            <a:extLst>
              <a:ext uri="{FF2B5EF4-FFF2-40B4-BE49-F238E27FC236}">
                <a16:creationId xmlns:a16="http://schemas.microsoft.com/office/drawing/2014/main" id="{2B9CD2E8-333E-934E-99BD-36890AE258C4}"/>
              </a:ext>
            </a:extLst>
          </p:cNvPr>
          <p:cNvSpPr/>
          <p:nvPr/>
        </p:nvSpPr>
        <p:spPr>
          <a:xfrm>
            <a:off x="6369792" y="4626516"/>
            <a:ext cx="1178998" cy="1454244"/>
          </a:xfrm>
          <a:prstGeom prst="rect">
            <a:avLst/>
          </a:prstGeom>
        </p:spPr>
        <p:txBody>
          <a:bodyPr wrap="square">
            <a:spAutoFit/>
          </a:bodyPr>
          <a:lstStyle/>
          <a:p>
            <a:pPr algn="ctr"/>
            <a:r>
              <a:rPr lang="en-GB" sz="1050" dirty="0">
                <a:solidFill>
                  <a:schemeClr val="accent6">
                    <a:lumMod val="75000"/>
                  </a:schemeClr>
                </a:solidFill>
                <a:latin typeface="Segoe Print" panose="02000800000000000000" pitchFamily="2" charset="0"/>
              </a:rPr>
              <a:t>Columbus goes on 4 voyages across the Atlantic Ocean.</a:t>
            </a:r>
            <a:br>
              <a:rPr lang="en-GB" dirty="0">
                <a:solidFill>
                  <a:srgbClr val="000000"/>
                </a:solidFill>
                <a:latin typeface="Verdana" panose="020B0604030504040204" pitchFamily="34" charset="0"/>
              </a:rPr>
            </a:br>
            <a:br>
              <a:rPr lang="en-GB" dirty="0">
                <a:solidFill>
                  <a:srgbClr val="000000"/>
                </a:solidFill>
                <a:latin typeface="Verdana" panose="020B0604030504040204" pitchFamily="34" charset="0"/>
              </a:rPr>
            </a:br>
            <a:endParaRPr lang="en-US" dirty="0"/>
          </a:p>
        </p:txBody>
      </p:sp>
      <p:sp>
        <p:nvSpPr>
          <p:cNvPr id="33" name="Rectangle 32">
            <a:extLst>
              <a:ext uri="{FF2B5EF4-FFF2-40B4-BE49-F238E27FC236}">
                <a16:creationId xmlns:a16="http://schemas.microsoft.com/office/drawing/2014/main" id="{A9A0817E-F03A-EF45-B36E-1EEF6FAEF044}"/>
              </a:ext>
            </a:extLst>
          </p:cNvPr>
          <p:cNvSpPr/>
          <p:nvPr/>
        </p:nvSpPr>
        <p:spPr>
          <a:xfrm>
            <a:off x="6512275" y="4218058"/>
            <a:ext cx="1178998" cy="923330"/>
          </a:xfrm>
          <a:prstGeom prst="rect">
            <a:avLst/>
          </a:prstGeom>
        </p:spPr>
        <p:txBody>
          <a:bodyPr wrap="square">
            <a:spAutoFit/>
          </a:bodyPr>
          <a:lstStyle/>
          <a:p>
            <a:pPr algn="ctr"/>
            <a:br>
              <a:rPr lang="en-GB" dirty="0">
                <a:solidFill>
                  <a:srgbClr val="000000"/>
                </a:solidFill>
                <a:latin typeface="Verdana" panose="020B0604030504040204" pitchFamily="34" charset="0"/>
              </a:rPr>
            </a:br>
            <a:br>
              <a:rPr lang="en-GB" dirty="0">
                <a:solidFill>
                  <a:srgbClr val="000000"/>
                </a:solidFill>
                <a:latin typeface="Verdana" panose="020B0604030504040204" pitchFamily="34" charset="0"/>
              </a:rPr>
            </a:br>
            <a:endParaRPr lang="en-US" dirty="0"/>
          </a:p>
        </p:txBody>
      </p:sp>
      <p:sp>
        <p:nvSpPr>
          <p:cNvPr id="2" name="Rectangle 1">
            <a:extLst>
              <a:ext uri="{FF2B5EF4-FFF2-40B4-BE49-F238E27FC236}">
                <a16:creationId xmlns:a16="http://schemas.microsoft.com/office/drawing/2014/main" id="{48BDB67D-B031-1A40-959D-06E8ABBE5EED}"/>
              </a:ext>
            </a:extLst>
          </p:cNvPr>
          <p:cNvSpPr/>
          <p:nvPr/>
        </p:nvSpPr>
        <p:spPr>
          <a:xfrm>
            <a:off x="39266" y="-12491"/>
            <a:ext cx="6417142" cy="584775"/>
          </a:xfrm>
          <a:prstGeom prst="rect">
            <a:avLst/>
          </a:prstGeom>
          <a:noFill/>
        </p:spPr>
        <p:txBody>
          <a:bodyPr wrap="none" lIns="91440" tIns="45720" rIns="91440" bIns="45720">
            <a:spAutoFit/>
          </a:bodyPr>
          <a:lstStyle/>
          <a:p>
            <a:pPr algn="ctr"/>
            <a:r>
              <a:rPr lang="en-GB" sz="3200" b="0" cap="none" spc="0" dirty="0">
                <a:ln w="0"/>
                <a:solidFill>
                  <a:schemeClr val="tx1"/>
                </a:solidFill>
                <a:effectLst>
                  <a:outerShdw blurRad="38100" dist="19050" dir="2700000" algn="tl" rotWithShape="0">
                    <a:schemeClr val="dk1">
                      <a:alpha val="40000"/>
                    </a:schemeClr>
                  </a:outerShdw>
                </a:effectLst>
              </a:rPr>
              <a:t>Should we be afraid of the unknown?</a:t>
            </a:r>
            <a:endParaRPr lang="en-GB" sz="4400" b="0" cap="none" spc="0" dirty="0">
              <a:ln w="0"/>
              <a:solidFill>
                <a:schemeClr val="tx1"/>
              </a:solidFill>
              <a:effectLst>
                <a:outerShdw blurRad="38100" dist="19050" dir="2700000" algn="tl" rotWithShape="0">
                  <a:schemeClr val="dk1">
                    <a:alpha val="40000"/>
                  </a:schemeClr>
                </a:outerShdw>
              </a:effectLst>
            </a:endParaRPr>
          </a:p>
        </p:txBody>
      </p:sp>
      <p:pic>
        <p:nvPicPr>
          <p:cNvPr id="8" name="Picture 7">
            <a:extLst>
              <a:ext uri="{FF2B5EF4-FFF2-40B4-BE49-F238E27FC236}">
                <a16:creationId xmlns:a16="http://schemas.microsoft.com/office/drawing/2014/main" id="{CC81F481-488B-453B-9F35-11E5DC1D26B9}"/>
              </a:ext>
            </a:extLst>
          </p:cNvPr>
          <p:cNvPicPr>
            <a:picLocks noChangeAspect="1"/>
          </p:cNvPicPr>
          <p:nvPr/>
        </p:nvPicPr>
        <p:blipFill>
          <a:blip r:embed="rId2"/>
          <a:stretch>
            <a:fillRect/>
          </a:stretch>
        </p:blipFill>
        <p:spPr>
          <a:xfrm>
            <a:off x="5999136" y="3401625"/>
            <a:ext cx="1985574" cy="1058574"/>
          </a:xfrm>
          <a:prstGeom prst="rect">
            <a:avLst/>
          </a:prstGeom>
        </p:spPr>
      </p:pic>
      <p:pic>
        <p:nvPicPr>
          <p:cNvPr id="12" name="Picture 2" descr="Discussion of the Motives of Columbus and Cortes in Their Exploration ...">
            <a:extLst>
              <a:ext uri="{FF2B5EF4-FFF2-40B4-BE49-F238E27FC236}">
                <a16:creationId xmlns:a16="http://schemas.microsoft.com/office/drawing/2014/main" id="{4436D04C-6118-41BD-808C-C82FCF58B0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9275" y="512584"/>
            <a:ext cx="1776749" cy="133117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Produkt archiwalny] Columbus Ship Santa Maria - Żaglowce do sklejania ...">
            <a:extLst>
              <a:ext uri="{FF2B5EF4-FFF2-40B4-BE49-F238E27FC236}">
                <a16:creationId xmlns:a16="http://schemas.microsoft.com/office/drawing/2014/main" id="{BA7DF347-739C-4EE8-B822-BD8422A072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5428" y="3315990"/>
            <a:ext cx="1747065" cy="131052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4191A826-B0FB-41D8-BD60-612ABFB89CF9}"/>
              </a:ext>
            </a:extLst>
          </p:cNvPr>
          <p:cNvPicPr>
            <a:picLocks noChangeAspect="1"/>
          </p:cNvPicPr>
          <p:nvPr/>
        </p:nvPicPr>
        <p:blipFill>
          <a:blip r:embed="rId5"/>
          <a:stretch>
            <a:fillRect/>
          </a:stretch>
        </p:blipFill>
        <p:spPr>
          <a:xfrm>
            <a:off x="6696476" y="407199"/>
            <a:ext cx="1134134" cy="1463059"/>
          </a:xfrm>
          <a:prstGeom prst="rect">
            <a:avLst/>
          </a:prstGeom>
        </p:spPr>
      </p:pic>
      <p:pic>
        <p:nvPicPr>
          <p:cNvPr id="16" name="Picture 6" descr="Columbus San Salvador, 1492 Painting by Granger | Fine Art America">
            <a:extLst>
              <a:ext uri="{FF2B5EF4-FFF2-40B4-BE49-F238E27FC236}">
                <a16:creationId xmlns:a16="http://schemas.microsoft.com/office/drawing/2014/main" id="{E575E645-37B4-42D6-A632-EC38600E10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60458" y="3228643"/>
            <a:ext cx="1598739" cy="123458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76459382-BEDB-4D2A-8894-F1C58D681B1A}"/>
              </a:ext>
            </a:extLst>
          </p:cNvPr>
          <p:cNvPicPr>
            <a:picLocks noChangeAspect="1"/>
          </p:cNvPicPr>
          <p:nvPr/>
        </p:nvPicPr>
        <p:blipFill>
          <a:blip r:embed="rId7"/>
          <a:stretch>
            <a:fillRect/>
          </a:stretch>
        </p:blipFill>
        <p:spPr>
          <a:xfrm>
            <a:off x="8070679" y="150354"/>
            <a:ext cx="1776749" cy="1791078"/>
          </a:xfrm>
          <a:prstGeom prst="rect">
            <a:avLst/>
          </a:prstGeom>
        </p:spPr>
      </p:pic>
    </p:spTree>
    <p:extLst>
      <p:ext uri="{BB962C8B-B14F-4D97-AF65-F5344CB8AC3E}">
        <p14:creationId xmlns:p14="http://schemas.microsoft.com/office/powerpoint/2010/main" val="3982925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91425429-D452-4321-AE2A-FB39B3D5108D}"/>
              </a:ext>
            </a:extLst>
          </p:cNvPr>
          <p:cNvGraphicFramePr>
            <a:graphicFrameLocks noGrp="1"/>
          </p:cNvGraphicFramePr>
          <p:nvPr>
            <p:extLst>
              <p:ext uri="{D42A27DB-BD31-4B8C-83A1-F6EECF244321}">
                <p14:modId xmlns:p14="http://schemas.microsoft.com/office/powerpoint/2010/main" val="2069765629"/>
              </p:ext>
            </p:extLst>
          </p:nvPr>
        </p:nvGraphicFramePr>
        <p:xfrm>
          <a:off x="146301" y="331090"/>
          <a:ext cx="3016555" cy="6180102"/>
        </p:xfrm>
        <a:graphic>
          <a:graphicData uri="http://schemas.openxmlformats.org/drawingml/2006/table">
            <a:tbl>
              <a:tblPr firstRow="1" bandRow="1">
                <a:tableStyleId>{00A15C55-8517-42AA-B614-E9B94910E393}</a:tableStyleId>
              </a:tblPr>
              <a:tblGrid>
                <a:gridCol w="1116213">
                  <a:extLst>
                    <a:ext uri="{9D8B030D-6E8A-4147-A177-3AD203B41FA5}">
                      <a16:colId xmlns:a16="http://schemas.microsoft.com/office/drawing/2014/main" val="1565095690"/>
                    </a:ext>
                  </a:extLst>
                </a:gridCol>
                <a:gridCol w="1900342">
                  <a:extLst>
                    <a:ext uri="{9D8B030D-6E8A-4147-A177-3AD203B41FA5}">
                      <a16:colId xmlns:a16="http://schemas.microsoft.com/office/drawing/2014/main" val="1076243108"/>
                    </a:ext>
                  </a:extLst>
                </a:gridCol>
              </a:tblGrid>
              <a:tr h="355162">
                <a:tc>
                  <a:txBody>
                    <a:bodyPr/>
                    <a:lstStyle/>
                    <a:p>
                      <a:r>
                        <a:rPr lang="en-GB" sz="1500" dirty="0"/>
                        <a:t>Key Terms</a:t>
                      </a:r>
                      <a:endParaRPr lang="en-GB" sz="1500" dirty="0">
                        <a:latin typeface="Ink Free" panose="03080402000500000000" pitchFamily="66" charset="0"/>
                      </a:endParaRPr>
                    </a:p>
                  </a:txBody>
                  <a:tcPr marL="74295" marR="74295" marT="37148" marB="37148"/>
                </a:tc>
                <a:tc>
                  <a:txBody>
                    <a:bodyPr/>
                    <a:lstStyle/>
                    <a:p>
                      <a:r>
                        <a:rPr lang="en-GB" sz="1500" dirty="0">
                          <a:latin typeface="Ink Free" panose="03080402000500000000" pitchFamily="66" charset="0"/>
                        </a:rPr>
                        <a:t>Definition</a:t>
                      </a:r>
                    </a:p>
                  </a:txBody>
                  <a:tcPr marL="74295" marR="74295" marT="37148" marB="37148"/>
                </a:tc>
                <a:extLst>
                  <a:ext uri="{0D108BD9-81ED-4DB2-BD59-A6C34878D82A}">
                    <a16:rowId xmlns:a16="http://schemas.microsoft.com/office/drawing/2014/main" val="3582838705"/>
                  </a:ext>
                </a:extLst>
              </a:tr>
              <a:tr h="759540">
                <a:tc>
                  <a:txBody>
                    <a:bodyPr/>
                    <a:lstStyle/>
                    <a:p>
                      <a:r>
                        <a:rPr lang="en-GB" sz="1300" dirty="0">
                          <a:latin typeface="Ink Free" panose="03080402000500000000" pitchFamily="66" charset="0"/>
                        </a:rPr>
                        <a:t>Population</a:t>
                      </a:r>
                    </a:p>
                  </a:txBody>
                  <a:tcPr marL="74295" marR="74295" marT="37148" marB="37148"/>
                </a:tc>
                <a:tc>
                  <a:txBody>
                    <a:bodyPr/>
                    <a:lstStyle/>
                    <a:p>
                      <a:r>
                        <a:rPr lang="en-GB" sz="1400" b="1" i="0" kern="1200" dirty="0">
                          <a:solidFill>
                            <a:schemeClr val="dk1"/>
                          </a:solidFill>
                          <a:effectLst/>
                          <a:latin typeface="Ink Free" panose="03080402000500000000" pitchFamily="66" charset="0"/>
                          <a:ea typeface="+mn-ea"/>
                          <a:cs typeface="+mn-cs"/>
                        </a:rPr>
                        <a:t>The whole number of people or inhabitants in a country or region.</a:t>
                      </a:r>
                      <a:endParaRPr lang="en-GB" sz="1400" dirty="0">
                        <a:latin typeface="Ink Free" panose="03080402000500000000" pitchFamily="66" charset="0"/>
                      </a:endParaRPr>
                    </a:p>
                  </a:txBody>
                  <a:tcPr marL="74295" marR="74295" marT="37148" marB="37148"/>
                </a:tc>
                <a:extLst>
                  <a:ext uri="{0D108BD9-81ED-4DB2-BD59-A6C34878D82A}">
                    <a16:rowId xmlns:a16="http://schemas.microsoft.com/office/drawing/2014/main" val="324255091"/>
                  </a:ext>
                </a:extLst>
              </a:tr>
              <a:tr h="931050">
                <a:tc>
                  <a:txBody>
                    <a:bodyPr/>
                    <a:lstStyle/>
                    <a:p>
                      <a:r>
                        <a:rPr lang="en-GB" sz="1300" dirty="0">
                          <a:latin typeface="Ink Free" panose="03080402000500000000" pitchFamily="66" charset="0"/>
                        </a:rPr>
                        <a:t>Satellite</a:t>
                      </a:r>
                    </a:p>
                  </a:txBody>
                  <a:tcPr marL="74295" marR="74295" marT="37148" marB="37148"/>
                </a:tc>
                <a:tc>
                  <a:txBody>
                    <a:bodyPr/>
                    <a:lstStyle/>
                    <a:p>
                      <a:r>
                        <a:rPr lang="en-GB" sz="1400" b="1" i="0" kern="1200" dirty="0">
                          <a:solidFill>
                            <a:schemeClr val="dk1"/>
                          </a:solidFill>
                          <a:effectLst/>
                          <a:latin typeface="Ink Free" panose="03080402000500000000" pitchFamily="66" charset="0"/>
                          <a:ea typeface="+mn-ea"/>
                          <a:cs typeface="+mn-cs"/>
                        </a:rPr>
                        <a:t>An artificial body placed in orbit round the earth to collect information or for communication.</a:t>
                      </a:r>
                      <a:endParaRPr lang="en-GB" sz="1400" b="1" dirty="0">
                        <a:latin typeface="Ink Free" panose="03080402000500000000" pitchFamily="66" charset="0"/>
                      </a:endParaRPr>
                    </a:p>
                  </a:txBody>
                  <a:tcPr marL="74295" marR="74295" marT="37148" marB="37148"/>
                </a:tc>
                <a:extLst>
                  <a:ext uri="{0D108BD9-81ED-4DB2-BD59-A6C34878D82A}">
                    <a16:rowId xmlns:a16="http://schemas.microsoft.com/office/drawing/2014/main" val="2520846920"/>
                  </a:ext>
                </a:extLst>
              </a:tr>
              <a:tr h="588032">
                <a:tc>
                  <a:txBody>
                    <a:bodyPr/>
                    <a:lstStyle/>
                    <a:p>
                      <a:r>
                        <a:rPr lang="en-GB" sz="1300" dirty="0">
                          <a:latin typeface="Ink Free" panose="03080402000500000000" pitchFamily="66" charset="0"/>
                        </a:rPr>
                        <a:t>Land use </a:t>
                      </a:r>
                    </a:p>
                  </a:txBody>
                  <a:tcPr marL="74295" marR="74295" marT="37148" marB="37148"/>
                </a:tc>
                <a:tc>
                  <a:txBody>
                    <a:bodyPr/>
                    <a:lstStyle/>
                    <a:p>
                      <a:r>
                        <a:rPr lang="en-GB" sz="1400" b="1" i="0" kern="1200" dirty="0">
                          <a:solidFill>
                            <a:schemeClr val="dk1"/>
                          </a:solidFill>
                          <a:effectLst/>
                          <a:latin typeface="Ink Free" panose="03080402000500000000" pitchFamily="66" charset="0"/>
                          <a:ea typeface="+mn-ea"/>
                          <a:cs typeface="+mn-cs"/>
                        </a:rPr>
                        <a:t>The term used to describe the human use of land.</a:t>
                      </a:r>
                      <a:endParaRPr lang="en-GB" sz="1400" b="1" dirty="0">
                        <a:latin typeface="Ink Free" panose="03080402000500000000" pitchFamily="66" charset="0"/>
                      </a:endParaRPr>
                    </a:p>
                  </a:txBody>
                  <a:tcPr marL="74295" marR="74295" marT="37148" marB="37148"/>
                </a:tc>
                <a:extLst>
                  <a:ext uri="{0D108BD9-81ED-4DB2-BD59-A6C34878D82A}">
                    <a16:rowId xmlns:a16="http://schemas.microsoft.com/office/drawing/2014/main" val="3903536126"/>
                  </a:ext>
                </a:extLst>
              </a:tr>
              <a:tr h="588032">
                <a:tc>
                  <a:txBody>
                    <a:bodyPr/>
                    <a:lstStyle/>
                    <a:p>
                      <a:r>
                        <a:rPr lang="en-GB" sz="1300" dirty="0">
                          <a:latin typeface="Ink Free" panose="03080402000500000000" pitchFamily="66" charset="0"/>
                        </a:rPr>
                        <a:t>Climate Zones</a:t>
                      </a:r>
                    </a:p>
                  </a:txBody>
                  <a:tcPr marL="74295" marR="74295" marT="37148" marB="37148"/>
                </a:tc>
                <a:tc>
                  <a:txBody>
                    <a:bodyPr/>
                    <a:lstStyle/>
                    <a:p>
                      <a:r>
                        <a:rPr lang="en-GB" sz="1400" b="1" i="0" kern="1200" dirty="0">
                          <a:solidFill>
                            <a:schemeClr val="dk1"/>
                          </a:solidFill>
                          <a:effectLst/>
                          <a:latin typeface="Ink Free" panose="03080402000500000000" pitchFamily="66" charset="0"/>
                          <a:ea typeface="+mn-ea"/>
                          <a:cs typeface="+mn-cs"/>
                        </a:rPr>
                        <a:t>Climate zones are areas with distinct climates</a:t>
                      </a:r>
                      <a:endParaRPr lang="en-GB" sz="1400" b="1" dirty="0">
                        <a:latin typeface="Ink Free" panose="03080402000500000000" pitchFamily="66" charset="0"/>
                      </a:endParaRPr>
                    </a:p>
                  </a:txBody>
                  <a:tcPr marL="74295" marR="74295" marT="37148" marB="37148"/>
                </a:tc>
                <a:extLst>
                  <a:ext uri="{0D108BD9-81ED-4DB2-BD59-A6C34878D82A}">
                    <a16:rowId xmlns:a16="http://schemas.microsoft.com/office/drawing/2014/main" val="4118839034"/>
                  </a:ext>
                </a:extLst>
              </a:tr>
              <a:tr h="1274068">
                <a:tc>
                  <a:txBody>
                    <a:bodyPr/>
                    <a:lstStyle/>
                    <a:p>
                      <a:r>
                        <a:rPr lang="en-GB" sz="1300" dirty="0">
                          <a:latin typeface="Ink Free" panose="03080402000500000000" pitchFamily="66" charset="0"/>
                        </a:rPr>
                        <a:t>Grid reference</a:t>
                      </a:r>
                    </a:p>
                  </a:txBody>
                  <a:tcPr marL="74295" marR="74295" marT="37148" marB="37148"/>
                </a:tc>
                <a:tc>
                  <a:txBody>
                    <a:bodyPr/>
                    <a:lstStyle/>
                    <a:p>
                      <a:r>
                        <a:rPr lang="en-GB" sz="1400" b="1" i="0" kern="1200" dirty="0">
                          <a:solidFill>
                            <a:schemeClr val="dk1"/>
                          </a:solidFill>
                          <a:effectLst/>
                          <a:latin typeface="Ink Free" panose="03080402000500000000" pitchFamily="66" charset="0"/>
                          <a:ea typeface="+mn-ea"/>
                          <a:cs typeface="+mn-cs"/>
                        </a:rPr>
                        <a:t>A map reference indicating a location in terms of a series of vertical and horizontal grid lines identified by numbers or letters.</a:t>
                      </a:r>
                      <a:endParaRPr lang="en-GB" sz="1400" b="1" dirty="0">
                        <a:latin typeface="Ink Free" panose="03080402000500000000" pitchFamily="66" charset="0"/>
                      </a:endParaRPr>
                    </a:p>
                  </a:txBody>
                  <a:tcPr marL="74295" marR="74295" marT="37148" marB="37148"/>
                </a:tc>
                <a:extLst>
                  <a:ext uri="{0D108BD9-81ED-4DB2-BD59-A6C34878D82A}">
                    <a16:rowId xmlns:a16="http://schemas.microsoft.com/office/drawing/2014/main" val="559412225"/>
                  </a:ext>
                </a:extLst>
              </a:tr>
              <a:tr h="1102559">
                <a:tc>
                  <a:txBody>
                    <a:bodyPr/>
                    <a:lstStyle/>
                    <a:p>
                      <a:r>
                        <a:rPr lang="en-GB" sz="1300" dirty="0">
                          <a:latin typeface="Ink Free" panose="03080402000500000000" pitchFamily="66" charset="0"/>
                        </a:rPr>
                        <a:t>Tourism</a:t>
                      </a:r>
                    </a:p>
                  </a:txBody>
                  <a:tcPr marL="74295" marR="74295" marT="37148" marB="37148"/>
                </a:tc>
                <a:tc>
                  <a:txBody>
                    <a:bodyPr/>
                    <a:lstStyle/>
                    <a:p>
                      <a:r>
                        <a:rPr lang="en-GB" sz="1400" b="1" i="0" kern="1200" dirty="0">
                          <a:solidFill>
                            <a:schemeClr val="dk1"/>
                          </a:solidFill>
                          <a:effectLst/>
                          <a:latin typeface="Ink Free" panose="03080402000500000000" pitchFamily="66" charset="0"/>
                          <a:ea typeface="+mn-ea"/>
                          <a:cs typeface="+mn-cs"/>
                        </a:rPr>
                        <a:t>The commercial organization and operation of holidays and visits to places of interest.</a:t>
                      </a:r>
                      <a:endParaRPr lang="en-GB" sz="1400" b="1" dirty="0">
                        <a:latin typeface="Ink Free" panose="03080402000500000000" pitchFamily="66" charset="0"/>
                      </a:endParaRPr>
                    </a:p>
                  </a:txBody>
                  <a:tcPr marL="74295" marR="74295" marT="37148" marB="37148"/>
                </a:tc>
                <a:extLst>
                  <a:ext uri="{0D108BD9-81ED-4DB2-BD59-A6C34878D82A}">
                    <a16:rowId xmlns:a16="http://schemas.microsoft.com/office/drawing/2014/main" val="1960437247"/>
                  </a:ext>
                </a:extLst>
              </a:tr>
            </a:tbl>
          </a:graphicData>
        </a:graphic>
      </p:graphicFrame>
      <p:sp>
        <p:nvSpPr>
          <p:cNvPr id="6" name="TextBox 5">
            <a:extLst>
              <a:ext uri="{FF2B5EF4-FFF2-40B4-BE49-F238E27FC236}">
                <a16:creationId xmlns:a16="http://schemas.microsoft.com/office/drawing/2014/main" id="{1ACD2F23-FC91-435E-8A86-22E37E72A67B}"/>
              </a:ext>
            </a:extLst>
          </p:cNvPr>
          <p:cNvSpPr txBox="1"/>
          <p:nvPr/>
        </p:nvSpPr>
        <p:spPr>
          <a:xfrm>
            <a:off x="6228763" y="331090"/>
            <a:ext cx="3677237" cy="1893339"/>
          </a:xfrm>
          <a:prstGeom prst="rect">
            <a:avLst/>
          </a:prstGeom>
          <a:noFill/>
        </p:spPr>
        <p:txBody>
          <a:bodyPr wrap="square" rtlCol="0">
            <a:spAutoFit/>
          </a:bodyPr>
          <a:lstStyle/>
          <a:p>
            <a:r>
              <a:rPr lang="en-GB" sz="1463" b="1" dirty="0">
                <a:solidFill>
                  <a:srgbClr val="00B050"/>
                </a:solidFill>
                <a:latin typeface="Ink Free" panose="03080402000500000000" pitchFamily="66" charset="0"/>
              </a:rPr>
              <a:t>The country of Costa Rica is found in the subcontinent of Central America. This part of the world is covered by rainforests and you may find lots of natural resources such as coffee, rice, banana, pineapples and sugar. Central America is covered with volcanoes, which means the soil is perfect for growing crops. </a:t>
            </a:r>
          </a:p>
        </p:txBody>
      </p:sp>
      <p:pic>
        <p:nvPicPr>
          <p:cNvPr id="1026" name="Picture 2" descr="Hola Costa Rica! | THIS | IS | SHAE">
            <a:extLst>
              <a:ext uri="{FF2B5EF4-FFF2-40B4-BE49-F238E27FC236}">
                <a16:creationId xmlns:a16="http://schemas.microsoft.com/office/drawing/2014/main" id="{3795562F-4412-4547-A34B-47178B213B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0390" y="331090"/>
            <a:ext cx="2915760" cy="22922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nana clipart - Clipartix">
            <a:extLst>
              <a:ext uri="{FF2B5EF4-FFF2-40B4-BE49-F238E27FC236}">
                <a16:creationId xmlns:a16="http://schemas.microsoft.com/office/drawing/2014/main" id="{A1B732F9-1DDA-45D4-BEBC-175E1F98A6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8133" y="1987583"/>
            <a:ext cx="463751" cy="58052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nlineLabels Clip Art - Pineapple">
            <a:extLst>
              <a:ext uri="{FF2B5EF4-FFF2-40B4-BE49-F238E27FC236}">
                <a16:creationId xmlns:a16="http://schemas.microsoft.com/office/drawing/2014/main" id="{3C6CBDBD-D664-4C00-B9DB-23E3AE6DD9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11884" y="1987583"/>
            <a:ext cx="635788" cy="635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nsights into Editorial: One India, two time zones - INSIGHTS">
            <a:extLst>
              <a:ext uri="{FF2B5EF4-FFF2-40B4-BE49-F238E27FC236}">
                <a16:creationId xmlns:a16="http://schemas.microsoft.com/office/drawing/2014/main" id="{7F44D4B5-45C4-4EBE-91A9-5F044ED436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3870" y="4597195"/>
            <a:ext cx="3162722" cy="200401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e Flag of Costa Rica - WorldAtlas">
            <a:extLst>
              <a:ext uri="{FF2B5EF4-FFF2-40B4-BE49-F238E27FC236}">
                <a16:creationId xmlns:a16="http://schemas.microsoft.com/office/drawing/2014/main" id="{1ED2EBA6-CBF4-436D-B8E1-FC7131AE91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1470" y="2948938"/>
            <a:ext cx="2256202" cy="150204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osta Rica: Rich in Culture and Art">
            <a:extLst>
              <a:ext uri="{FF2B5EF4-FFF2-40B4-BE49-F238E27FC236}">
                <a16:creationId xmlns:a16="http://schemas.microsoft.com/office/drawing/2014/main" id="{70622818-26E8-48F2-9F16-F6315346B5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23278" y="2702723"/>
            <a:ext cx="1846761" cy="138507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0D1330BA-2C61-4E98-8686-3A2E923B40D3}"/>
              </a:ext>
            </a:extLst>
          </p:cNvPr>
          <p:cNvSpPr txBox="1"/>
          <p:nvPr/>
        </p:nvSpPr>
        <p:spPr>
          <a:xfrm>
            <a:off x="3195155" y="4253512"/>
            <a:ext cx="3547991" cy="1815882"/>
          </a:xfrm>
          <a:prstGeom prst="rect">
            <a:avLst/>
          </a:prstGeom>
          <a:noFill/>
        </p:spPr>
        <p:txBody>
          <a:bodyPr wrap="square">
            <a:spAutoFit/>
          </a:bodyPr>
          <a:lstStyle/>
          <a:p>
            <a:pPr algn="l">
              <a:buFont typeface="Arial" panose="020B0604020202020204" pitchFamily="34" charset="0"/>
              <a:buChar char="•"/>
            </a:pPr>
            <a:r>
              <a:rPr lang="en-GB" sz="1600" b="1" dirty="0" err="1">
                <a:solidFill>
                  <a:srgbClr val="00B050"/>
                </a:solidFill>
                <a:latin typeface="Ink Free" panose="03080402000500000000" pitchFamily="66" charset="0"/>
              </a:rPr>
              <a:t>Irazu</a:t>
            </a:r>
            <a:r>
              <a:rPr lang="en-GB" sz="1600" b="1" dirty="0">
                <a:solidFill>
                  <a:srgbClr val="00B050"/>
                </a:solidFill>
                <a:latin typeface="Ink Free" panose="03080402000500000000" pitchFamily="66" charset="0"/>
              </a:rPr>
              <a:t> Volcano similarly makes up its tallest volcano.</a:t>
            </a:r>
          </a:p>
          <a:p>
            <a:pPr algn="l">
              <a:buFont typeface="Arial" panose="020B0604020202020204" pitchFamily="34" charset="0"/>
              <a:buChar char="•"/>
            </a:pPr>
            <a:r>
              <a:rPr lang="en-GB" sz="1600" b="1" dirty="0">
                <a:solidFill>
                  <a:srgbClr val="00B050"/>
                </a:solidFill>
                <a:latin typeface="Ink Free" panose="03080402000500000000" pitchFamily="66" charset="0"/>
              </a:rPr>
              <a:t>Lake Arenal makes up the country’s biggest lake. </a:t>
            </a:r>
          </a:p>
          <a:p>
            <a:pPr algn="l">
              <a:buFont typeface="Arial" panose="020B0604020202020204" pitchFamily="34" charset="0"/>
              <a:buChar char="•"/>
            </a:pPr>
            <a:r>
              <a:rPr lang="en-GB" sz="1600" b="1" dirty="0">
                <a:solidFill>
                  <a:srgbClr val="00B050"/>
                </a:solidFill>
                <a:latin typeface="Ink Free" panose="03080402000500000000" pitchFamily="66" charset="0"/>
              </a:rPr>
              <a:t>Costa Rica has a rich biodiversity. </a:t>
            </a:r>
          </a:p>
          <a:p>
            <a:pPr algn="l">
              <a:buFont typeface="Arial" panose="020B0604020202020204" pitchFamily="34" charset="0"/>
              <a:buChar char="•"/>
            </a:pPr>
            <a:r>
              <a:rPr lang="en-GB" sz="1600" b="1" dirty="0">
                <a:solidFill>
                  <a:srgbClr val="00B050"/>
                </a:solidFill>
                <a:latin typeface="Ink Free" panose="03080402000500000000" pitchFamily="66" charset="0"/>
              </a:rPr>
              <a:t>Pre-Columbian Costa Rica had a complex society of its own. </a:t>
            </a:r>
          </a:p>
        </p:txBody>
      </p:sp>
    </p:spTree>
    <p:extLst>
      <p:ext uri="{BB962C8B-B14F-4D97-AF65-F5344CB8AC3E}">
        <p14:creationId xmlns:p14="http://schemas.microsoft.com/office/powerpoint/2010/main" val="40412253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1955</TotalTime>
  <Words>449</Words>
  <Application>Microsoft Office PowerPoint</Application>
  <PresentationFormat>A4 Paper (210x297 mm)</PresentationFormat>
  <Paragraphs>46</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Calibri</vt:lpstr>
      <vt:lpstr>Calibri Light</vt:lpstr>
      <vt:lpstr>Comic Sans MS</vt:lpstr>
      <vt:lpstr>Ink Free</vt:lpstr>
      <vt:lpstr>Segoe Print</vt:lpstr>
      <vt:lpstr>Verdana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Davies</dc:creator>
  <cp:lastModifiedBy>Olivia Simpson</cp:lastModifiedBy>
  <cp:revision>48</cp:revision>
  <cp:lastPrinted>2019-12-12T14:49:40Z</cp:lastPrinted>
  <dcterms:created xsi:type="dcterms:W3CDTF">2019-08-19T15:14:48Z</dcterms:created>
  <dcterms:modified xsi:type="dcterms:W3CDTF">2023-02-27T17:45:06Z</dcterms:modified>
</cp:coreProperties>
</file>