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56" y="3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4/30/2020</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4/30/2020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4/30/2020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4/30/2020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4/30/2020</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4/30/2020</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4000"/>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4/30/2020</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4">
                <a:duotone>
                  <a:schemeClr val="accent1">
                    <a:shade val="45000"/>
                    <a:satMod val="135000"/>
                  </a:schemeClr>
                  <a:prstClr val="white"/>
                </a:duotone>
                <a:extLst>
                  <a:ext uri="{BEBA8EAE-BF5A-486C-A8C5-ECC9F3942E4B}">
                    <a14:imgProps xmlns:a14="http://schemas.microsoft.com/office/drawing/2010/main">
                      <a14:imgLayer r:embed="rId1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6">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Industrial revolution</a:t>
            </a:r>
            <a:endParaRPr lang="en-GB" dirty="0"/>
          </a:p>
        </p:txBody>
      </p:sp>
      <p:sp>
        <p:nvSpPr>
          <p:cNvPr id="3" name="Subtitle 2"/>
          <p:cNvSpPr>
            <a:spLocks noGrp="1"/>
          </p:cNvSpPr>
          <p:nvPr>
            <p:ph type="subTitle" idx="1"/>
          </p:nvPr>
        </p:nvSpPr>
        <p:spPr/>
        <p:txBody>
          <a:bodyPr/>
          <a:lstStyle/>
          <a:p>
            <a:r>
              <a:rPr lang="en-GB" dirty="0" smtClean="0"/>
              <a:t>By Sophie Matthews </a:t>
            </a:r>
            <a:endParaRPr lang="en-GB" dirty="0"/>
          </a:p>
        </p:txBody>
      </p:sp>
    </p:spTree>
    <p:extLst>
      <p:ext uri="{BB962C8B-B14F-4D97-AF65-F5344CB8AC3E}">
        <p14:creationId xmlns:p14="http://schemas.microsoft.com/office/powerpoint/2010/main" val="11784057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industrial revolution?</a:t>
            </a:r>
            <a:endParaRPr lang="en-GB" dirty="0"/>
          </a:p>
        </p:txBody>
      </p:sp>
      <p:sp>
        <p:nvSpPr>
          <p:cNvPr id="3" name="Content Placeholder 2"/>
          <p:cNvSpPr>
            <a:spLocks noGrp="1"/>
          </p:cNvSpPr>
          <p:nvPr>
            <p:ph idx="1"/>
          </p:nvPr>
        </p:nvSpPr>
        <p:spPr>
          <a:xfrm>
            <a:off x="1069848" y="2121408"/>
            <a:ext cx="6450679" cy="4050792"/>
          </a:xfrm>
        </p:spPr>
        <p:txBody>
          <a:bodyPr>
            <a:normAutofit lnSpcReduction="10000"/>
          </a:bodyPr>
          <a:lstStyle/>
          <a:p>
            <a:r>
              <a:rPr lang="en-GB" sz="3600" dirty="0" smtClean="0"/>
              <a:t>The industrial revolution was when things that had always been done by hand started to be done by machines. Interestingly, the revolution started in 1760 and ended in 1840. The revolution began in the U.K ( United Kingdom ). </a:t>
            </a:r>
            <a:endParaRPr lang="en-GB" sz="36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0527" y="3453344"/>
            <a:ext cx="4135753" cy="2746288"/>
          </a:xfrm>
          <a:prstGeom prst="rect">
            <a:avLst/>
          </a:prstGeom>
        </p:spPr>
      </p:pic>
    </p:spTree>
    <p:extLst>
      <p:ext uri="{BB962C8B-B14F-4D97-AF65-F5344CB8AC3E}">
        <p14:creationId xmlns:p14="http://schemas.microsoft.com/office/powerpoint/2010/main" val="2896688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0" y="528034"/>
            <a:ext cx="8783393" cy="5632311"/>
          </a:xfrm>
          <a:prstGeom prst="rect">
            <a:avLst/>
          </a:prstGeom>
        </p:spPr>
        <p:txBody>
          <a:bodyPr wrap="square">
            <a:spAutoFit/>
          </a:bodyPr>
          <a:lstStyle/>
          <a:p>
            <a:r>
              <a:rPr lang="en-GB" sz="3600" dirty="0">
                <a:solidFill>
                  <a:srgbClr val="111111"/>
                </a:solidFill>
              </a:rPr>
              <a:t>Before the Industrial Revolution, </a:t>
            </a:r>
            <a:r>
              <a:rPr lang="en-GB" sz="3600" dirty="0" smtClean="0">
                <a:solidFill>
                  <a:srgbClr val="111111"/>
                </a:solidFill>
              </a:rPr>
              <a:t>most people lived in rural areas ( the countryside ) </a:t>
            </a:r>
            <a:r>
              <a:rPr lang="en-GB" sz="3600" dirty="0">
                <a:solidFill>
                  <a:srgbClr val="111111"/>
                </a:solidFill>
              </a:rPr>
              <a:t>and people made </a:t>
            </a:r>
            <a:r>
              <a:rPr lang="en-GB" sz="3600" dirty="0" smtClean="0">
                <a:solidFill>
                  <a:srgbClr val="111111"/>
                </a:solidFill>
              </a:rPr>
              <a:t>things like clothes and food </a:t>
            </a:r>
            <a:r>
              <a:rPr lang="en-GB" sz="3600" dirty="0">
                <a:solidFill>
                  <a:srgbClr val="111111"/>
                </a:solidFill>
              </a:rPr>
              <a:t>at home. After </a:t>
            </a:r>
            <a:r>
              <a:rPr lang="en-GB" sz="3600" dirty="0" smtClean="0">
                <a:solidFill>
                  <a:srgbClr val="111111"/>
                </a:solidFill>
              </a:rPr>
              <a:t>industrialisation</a:t>
            </a:r>
            <a:r>
              <a:rPr lang="en-GB" sz="3600" dirty="0">
                <a:solidFill>
                  <a:srgbClr val="111111"/>
                </a:solidFill>
              </a:rPr>
              <a:t>, more people lived in cities where </a:t>
            </a:r>
            <a:r>
              <a:rPr lang="en-GB" sz="3600" dirty="0" smtClean="0">
                <a:solidFill>
                  <a:srgbClr val="111111"/>
                </a:solidFill>
              </a:rPr>
              <a:t>things </a:t>
            </a:r>
            <a:r>
              <a:rPr lang="en-GB" sz="3600" dirty="0">
                <a:solidFill>
                  <a:srgbClr val="111111"/>
                </a:solidFill>
              </a:rPr>
              <a:t>were </a:t>
            </a:r>
            <a:r>
              <a:rPr lang="en-GB" sz="3600" dirty="0" smtClean="0">
                <a:solidFill>
                  <a:srgbClr val="111111"/>
                </a:solidFill>
              </a:rPr>
              <a:t>made  </a:t>
            </a:r>
            <a:r>
              <a:rPr lang="en-GB" sz="3600" dirty="0">
                <a:solidFill>
                  <a:srgbClr val="111111"/>
                </a:solidFill>
              </a:rPr>
              <a:t>in </a:t>
            </a:r>
            <a:r>
              <a:rPr lang="en-GB" sz="3600" dirty="0" smtClean="0">
                <a:solidFill>
                  <a:srgbClr val="111111"/>
                </a:solidFill>
              </a:rPr>
              <a:t>factories</a:t>
            </a:r>
            <a:r>
              <a:rPr lang="en-GB" sz="3600" dirty="0">
                <a:solidFill>
                  <a:srgbClr val="111111"/>
                </a:solidFill>
              </a:rPr>
              <a:t>. Many people were forced to move to </a:t>
            </a:r>
            <a:r>
              <a:rPr lang="en-GB" sz="3600" dirty="0" smtClean="0">
                <a:solidFill>
                  <a:srgbClr val="111111"/>
                </a:solidFill>
              </a:rPr>
              <a:t>urban areas</a:t>
            </a:r>
            <a:r>
              <a:rPr lang="en-GB" sz="3600" dirty="0">
                <a:solidFill>
                  <a:srgbClr val="111111"/>
                </a:solidFill>
              </a:rPr>
              <a:t> ( cities )</a:t>
            </a:r>
            <a:r>
              <a:rPr lang="en-GB" sz="3600" dirty="0" smtClean="0">
                <a:solidFill>
                  <a:srgbClr val="111111"/>
                </a:solidFill>
              </a:rPr>
              <a:t>, </a:t>
            </a:r>
            <a:r>
              <a:rPr lang="en-GB" sz="3600" dirty="0">
                <a:solidFill>
                  <a:srgbClr val="111111"/>
                </a:solidFill>
              </a:rPr>
              <a:t>where wages were higher, in order to </a:t>
            </a:r>
            <a:r>
              <a:rPr lang="en-GB" sz="3600" dirty="0" smtClean="0">
                <a:solidFill>
                  <a:srgbClr val="111111"/>
                </a:solidFill>
              </a:rPr>
              <a:t>earn enough money to survive. </a:t>
            </a:r>
            <a:endParaRPr lang="en-GB" sz="3600" dirty="0"/>
          </a:p>
        </p:txBody>
      </p:sp>
    </p:spTree>
    <p:extLst>
      <p:ext uri="{BB962C8B-B14F-4D97-AF65-F5344CB8AC3E}">
        <p14:creationId xmlns:p14="http://schemas.microsoft.com/office/powerpoint/2010/main" val="42644597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549" y="785611"/>
            <a:ext cx="11732654" cy="5016758"/>
          </a:xfrm>
          <a:prstGeom prst="rect">
            <a:avLst/>
          </a:prstGeom>
        </p:spPr>
        <p:txBody>
          <a:bodyPr wrap="square">
            <a:spAutoFit/>
          </a:bodyPr>
          <a:lstStyle/>
          <a:p>
            <a:r>
              <a:rPr lang="en-GB" sz="3200" dirty="0" smtClean="0"/>
              <a:t>Unbelievably , </a:t>
            </a:r>
            <a:r>
              <a:rPr lang="en-GB" sz="3200" dirty="0"/>
              <a:t>the working conditions were terrible during the Industrial Revolution. As factories were being built, businesses </a:t>
            </a:r>
            <a:r>
              <a:rPr lang="en-GB" sz="3200" dirty="0" smtClean="0"/>
              <a:t>needed more </a:t>
            </a:r>
            <a:r>
              <a:rPr lang="en-GB" sz="3200" dirty="0"/>
              <a:t>workers. With </a:t>
            </a:r>
            <a:r>
              <a:rPr lang="en-GB" sz="3200" dirty="0" smtClean="0"/>
              <a:t>so many people needing to work, </a:t>
            </a:r>
            <a:r>
              <a:rPr lang="en-GB" sz="3200" dirty="0"/>
              <a:t>employers could set wages as low as they wanted because people were willing to do work as long as they got </a:t>
            </a:r>
            <a:r>
              <a:rPr lang="en-GB" sz="3200" dirty="0" smtClean="0"/>
              <a:t>paid. People </a:t>
            </a:r>
            <a:r>
              <a:rPr lang="en-GB" sz="3200" dirty="0"/>
              <a:t>worked </a:t>
            </a:r>
            <a:r>
              <a:rPr lang="en-GB" sz="3200" dirty="0" smtClean="0"/>
              <a:t>around </a:t>
            </a:r>
            <a:r>
              <a:rPr lang="en-GB" sz="3200" dirty="0"/>
              <a:t>sixteen hours a day for six days a week</a:t>
            </a:r>
            <a:r>
              <a:rPr lang="en-GB" sz="3200" dirty="0" smtClean="0"/>
              <a:t>.</a:t>
            </a:r>
            <a:r>
              <a:rPr lang="en-GB" sz="3200" dirty="0"/>
              <a:t> Workers got paid very little </a:t>
            </a:r>
            <a:r>
              <a:rPr lang="en-GB" sz="3200" dirty="0" smtClean="0"/>
              <a:t>money.  Skilled </a:t>
            </a:r>
            <a:r>
              <a:rPr lang="en-GB" sz="3200" dirty="0"/>
              <a:t>workers earned a little more, but not </a:t>
            </a:r>
            <a:r>
              <a:rPr lang="en-GB" sz="3200" dirty="0" smtClean="0"/>
              <a:t>much. </a:t>
            </a:r>
            <a:r>
              <a:rPr lang="en-GB" sz="3200" dirty="0"/>
              <a:t>Women received one-third or sometimes one-half the pay that men received. Children </a:t>
            </a:r>
            <a:r>
              <a:rPr lang="en-GB" sz="3200" dirty="0" smtClean="0"/>
              <a:t>got </a:t>
            </a:r>
            <a:r>
              <a:rPr lang="en-GB" sz="3200" dirty="0"/>
              <a:t>even less. </a:t>
            </a:r>
            <a:endParaRPr lang="en-GB" sz="3200" b="0" i="0" u="none" strike="noStrike" dirty="0">
              <a:solidFill>
                <a:srgbClr val="212529"/>
              </a:solidFill>
              <a:effectLst/>
              <a:latin typeface="&amp;quot"/>
            </a:endParaRPr>
          </a:p>
        </p:txBody>
      </p:sp>
    </p:spTree>
    <p:extLst>
      <p:ext uri="{BB962C8B-B14F-4D97-AF65-F5344CB8AC3E}">
        <p14:creationId xmlns:p14="http://schemas.microsoft.com/office/powerpoint/2010/main" val="3478244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4704" y="1061056"/>
            <a:ext cx="10792496" cy="4524315"/>
          </a:xfrm>
          <a:prstGeom prst="rect">
            <a:avLst/>
          </a:prstGeom>
        </p:spPr>
        <p:txBody>
          <a:bodyPr wrap="square">
            <a:spAutoFit/>
          </a:bodyPr>
          <a:lstStyle/>
          <a:p>
            <a:r>
              <a:rPr lang="en-GB" sz="3600" dirty="0">
                <a:solidFill>
                  <a:srgbClr val="000000"/>
                </a:solidFill>
              </a:rPr>
              <a:t>A lot of factories used </a:t>
            </a:r>
            <a:r>
              <a:rPr lang="en-GB" sz="3600" dirty="0" smtClean="0">
                <a:solidFill>
                  <a:srgbClr val="000000"/>
                </a:solidFill>
              </a:rPr>
              <a:t>children </a:t>
            </a:r>
            <a:r>
              <a:rPr lang="en-GB" sz="3600" dirty="0">
                <a:solidFill>
                  <a:srgbClr val="000000"/>
                </a:solidFill>
              </a:rPr>
              <a:t>in unsafe conditions. Factories hired children because they worked for low wages. </a:t>
            </a:r>
            <a:r>
              <a:rPr lang="en-GB" sz="3600" dirty="0" smtClean="0">
                <a:solidFill>
                  <a:srgbClr val="000000"/>
                </a:solidFill>
              </a:rPr>
              <a:t>Sometimes, </a:t>
            </a:r>
            <a:r>
              <a:rPr lang="en-GB" sz="3600" dirty="0">
                <a:solidFill>
                  <a:srgbClr val="000000"/>
                </a:solidFill>
              </a:rPr>
              <a:t>they hired small children because they could </a:t>
            </a:r>
            <a:r>
              <a:rPr lang="en-GB" sz="3600" dirty="0" smtClean="0">
                <a:solidFill>
                  <a:srgbClr val="000000"/>
                </a:solidFill>
              </a:rPr>
              <a:t> </a:t>
            </a:r>
            <a:r>
              <a:rPr lang="en-GB" sz="3600" dirty="0">
                <a:solidFill>
                  <a:srgbClr val="000000"/>
                </a:solidFill>
              </a:rPr>
              <a:t>fit into places adults couldn't. Children were </a:t>
            </a:r>
            <a:r>
              <a:rPr lang="en-GB" sz="3600" dirty="0" smtClean="0">
                <a:solidFill>
                  <a:srgbClr val="000000"/>
                </a:solidFill>
              </a:rPr>
              <a:t>forced </a:t>
            </a:r>
            <a:r>
              <a:rPr lang="en-GB" sz="3600" dirty="0">
                <a:solidFill>
                  <a:srgbClr val="000000"/>
                </a:solidFill>
              </a:rPr>
              <a:t>to </a:t>
            </a:r>
            <a:r>
              <a:rPr lang="en-GB" sz="3600" dirty="0" smtClean="0">
                <a:solidFill>
                  <a:srgbClr val="000000"/>
                </a:solidFill>
              </a:rPr>
              <a:t>work long hours in </a:t>
            </a:r>
            <a:r>
              <a:rPr lang="en-GB" sz="3600" dirty="0">
                <a:solidFill>
                  <a:srgbClr val="000000"/>
                </a:solidFill>
              </a:rPr>
              <a:t>poor conditions </a:t>
            </a:r>
            <a:r>
              <a:rPr lang="en-GB" sz="3600" dirty="0" smtClean="0">
                <a:solidFill>
                  <a:srgbClr val="000000"/>
                </a:solidFill>
              </a:rPr>
              <a:t>as well as </a:t>
            </a:r>
            <a:r>
              <a:rPr lang="en-GB" sz="3600" dirty="0">
                <a:solidFill>
                  <a:srgbClr val="000000"/>
                </a:solidFill>
              </a:rPr>
              <a:t>adults. Many children were killed or got sick working in factories.</a:t>
            </a:r>
            <a:endParaRPr lang="en-GB" sz="3600" dirty="0"/>
          </a:p>
        </p:txBody>
      </p:sp>
    </p:spTree>
    <p:extLst>
      <p:ext uri="{BB962C8B-B14F-4D97-AF65-F5344CB8AC3E}">
        <p14:creationId xmlns:p14="http://schemas.microsoft.com/office/powerpoint/2010/main" val="30914179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4095" y="568696"/>
            <a:ext cx="10998557" cy="6124754"/>
          </a:xfrm>
          <a:prstGeom prst="rect">
            <a:avLst/>
          </a:prstGeom>
        </p:spPr>
        <p:txBody>
          <a:bodyPr wrap="square">
            <a:spAutoFit/>
          </a:bodyPr>
          <a:lstStyle/>
          <a:p>
            <a:r>
              <a:rPr lang="en-US" sz="2800" dirty="0" smtClean="0">
                <a:ea typeface="Verdana" charset="0"/>
                <a:cs typeface="Verdana" charset="0"/>
              </a:rPr>
              <a:t>One </a:t>
            </a:r>
            <a:r>
              <a:rPr lang="en-US" sz="2800" dirty="0">
                <a:ea typeface="Verdana" charset="0"/>
                <a:cs typeface="Verdana" charset="0"/>
              </a:rPr>
              <a:t>of the most famous new developments was the invention of the railway. </a:t>
            </a:r>
            <a:r>
              <a:rPr lang="en-US" sz="2800" dirty="0">
                <a:ea typeface="Verdana Regular" charset="0"/>
                <a:cs typeface="Verdana Regular" charset="0"/>
              </a:rPr>
              <a:t>Before </a:t>
            </a:r>
            <a:r>
              <a:rPr lang="en-US" sz="2800" dirty="0" smtClean="0">
                <a:ea typeface="Verdana Regular" charset="0"/>
                <a:cs typeface="Verdana Regular" charset="0"/>
              </a:rPr>
              <a:t>railways were invented, </a:t>
            </a:r>
            <a:r>
              <a:rPr lang="en-US" sz="2800" dirty="0">
                <a:ea typeface="Verdana Regular" charset="0"/>
                <a:cs typeface="Verdana Regular" charset="0"/>
              </a:rPr>
              <a:t>it took a very long time to travel between different places. There were no railways, cars or buses to transport people and goods</a:t>
            </a:r>
            <a:r>
              <a:rPr lang="en-US" sz="2800" dirty="0" smtClean="0">
                <a:ea typeface="Verdana Regular" charset="0"/>
                <a:cs typeface="Verdana Regular" charset="0"/>
              </a:rPr>
              <a:t>. </a:t>
            </a:r>
            <a:r>
              <a:rPr lang="en-US" sz="2800" dirty="0">
                <a:ea typeface="Verdana Regular" charset="0"/>
                <a:cs typeface="Verdana Regular" charset="0"/>
              </a:rPr>
              <a:t>For shorter distances, people could walk or ride on horses. For longer journeys, people would have used carriages or carts pulled by horses</a:t>
            </a:r>
            <a:r>
              <a:rPr lang="en-US" sz="2800" dirty="0" smtClean="0">
                <a:ea typeface="Verdana Regular" charset="0"/>
                <a:cs typeface="Verdana Regular" charset="0"/>
              </a:rPr>
              <a:t>. </a:t>
            </a:r>
            <a:r>
              <a:rPr lang="en-US" sz="2800" dirty="0">
                <a:ea typeface="Verdana" charset="0"/>
                <a:cs typeface="Verdana" charset="0"/>
              </a:rPr>
              <a:t>The new steam railways meant that</a:t>
            </a:r>
            <a:r>
              <a:rPr lang="en-US" sz="2800" dirty="0" smtClean="0">
                <a:ea typeface="Verdana" charset="0"/>
                <a:cs typeface="Verdana" charset="0"/>
              </a:rPr>
              <a:t>:</a:t>
            </a:r>
          </a:p>
          <a:p>
            <a:endParaRPr lang="en-US" sz="2800" dirty="0">
              <a:ea typeface="Verdana" charset="0"/>
              <a:cs typeface="Verdana" charset="0"/>
            </a:endParaRPr>
          </a:p>
          <a:p>
            <a:pPr marL="285750" indent="-285750">
              <a:buFont typeface="Wingdings" charset="2"/>
              <a:buChar char="ü"/>
            </a:pPr>
            <a:r>
              <a:rPr lang="en-US" sz="2800" dirty="0">
                <a:ea typeface="Verdana" charset="0"/>
                <a:cs typeface="Verdana" charset="0"/>
              </a:rPr>
              <a:t>Heavier goods could be easily transported from place to place (this was good news for factory owners).</a:t>
            </a:r>
          </a:p>
          <a:p>
            <a:pPr marL="285750" indent="-285750">
              <a:buFont typeface="Wingdings" charset="2"/>
              <a:buChar char="ü"/>
            </a:pPr>
            <a:r>
              <a:rPr lang="en-US" sz="2800" dirty="0">
                <a:ea typeface="Verdana" charset="0"/>
                <a:cs typeface="Verdana" charset="0"/>
              </a:rPr>
              <a:t>Longer journeys were much faster.</a:t>
            </a:r>
          </a:p>
          <a:p>
            <a:pPr marL="285750" indent="-285750">
              <a:buFont typeface="Wingdings" charset="2"/>
              <a:buChar char="ü"/>
            </a:pPr>
            <a:r>
              <a:rPr lang="en-US" sz="2800" dirty="0">
                <a:ea typeface="Verdana" charset="0"/>
                <a:cs typeface="Verdana" charset="0"/>
              </a:rPr>
              <a:t>More people could travel together</a:t>
            </a:r>
          </a:p>
          <a:p>
            <a:pPr marL="285750" indent="-285750">
              <a:buFont typeface="Wingdings" charset="2"/>
              <a:buChar char="ü"/>
            </a:pPr>
            <a:r>
              <a:rPr lang="en-US" sz="2800" dirty="0">
                <a:ea typeface="Verdana" charset="0"/>
                <a:cs typeface="Verdana" charset="0"/>
              </a:rPr>
              <a:t>People did not need to rely on animals to travel</a:t>
            </a:r>
          </a:p>
          <a:p>
            <a:endParaRPr lang="en-US" sz="2800" dirty="0">
              <a:latin typeface="Comic Sans MS" panose="030F0702030302020204" pitchFamily="66" charset="0"/>
              <a:ea typeface="Verdana Regular" charset="0"/>
              <a:cs typeface="Verdana Regular" charset="0"/>
            </a:endParaRPr>
          </a:p>
        </p:txBody>
      </p:sp>
    </p:spTree>
    <p:extLst>
      <p:ext uri="{BB962C8B-B14F-4D97-AF65-F5344CB8AC3E}">
        <p14:creationId xmlns:p14="http://schemas.microsoft.com/office/powerpoint/2010/main" val="13812387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7983" y="2488257"/>
            <a:ext cx="4305837" cy="4062651"/>
          </a:xfrm>
          <a:prstGeom prst="rect">
            <a:avLst/>
          </a:prstGeom>
        </p:spPr>
        <p:txBody>
          <a:bodyPr wrap="square">
            <a:spAutoFit/>
          </a:bodyPr>
          <a:lstStyle/>
          <a:p>
            <a:pPr>
              <a:defRPr/>
            </a:pPr>
            <a:r>
              <a:rPr lang="en-US" sz="2000" b="1" u="sng" dirty="0" smtClean="0">
                <a:ea typeface="Verdana Regular" charset="0"/>
                <a:cs typeface="Verdana Regular" charset="0"/>
              </a:rPr>
              <a:t>Good:</a:t>
            </a:r>
          </a:p>
          <a:p>
            <a:pPr>
              <a:defRPr/>
            </a:pPr>
            <a:endParaRPr lang="en-US" sz="2000" b="1" u="sng" dirty="0" smtClean="0">
              <a:ea typeface="Verdana Regular" charset="0"/>
              <a:cs typeface="Verdana Regular" charset="0"/>
            </a:endParaRPr>
          </a:p>
          <a:p>
            <a:pPr marL="285750" indent="-285750">
              <a:buFont typeface="Arial" panose="020B0604020202020204" pitchFamily="34" charset="0"/>
              <a:buChar char="•"/>
              <a:defRPr/>
            </a:pPr>
            <a:r>
              <a:rPr lang="en-US" sz="2000" dirty="0" smtClean="0">
                <a:ea typeface="Verdana Regular" charset="0"/>
                <a:cs typeface="Verdana Regular" charset="0"/>
              </a:rPr>
              <a:t> Britain </a:t>
            </a:r>
            <a:r>
              <a:rPr lang="en-US" sz="2000" dirty="0">
                <a:ea typeface="Verdana Regular" charset="0"/>
                <a:cs typeface="Verdana Regular" charset="0"/>
              </a:rPr>
              <a:t>became wealthy</a:t>
            </a:r>
          </a:p>
          <a:p>
            <a:pPr marL="342900" indent="-342900">
              <a:buFont typeface="Arial" charset="0"/>
              <a:buChar char="•"/>
              <a:defRPr/>
            </a:pPr>
            <a:r>
              <a:rPr lang="en-US" sz="2000" dirty="0">
                <a:ea typeface="Verdana Regular" charset="0"/>
                <a:cs typeface="Verdana Regular" charset="0"/>
              </a:rPr>
              <a:t>It was quicker to produce goods like textiles</a:t>
            </a:r>
          </a:p>
          <a:p>
            <a:pPr marL="342900" indent="-342900">
              <a:buFont typeface="Arial" charset="0"/>
              <a:buChar char="•"/>
              <a:defRPr/>
            </a:pPr>
            <a:r>
              <a:rPr lang="en-US" sz="2000" dirty="0" smtClean="0">
                <a:ea typeface="Verdana Regular" charset="0"/>
                <a:cs typeface="Verdana Regular" charset="0"/>
              </a:rPr>
              <a:t>There </a:t>
            </a:r>
            <a:r>
              <a:rPr lang="en-US" sz="2000" dirty="0">
                <a:ea typeface="Verdana Regular" charset="0"/>
                <a:cs typeface="Verdana Regular" charset="0"/>
              </a:rPr>
              <a:t>were plenty of jobs for people</a:t>
            </a:r>
          </a:p>
          <a:p>
            <a:pPr marL="342900" indent="-342900">
              <a:buFont typeface="Arial" charset="0"/>
              <a:buChar char="•"/>
              <a:defRPr/>
            </a:pPr>
            <a:r>
              <a:rPr lang="en-US" sz="2000" dirty="0" smtClean="0">
                <a:ea typeface="Verdana Regular" charset="0"/>
                <a:cs typeface="Verdana Regular" charset="0"/>
              </a:rPr>
              <a:t>It </a:t>
            </a:r>
            <a:r>
              <a:rPr lang="en-US" sz="2000" dirty="0">
                <a:ea typeface="Verdana Regular" charset="0"/>
                <a:cs typeface="Verdana Regular" charset="0"/>
              </a:rPr>
              <a:t>was quicker to transport goods and people across the country</a:t>
            </a:r>
          </a:p>
          <a:p>
            <a:pPr marL="342900" indent="-342900">
              <a:buFont typeface="Arial" charset="0"/>
              <a:buChar char="•"/>
              <a:defRPr/>
            </a:pPr>
            <a:r>
              <a:rPr lang="en-US" sz="2000" dirty="0" smtClean="0">
                <a:ea typeface="Verdana Regular" charset="0"/>
                <a:cs typeface="Verdana Regular" charset="0"/>
              </a:rPr>
              <a:t>More </a:t>
            </a:r>
            <a:r>
              <a:rPr lang="en-US" sz="2000" dirty="0">
                <a:ea typeface="Verdana Regular" charset="0"/>
                <a:cs typeface="Verdana Regular" charset="0"/>
              </a:rPr>
              <a:t>steel meant stronger bridges and better machines</a:t>
            </a:r>
          </a:p>
          <a:p>
            <a:pPr marL="342900" indent="-342900">
              <a:buFont typeface="Arial" charset="0"/>
              <a:buChar char="•"/>
              <a:defRPr/>
            </a:pPr>
            <a:endParaRPr lang="en-US" dirty="0">
              <a:solidFill>
                <a:srgbClr val="002060"/>
              </a:solidFill>
              <a:latin typeface="Verdana Regular" charset="0"/>
              <a:ea typeface="Verdana Regular" charset="0"/>
              <a:cs typeface="Verdana Regular" charset="0"/>
            </a:endParaRPr>
          </a:p>
        </p:txBody>
      </p:sp>
      <p:sp>
        <p:nvSpPr>
          <p:cNvPr id="3" name="TextBox 2"/>
          <p:cNvSpPr txBox="1"/>
          <p:nvPr/>
        </p:nvSpPr>
        <p:spPr>
          <a:xfrm>
            <a:off x="631065" y="656823"/>
            <a:ext cx="10187189" cy="1477328"/>
          </a:xfrm>
          <a:prstGeom prst="rect">
            <a:avLst/>
          </a:prstGeom>
          <a:noFill/>
        </p:spPr>
        <p:txBody>
          <a:bodyPr wrap="square" rtlCol="0">
            <a:spAutoFit/>
          </a:bodyPr>
          <a:lstStyle/>
          <a:p>
            <a:r>
              <a:rPr lang="en-GB" sz="3600" dirty="0" smtClean="0"/>
              <a:t>The Industrial Revolution changed Britain in lots of ways – some were good, some bad:</a:t>
            </a:r>
          </a:p>
          <a:p>
            <a:endParaRPr lang="en-GB" dirty="0"/>
          </a:p>
        </p:txBody>
      </p:sp>
      <p:sp>
        <p:nvSpPr>
          <p:cNvPr id="4" name="Rectangle 3"/>
          <p:cNvSpPr/>
          <p:nvPr/>
        </p:nvSpPr>
        <p:spPr>
          <a:xfrm>
            <a:off x="5724659" y="2488257"/>
            <a:ext cx="4720107" cy="4093428"/>
          </a:xfrm>
          <a:prstGeom prst="rect">
            <a:avLst/>
          </a:prstGeom>
        </p:spPr>
        <p:txBody>
          <a:bodyPr wrap="square">
            <a:spAutoFit/>
          </a:bodyPr>
          <a:lstStyle/>
          <a:p>
            <a:pPr>
              <a:defRPr/>
            </a:pPr>
            <a:r>
              <a:rPr lang="en-US" sz="2000" b="1" u="sng" dirty="0" smtClean="0">
                <a:ea typeface="Verdana Regular" charset="0"/>
                <a:cs typeface="Verdana Regular" charset="0"/>
              </a:rPr>
              <a:t>Bad:</a:t>
            </a:r>
          </a:p>
          <a:p>
            <a:pPr>
              <a:defRPr/>
            </a:pPr>
            <a:endParaRPr lang="en-US" sz="2000" b="1" dirty="0">
              <a:ea typeface="Verdana Regular" charset="0"/>
              <a:cs typeface="Verdana Regular" charset="0"/>
            </a:endParaRPr>
          </a:p>
          <a:p>
            <a:pPr marL="342900" indent="-342900">
              <a:buFont typeface="Arial" charset="0"/>
              <a:buChar char="•"/>
              <a:defRPr/>
            </a:pPr>
            <a:r>
              <a:rPr lang="en-US" sz="2000" dirty="0" smtClean="0">
                <a:ea typeface="Verdana Regular" charset="0"/>
                <a:cs typeface="Verdana Regular" charset="0"/>
              </a:rPr>
              <a:t>Some </a:t>
            </a:r>
            <a:r>
              <a:rPr lang="en-US" sz="2000" dirty="0">
                <a:ea typeface="Verdana Regular" charset="0"/>
                <a:cs typeface="Verdana Regular" charset="0"/>
              </a:rPr>
              <a:t>of the work in factories or mines was dangerous, especially for children</a:t>
            </a:r>
          </a:p>
          <a:p>
            <a:pPr marL="342900" indent="-342900">
              <a:buFont typeface="Arial" charset="0"/>
              <a:buChar char="•"/>
              <a:defRPr/>
            </a:pPr>
            <a:r>
              <a:rPr lang="en-US" sz="2000" dirty="0">
                <a:ea typeface="Verdana Regular" charset="0"/>
                <a:cs typeface="Verdana Regular" charset="0"/>
              </a:rPr>
              <a:t>Smoke from factories polluted the </a:t>
            </a:r>
            <a:r>
              <a:rPr lang="en-US" sz="2000" dirty="0" smtClean="0">
                <a:ea typeface="Verdana Regular" charset="0"/>
                <a:cs typeface="Verdana Regular" charset="0"/>
              </a:rPr>
              <a:t>air</a:t>
            </a:r>
          </a:p>
          <a:p>
            <a:pPr marL="342900" indent="-342900">
              <a:buFont typeface="Arial" charset="0"/>
              <a:buChar char="•"/>
              <a:defRPr/>
            </a:pPr>
            <a:r>
              <a:rPr lang="en-US" sz="2000" dirty="0" smtClean="0">
                <a:ea typeface="Verdana Regular" charset="0"/>
                <a:cs typeface="Verdana Regular" charset="0"/>
              </a:rPr>
              <a:t>Cities </a:t>
            </a:r>
            <a:r>
              <a:rPr lang="en-US" sz="2000" dirty="0">
                <a:ea typeface="Verdana Regular" charset="0"/>
                <a:cs typeface="Verdana Regular" charset="0"/>
              </a:rPr>
              <a:t>became overcrowded and cramped</a:t>
            </a:r>
          </a:p>
          <a:p>
            <a:pPr marL="342900" indent="-342900">
              <a:buFont typeface="Arial" charset="0"/>
              <a:buChar char="•"/>
              <a:defRPr/>
            </a:pPr>
            <a:r>
              <a:rPr lang="en-US" sz="2000" dirty="0" smtClean="0">
                <a:ea typeface="Verdana Regular" charset="0"/>
                <a:cs typeface="Verdana Regular" charset="0"/>
              </a:rPr>
              <a:t>Diseases </a:t>
            </a:r>
            <a:r>
              <a:rPr lang="en-US" sz="2000" dirty="0">
                <a:ea typeface="Verdana Regular" charset="0"/>
                <a:cs typeface="Verdana Regular" charset="0"/>
              </a:rPr>
              <a:t>spread easily in the cities</a:t>
            </a:r>
          </a:p>
          <a:p>
            <a:pPr marL="342900" indent="-342900">
              <a:buFont typeface="Arial" charset="0"/>
              <a:buChar char="•"/>
              <a:defRPr/>
            </a:pPr>
            <a:r>
              <a:rPr lang="en-US" sz="2000" dirty="0">
                <a:ea typeface="Verdana Regular" charset="0"/>
                <a:cs typeface="Verdana Regular" charset="0"/>
              </a:rPr>
              <a:t>Factories and vehicles made the landscape look ugly</a:t>
            </a:r>
          </a:p>
          <a:p>
            <a:pPr marL="342900" indent="-342900">
              <a:buFont typeface="Arial" charset="0"/>
              <a:buChar char="•"/>
              <a:defRPr/>
            </a:pPr>
            <a:endParaRPr lang="en-US" sz="2000" dirty="0">
              <a:solidFill>
                <a:srgbClr val="002060"/>
              </a:solidFill>
              <a:ea typeface="Verdana Regular" charset="0"/>
              <a:cs typeface="Verdana Regular" charset="0"/>
            </a:endParaRPr>
          </a:p>
        </p:txBody>
      </p:sp>
    </p:spTree>
    <p:extLst>
      <p:ext uri="{BB962C8B-B14F-4D97-AF65-F5344CB8AC3E}">
        <p14:creationId xmlns:p14="http://schemas.microsoft.com/office/powerpoint/2010/main" val="12276599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TM03090434[[fn=Wood Type]]</Template>
  <TotalTime>93</TotalTime>
  <Words>500</Words>
  <Application>Microsoft Office PowerPoint</Application>
  <PresentationFormat>Widescreen</PresentationFormat>
  <Paragraphs>28</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&amp;quot</vt:lpstr>
      <vt:lpstr>Arial</vt:lpstr>
      <vt:lpstr>Comic Sans MS</vt:lpstr>
      <vt:lpstr>Rockwell</vt:lpstr>
      <vt:lpstr>Rockwell Condensed</vt:lpstr>
      <vt:lpstr>Verdana</vt:lpstr>
      <vt:lpstr>Verdana Regular</vt:lpstr>
      <vt:lpstr>Wingdings</vt:lpstr>
      <vt:lpstr>Wood Type</vt:lpstr>
      <vt:lpstr>Industrial revolution</vt:lpstr>
      <vt:lpstr>What is the industrial revolution?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revolution</dc:title>
  <dc:creator>Helen Matthews</dc:creator>
  <cp:lastModifiedBy>antonia harrison</cp:lastModifiedBy>
  <cp:revision>10</cp:revision>
  <dcterms:created xsi:type="dcterms:W3CDTF">2020-04-29T09:34:21Z</dcterms:created>
  <dcterms:modified xsi:type="dcterms:W3CDTF">2020-04-30T08:51:45Z</dcterms:modified>
</cp:coreProperties>
</file>