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9906000" cy="6858000" type="A4"/>
  <p:notesSz cx="6797675" cy="98567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59" autoAdjust="0"/>
    <p:restoredTop sz="94660"/>
  </p:normalViewPr>
  <p:slideViewPr>
    <p:cSldViewPr snapToGrid="0">
      <p:cViewPr varScale="1">
        <p:scale>
          <a:sx n="73" d="100"/>
          <a:sy n="73" d="100"/>
        </p:scale>
        <p:origin x="270" y="8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21/10/2022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512418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21/10/2022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019532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B3A11F-637D-4E87-8D06-E0CA8BCDD22F}" type="datetimeFigureOut">
              <a:rPr lang="en-GB" smtClean="0"/>
              <a:t>21/10/2022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064861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B3A11F-637D-4E87-8D06-E0CA8BCDD22F}" type="datetimeFigureOut">
              <a:rPr lang="en-GB" smtClean="0"/>
              <a:t>21/10/2022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4180583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B3A11F-637D-4E87-8D06-E0CA8BCDD22F}" type="datetimeFigureOut">
              <a:rPr lang="en-GB" smtClean="0"/>
              <a:t>21/10/2022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739900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B3A11F-637D-4E87-8D06-E0CA8BCDD22F}" type="datetimeFigureOut">
              <a:rPr lang="en-GB" smtClean="0"/>
              <a:t>21/10/2022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220772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B3A11F-637D-4E87-8D06-E0CA8BCDD22F}" type="datetimeFigureOut">
              <a:rPr lang="en-GB" smtClean="0"/>
              <a:t>21/10/2022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5751596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B3A11F-637D-4E87-8D06-E0CA8BCDD22F}" type="datetimeFigureOut">
              <a:rPr lang="en-GB" smtClean="0"/>
              <a:t>21/10/2022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145853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B3A11F-637D-4E87-8D06-E0CA8BCDD22F}" type="datetimeFigureOut">
              <a:rPr lang="en-GB" smtClean="0"/>
              <a:t>21/10/2022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465866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21/10/2022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473888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B3A11F-637D-4E87-8D06-E0CA8BCDD22F}" type="datetimeFigureOut">
              <a:rPr lang="en-GB" smtClean="0"/>
              <a:t>21/10/2022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5B87592-5DC2-4C9F-8142-D67C394535C6}" type="slidenum">
              <a:rPr lang="en-GB" smtClean="0"/>
              <a:t>‹#›</a:t>
            </a:fld>
            <a:endParaRPr lang="en-GB" dirty="0"/>
          </a:p>
        </p:txBody>
      </p:sp>
    </p:spTree>
    <p:extLst>
      <p:ext uri="{BB962C8B-B14F-4D97-AF65-F5344CB8AC3E}">
        <p14:creationId xmlns:p14="http://schemas.microsoft.com/office/powerpoint/2010/main" val="1025556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B3A11F-637D-4E87-8D06-E0CA8BCDD22F}" type="datetimeFigureOut">
              <a:rPr lang="en-GB" smtClean="0"/>
              <a:t>21/10/2022</a:t>
            </a:fld>
            <a:endParaRPr lang="en-GB"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B87592-5DC2-4C9F-8142-D67C394535C6}" type="slidenum">
              <a:rPr lang="en-GB" smtClean="0"/>
              <a:t>‹#›</a:t>
            </a:fld>
            <a:endParaRPr lang="en-GB" dirty="0"/>
          </a:p>
        </p:txBody>
      </p:sp>
    </p:spTree>
    <p:extLst>
      <p:ext uri="{BB962C8B-B14F-4D97-AF65-F5344CB8AC3E}">
        <p14:creationId xmlns:p14="http://schemas.microsoft.com/office/powerpoint/2010/main" val="33795700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8" Type="http://schemas.openxmlformats.org/officeDocument/2006/relationships/image" Target="../media/image15.jpeg"/><Relationship Id="rId13" Type="http://schemas.openxmlformats.org/officeDocument/2006/relationships/image" Target="../media/image20.jpeg"/><Relationship Id="rId3" Type="http://schemas.openxmlformats.org/officeDocument/2006/relationships/image" Target="../media/image11.jpeg"/><Relationship Id="rId7" Type="http://schemas.openxmlformats.org/officeDocument/2006/relationships/image" Target="../media/image14.jpeg"/><Relationship Id="rId12" Type="http://schemas.openxmlformats.org/officeDocument/2006/relationships/image" Target="../media/image19.jpe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18.jpeg"/><Relationship Id="rId5" Type="http://schemas.openxmlformats.org/officeDocument/2006/relationships/image" Target="../media/image13.jpeg"/><Relationship Id="rId10" Type="http://schemas.openxmlformats.org/officeDocument/2006/relationships/image" Target="../media/image17.png"/><Relationship Id="rId4" Type="http://schemas.openxmlformats.org/officeDocument/2006/relationships/image" Target="../media/image12.jpeg"/><Relationship Id="rId9"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490D510-460A-4FCC-824C-5391997C44D1}"/>
              </a:ext>
            </a:extLst>
          </p:cNvPr>
          <p:cNvSpPr/>
          <p:nvPr/>
        </p:nvSpPr>
        <p:spPr>
          <a:xfrm>
            <a:off x="101384" y="481419"/>
            <a:ext cx="1112805" cy="307777"/>
          </a:xfrm>
          <a:prstGeom prst="rect">
            <a:avLst/>
          </a:prstGeom>
        </p:spPr>
        <p:txBody>
          <a:bodyPr wrap="none">
            <a:spAutoFit/>
          </a:bodyPr>
          <a:lstStyle/>
          <a:p>
            <a:r>
              <a:rPr lang="en-US" sz="1400" dirty="0">
                <a:solidFill>
                  <a:srgbClr val="FF0000"/>
                </a:solidFill>
                <a:latin typeface="Comic Sans MS" panose="030F0702030302020204" pitchFamily="66" charset="0"/>
                <a:ea typeface="Segoe UI" panose="020B0502040204020203" pitchFamily="34" charset="0"/>
                <a:cs typeface="Segoe UI" panose="020B0502040204020203" pitchFamily="34" charset="0"/>
              </a:rPr>
              <a:t>Key Terms</a:t>
            </a:r>
          </a:p>
        </p:txBody>
      </p:sp>
      <p:graphicFrame>
        <p:nvGraphicFramePr>
          <p:cNvPr id="6" name="Table 5">
            <a:extLst>
              <a:ext uri="{FF2B5EF4-FFF2-40B4-BE49-F238E27FC236}">
                <a16:creationId xmlns:a16="http://schemas.microsoft.com/office/drawing/2014/main" id="{E21E2E73-498A-478B-954F-881091BF9E19}"/>
              </a:ext>
            </a:extLst>
          </p:cNvPr>
          <p:cNvGraphicFramePr>
            <a:graphicFrameLocks noGrp="1"/>
          </p:cNvGraphicFramePr>
          <p:nvPr>
            <p:extLst>
              <p:ext uri="{D42A27DB-BD31-4B8C-83A1-F6EECF244321}">
                <p14:modId xmlns:p14="http://schemas.microsoft.com/office/powerpoint/2010/main" val="3637030903"/>
              </p:ext>
            </p:extLst>
          </p:nvPr>
        </p:nvGraphicFramePr>
        <p:xfrm>
          <a:off x="101384" y="842352"/>
          <a:ext cx="4112901" cy="5988469"/>
        </p:xfrm>
        <a:graphic>
          <a:graphicData uri="http://schemas.openxmlformats.org/drawingml/2006/table">
            <a:tbl>
              <a:tblPr firstRow="1" bandRow="1">
                <a:tableStyleId>{E269D01E-BC32-4049-B463-5C60D7B0CCD2}</a:tableStyleId>
              </a:tblPr>
              <a:tblGrid>
                <a:gridCol w="1218019">
                  <a:extLst>
                    <a:ext uri="{9D8B030D-6E8A-4147-A177-3AD203B41FA5}">
                      <a16:colId xmlns:a16="http://schemas.microsoft.com/office/drawing/2014/main" val="877075995"/>
                    </a:ext>
                  </a:extLst>
                </a:gridCol>
                <a:gridCol w="2894882">
                  <a:extLst>
                    <a:ext uri="{9D8B030D-6E8A-4147-A177-3AD203B41FA5}">
                      <a16:colId xmlns:a16="http://schemas.microsoft.com/office/drawing/2014/main" val="2826107381"/>
                    </a:ext>
                  </a:extLst>
                </a:gridCol>
              </a:tblGrid>
              <a:tr h="785448">
                <a:tc>
                  <a:txBody>
                    <a:bodyPr/>
                    <a:lstStyle/>
                    <a:p>
                      <a:r>
                        <a:rPr lang="en-GB" sz="1200" dirty="0">
                          <a:latin typeface="Segoe Print" panose="02000800000000000000" pitchFamily="2" charset="0"/>
                        </a:rPr>
                        <a:t>Biome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100" b="0" i="0" kern="1200" dirty="0">
                          <a:solidFill>
                            <a:schemeClr val="lt1"/>
                          </a:solidFill>
                          <a:effectLst/>
                          <a:latin typeface="Segoe Print" panose="02000800000000000000" pitchFamily="2" charset="0"/>
                          <a:ea typeface="+mn-ea"/>
                          <a:cs typeface="+mn-cs"/>
                        </a:rPr>
                        <a:t>A </a:t>
                      </a:r>
                      <a:r>
                        <a:rPr lang="en-GB" sz="1100" b="1" i="0" kern="1200" dirty="0">
                          <a:solidFill>
                            <a:schemeClr val="lt1"/>
                          </a:solidFill>
                          <a:effectLst/>
                          <a:latin typeface="Segoe Print" panose="02000800000000000000" pitchFamily="2" charset="0"/>
                          <a:ea typeface="+mn-ea"/>
                          <a:cs typeface="+mn-cs"/>
                        </a:rPr>
                        <a:t>biome</a:t>
                      </a:r>
                      <a:r>
                        <a:rPr lang="en-GB" sz="1100" b="0" i="0" kern="1200" dirty="0">
                          <a:solidFill>
                            <a:schemeClr val="lt1"/>
                          </a:solidFill>
                          <a:effectLst/>
                          <a:latin typeface="Segoe Print" panose="02000800000000000000" pitchFamily="2" charset="0"/>
                          <a:ea typeface="+mn-ea"/>
                          <a:cs typeface="+mn-cs"/>
                        </a:rPr>
                        <a:t> is a large area characterized by its vegetation, soil, climate, and wildlife e.g. forest or desert.</a:t>
                      </a:r>
                      <a:endParaRPr lang="en-GB" sz="900" dirty="0">
                        <a:latin typeface="Segoe Print" panose="020008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3457700"/>
                  </a:ext>
                </a:extLst>
              </a:tr>
              <a:tr h="1087543">
                <a:tc>
                  <a:txBody>
                    <a:bodyPr/>
                    <a:lstStyle/>
                    <a:p>
                      <a:r>
                        <a:rPr lang="en-GB" sz="1200" dirty="0">
                          <a:latin typeface="Segoe Print" panose="02000800000000000000" pitchFamily="2" charset="0"/>
                        </a:rPr>
                        <a:t>Desert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b="0" i="0" kern="1200" dirty="0">
                          <a:solidFill>
                            <a:schemeClr val="lt1"/>
                          </a:solidFill>
                          <a:effectLst/>
                          <a:latin typeface="Segoe Print" panose="02000800000000000000" pitchFamily="2" charset="0"/>
                          <a:ea typeface="+mn-ea"/>
                          <a:cs typeface="+mn-cs"/>
                        </a:rPr>
                        <a:t>A </a:t>
                      </a:r>
                      <a:r>
                        <a:rPr lang="en-GB" sz="1200" b="1" i="0" kern="1200" dirty="0">
                          <a:solidFill>
                            <a:schemeClr val="lt1"/>
                          </a:solidFill>
                          <a:effectLst/>
                          <a:latin typeface="Segoe Print" panose="02000800000000000000" pitchFamily="2" charset="0"/>
                          <a:ea typeface="+mn-ea"/>
                          <a:cs typeface="+mn-cs"/>
                        </a:rPr>
                        <a:t>desert</a:t>
                      </a:r>
                      <a:r>
                        <a:rPr lang="en-GB" sz="1200" b="0" i="0" kern="1200" dirty="0">
                          <a:solidFill>
                            <a:schemeClr val="lt1"/>
                          </a:solidFill>
                          <a:effectLst/>
                          <a:latin typeface="Segoe Print" panose="02000800000000000000" pitchFamily="2" charset="0"/>
                          <a:ea typeface="+mn-ea"/>
                          <a:cs typeface="+mn-cs"/>
                        </a:rPr>
                        <a:t> is any large region that gets very little rain each year. Very few plants or animals live in </a:t>
                      </a:r>
                      <a:r>
                        <a:rPr lang="en-GB" sz="1200" b="1" i="0" kern="1200" dirty="0">
                          <a:solidFill>
                            <a:schemeClr val="lt1"/>
                          </a:solidFill>
                          <a:effectLst/>
                          <a:latin typeface="Segoe Print" panose="02000800000000000000" pitchFamily="2" charset="0"/>
                          <a:ea typeface="+mn-ea"/>
                          <a:cs typeface="+mn-cs"/>
                        </a:rPr>
                        <a:t>desert</a:t>
                      </a:r>
                      <a:r>
                        <a:rPr lang="en-GB" sz="1200" b="0" i="0" kern="1200" dirty="0">
                          <a:solidFill>
                            <a:schemeClr val="lt1"/>
                          </a:solidFill>
                          <a:effectLst/>
                          <a:latin typeface="Segoe Print" panose="02000800000000000000" pitchFamily="2" charset="0"/>
                          <a:ea typeface="+mn-ea"/>
                          <a:cs typeface="+mn-cs"/>
                        </a:rPr>
                        <a:t> areas.</a:t>
                      </a:r>
                      <a:endParaRPr lang="en-GB" sz="1000" dirty="0">
                        <a:latin typeface="Segoe Print" panose="02000800000000000000" pitchFamily="2"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12509312"/>
                  </a:ext>
                </a:extLst>
              </a:tr>
              <a:tr h="560229">
                <a:tc>
                  <a:txBody>
                    <a:bodyPr/>
                    <a:lstStyle/>
                    <a:p>
                      <a:r>
                        <a:rPr lang="en-GB" sz="1200" dirty="0">
                          <a:latin typeface="Segoe Print" panose="02000800000000000000" pitchFamily="2" charset="0"/>
                        </a:rPr>
                        <a:t>Arid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latin typeface="Segoe Print" panose="02000800000000000000" pitchFamily="2" charset="0"/>
                        </a:rPr>
                        <a:t>An adjective to describe a place with little access to water.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55178028"/>
                  </a:ext>
                </a:extLst>
              </a:tr>
              <a:tr h="845866">
                <a:tc>
                  <a:txBody>
                    <a:bodyPr/>
                    <a:lstStyle/>
                    <a:p>
                      <a:r>
                        <a:rPr lang="en-GB" sz="1200" dirty="0">
                          <a:latin typeface="Segoe Print" panose="02000800000000000000" pitchFamily="2" charset="0"/>
                        </a:rPr>
                        <a:t>Oasis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lt1"/>
                          </a:solidFill>
                          <a:effectLst/>
                          <a:latin typeface="Segoe Print" panose="02000800000000000000" pitchFamily="2" charset="0"/>
                          <a:ea typeface="+mn-ea"/>
                          <a:cs typeface="+mn-cs"/>
                        </a:rPr>
                        <a:t>A spot in a desert where water and plants can be found (often around a natural spring)</a:t>
                      </a:r>
                      <a:r>
                        <a:rPr lang="en-GB" sz="1000" b="0" i="0" kern="1200" dirty="0">
                          <a:solidFill>
                            <a:schemeClr val="lt1"/>
                          </a:solidFill>
                          <a:effectLst/>
                          <a:latin typeface="Segoe Print" panose="02000800000000000000" pitchFamily="2" charset="0"/>
                          <a:ea typeface="+mn-ea"/>
                          <a:cs typeface="+mn-cs"/>
                        </a:rPr>
                        <a:t>.</a:t>
                      </a:r>
                      <a:endParaRPr lang="en-GB" sz="1100" b="0" i="0" kern="1200" dirty="0">
                        <a:solidFill>
                          <a:schemeClr val="lt1"/>
                        </a:solidFill>
                        <a:effectLst/>
                        <a:latin typeface="Segoe Print" panose="02000800000000000000" pitchFamily="2"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45659408"/>
                  </a:ext>
                </a:extLst>
              </a:tr>
              <a:tr h="495434">
                <a:tc>
                  <a:txBody>
                    <a:bodyPr/>
                    <a:lstStyle/>
                    <a:p>
                      <a:r>
                        <a:rPr lang="en-GB" sz="1200" dirty="0">
                          <a:latin typeface="Segoe Print" panose="02000800000000000000" pitchFamily="2" charset="0"/>
                        </a:rPr>
                        <a:t>Biotic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latin typeface="Segoe Print" panose="02000800000000000000" pitchFamily="2" charset="0"/>
                        </a:rPr>
                        <a:t>Living components e.g. plants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31473">
                <a:tc>
                  <a:txBody>
                    <a:bodyPr/>
                    <a:lstStyle/>
                    <a:p>
                      <a:r>
                        <a:rPr lang="en-GB" sz="1200" dirty="0">
                          <a:latin typeface="Segoe Print" panose="02000800000000000000" pitchFamily="2" charset="0"/>
                        </a:rPr>
                        <a:t>Abiotic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latin typeface="Segoe Print" panose="02000800000000000000" pitchFamily="2" charset="0"/>
                        </a:rPr>
                        <a:t>Non living components e.g. sand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77571659"/>
                  </a:ext>
                </a:extLst>
              </a:tr>
              <a:tr h="604190">
                <a:tc>
                  <a:txBody>
                    <a:bodyPr/>
                    <a:lstStyle/>
                    <a:p>
                      <a:r>
                        <a:rPr lang="en-GB" sz="1050" dirty="0">
                          <a:latin typeface="Segoe Print" panose="02000800000000000000" pitchFamily="2" charset="0"/>
                        </a:rPr>
                        <a:t>Desertification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latin typeface="Segoe Print" panose="02000800000000000000" pitchFamily="2" charset="0"/>
                        </a:rPr>
                        <a:t>The process in which land turns into desert land.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90008911"/>
                  </a:ext>
                </a:extLst>
              </a:tr>
              <a:tr h="978286">
                <a:tc>
                  <a:txBody>
                    <a:bodyPr/>
                    <a:lstStyle/>
                    <a:p>
                      <a:r>
                        <a:rPr lang="en-GB" sz="1200" dirty="0">
                          <a:latin typeface="Segoe Print" panose="02000800000000000000" pitchFamily="2" charset="0"/>
                        </a:rPr>
                        <a:t>Sand dune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b="0" i="0" kern="1200" dirty="0">
                          <a:solidFill>
                            <a:schemeClr val="lt1"/>
                          </a:solidFill>
                          <a:effectLst/>
                          <a:latin typeface="Segoe Print" panose="02000800000000000000" pitchFamily="2" charset="0"/>
                          <a:ea typeface="+mn-ea"/>
                          <a:cs typeface="+mn-cs"/>
                        </a:rPr>
                        <a:t>A hill or. ridge of </a:t>
                      </a:r>
                      <a:r>
                        <a:rPr lang="en-GB" sz="1200" b="1" i="0" kern="1200" dirty="0">
                          <a:solidFill>
                            <a:schemeClr val="lt1"/>
                          </a:solidFill>
                          <a:effectLst/>
                          <a:latin typeface="Segoe Print" panose="02000800000000000000" pitchFamily="2" charset="0"/>
                          <a:ea typeface="+mn-ea"/>
                          <a:cs typeface="+mn-cs"/>
                        </a:rPr>
                        <a:t>sand</a:t>
                      </a:r>
                      <a:r>
                        <a:rPr lang="en-GB" sz="1200" b="0" i="0" kern="1200" dirty="0">
                          <a:solidFill>
                            <a:schemeClr val="lt1"/>
                          </a:solidFill>
                          <a:effectLst/>
                          <a:latin typeface="Segoe Print" panose="02000800000000000000" pitchFamily="2" charset="0"/>
                          <a:ea typeface="+mn-ea"/>
                          <a:cs typeface="+mn-cs"/>
                        </a:rPr>
                        <a:t> piled up by the wind.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43110600"/>
                  </a:ext>
                </a:extLst>
              </a:tr>
            </a:tbl>
          </a:graphicData>
        </a:graphic>
      </p:graphicFrame>
      <p:pic>
        <p:nvPicPr>
          <p:cNvPr id="4" name="Picture 3" descr="A group of dune&#10;&#10;Description automatically generated">
            <a:extLst>
              <a:ext uri="{FF2B5EF4-FFF2-40B4-BE49-F238E27FC236}">
                <a16:creationId xmlns:a16="http://schemas.microsoft.com/office/drawing/2014/main" id="{6B9C1E21-3FB0-3A45-BA53-53C084DABF1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4441171" y="527588"/>
            <a:ext cx="1983924" cy="1116149"/>
          </a:xfrm>
          <a:prstGeom prst="rect">
            <a:avLst/>
          </a:prstGeom>
        </p:spPr>
      </p:pic>
      <p:pic>
        <p:nvPicPr>
          <p:cNvPr id="1026" name="Picture 2" descr="The Sahara: Earth's Largest Hot Desert | Live Science">
            <a:extLst>
              <a:ext uri="{FF2B5EF4-FFF2-40B4-BE49-F238E27FC236}">
                <a16:creationId xmlns:a16="http://schemas.microsoft.com/office/drawing/2014/main" id="{DE967A82-6344-2F42-A738-331B0AE30B98}"/>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183237" y="508227"/>
            <a:ext cx="1698171" cy="113211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2EFE5D3-FD4B-064F-9F3A-A4655D5D3712}"/>
              </a:ext>
            </a:extLst>
          </p:cNvPr>
          <p:cNvSpPr txBox="1"/>
          <p:nvPr/>
        </p:nvSpPr>
        <p:spPr>
          <a:xfrm>
            <a:off x="4430216" y="1640341"/>
            <a:ext cx="5451192" cy="261610"/>
          </a:xfrm>
          <a:prstGeom prst="rect">
            <a:avLst/>
          </a:prstGeom>
          <a:noFill/>
        </p:spPr>
        <p:txBody>
          <a:bodyPr wrap="square" rtlCol="0">
            <a:spAutoFit/>
          </a:bodyPr>
          <a:lstStyle/>
          <a:p>
            <a:pPr algn="ctr"/>
            <a:r>
              <a:rPr lang="en-US" sz="1100" dirty="0">
                <a:latin typeface="Segoe Print" panose="02000800000000000000" pitchFamily="2" charset="0"/>
              </a:rPr>
              <a:t>The Sahara desert (Africa)</a:t>
            </a:r>
          </a:p>
        </p:txBody>
      </p:sp>
      <p:pic>
        <p:nvPicPr>
          <p:cNvPr id="1028" name="Picture 4" descr="Sahara | Location, History, Map, Countries, Animals, &amp; Facts | Britannica">
            <a:extLst>
              <a:ext uri="{FF2B5EF4-FFF2-40B4-BE49-F238E27FC236}">
                <a16:creationId xmlns:a16="http://schemas.microsoft.com/office/drawing/2014/main" id="{27747286-6397-3246-8ED4-5AA09922237D}"/>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6497931" y="508227"/>
            <a:ext cx="1612470" cy="1075238"/>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90E12663-D92C-4B42-AAA3-F4C06B09A6BE}"/>
              </a:ext>
            </a:extLst>
          </p:cNvPr>
          <p:cNvSpPr txBox="1"/>
          <p:nvPr/>
        </p:nvSpPr>
        <p:spPr>
          <a:xfrm>
            <a:off x="4399275" y="2029820"/>
            <a:ext cx="1334242" cy="1446550"/>
          </a:xfrm>
          <a:prstGeom prst="rect">
            <a:avLst/>
          </a:prstGeom>
          <a:noFill/>
        </p:spPr>
        <p:txBody>
          <a:bodyPr wrap="square" rtlCol="0">
            <a:spAutoFit/>
          </a:bodyPr>
          <a:lstStyle/>
          <a:p>
            <a:pPr algn="ctr"/>
            <a:r>
              <a:rPr lang="en-US" sz="1100" dirty="0">
                <a:solidFill>
                  <a:schemeClr val="accent2">
                    <a:lumMod val="75000"/>
                  </a:schemeClr>
                </a:solidFill>
                <a:latin typeface="Segoe Print" panose="02000800000000000000" pitchFamily="2" charset="0"/>
              </a:rPr>
              <a:t>The Sahara desert is very </a:t>
            </a:r>
            <a:r>
              <a:rPr lang="en-US" sz="1100" b="1" u="sng" dirty="0">
                <a:solidFill>
                  <a:schemeClr val="accent2">
                    <a:lumMod val="75000"/>
                  </a:schemeClr>
                </a:solidFill>
                <a:latin typeface="Segoe Print" panose="02000800000000000000" pitchFamily="2" charset="0"/>
              </a:rPr>
              <a:t>hot</a:t>
            </a:r>
            <a:r>
              <a:rPr lang="en-US" sz="1100" dirty="0">
                <a:solidFill>
                  <a:schemeClr val="accent2">
                    <a:lumMod val="75000"/>
                  </a:schemeClr>
                </a:solidFill>
                <a:latin typeface="Segoe Print" panose="02000800000000000000" pitchFamily="2" charset="0"/>
              </a:rPr>
              <a:t>. It can be over 40 degrees during the day but can drop to below 0 degrees at night. </a:t>
            </a:r>
          </a:p>
        </p:txBody>
      </p:sp>
      <p:pic>
        <p:nvPicPr>
          <p:cNvPr id="1030" name="Picture 6" descr="Free Cold Thermometer Cliparts, Download Free Clip Art, Free Clip Art on  Clipart Library">
            <a:extLst>
              <a:ext uri="{FF2B5EF4-FFF2-40B4-BE49-F238E27FC236}">
                <a16:creationId xmlns:a16="http://schemas.microsoft.com/office/drawing/2014/main" id="{E8B4B540-6B8C-7F46-89F0-86E1C8C78EA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33517" y="1964417"/>
            <a:ext cx="442507" cy="1577355"/>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7A1AF01D-394B-974C-87EA-1B0AA64F9FB0}"/>
              </a:ext>
            </a:extLst>
          </p:cNvPr>
          <p:cNvSpPr txBox="1"/>
          <p:nvPr/>
        </p:nvSpPr>
        <p:spPr>
          <a:xfrm>
            <a:off x="8064038" y="2280339"/>
            <a:ext cx="1334242" cy="938719"/>
          </a:xfrm>
          <a:prstGeom prst="rect">
            <a:avLst/>
          </a:prstGeom>
          <a:noFill/>
        </p:spPr>
        <p:txBody>
          <a:bodyPr wrap="square" rtlCol="0">
            <a:spAutoFit/>
          </a:bodyPr>
          <a:lstStyle/>
          <a:p>
            <a:pPr algn="ctr"/>
            <a:r>
              <a:rPr lang="en-US" sz="1100" dirty="0">
                <a:solidFill>
                  <a:schemeClr val="accent4"/>
                </a:solidFill>
                <a:latin typeface="Segoe Print" panose="02000800000000000000" pitchFamily="2" charset="0"/>
              </a:rPr>
              <a:t>There is less than 2.5 cm of rain in the Sahara desert each year. </a:t>
            </a:r>
          </a:p>
        </p:txBody>
      </p:sp>
      <p:pic>
        <p:nvPicPr>
          <p:cNvPr id="1032" name="Picture 8" descr="Free Rain Clouds Clipart, Download Free Clip Art, Free Clip Art on Clipart  Library">
            <a:extLst>
              <a:ext uri="{FF2B5EF4-FFF2-40B4-BE49-F238E27FC236}">
                <a16:creationId xmlns:a16="http://schemas.microsoft.com/office/drawing/2014/main" id="{117D58B4-6895-EB46-BEAD-BF32BF49DBEA}"/>
              </a:ext>
            </a:extLst>
          </p:cNvPr>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8900179" y="1697217"/>
            <a:ext cx="981229" cy="735922"/>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30956885-95EE-1B42-B732-D28831B27704}"/>
              </a:ext>
            </a:extLst>
          </p:cNvPr>
          <p:cNvSpPr txBox="1"/>
          <p:nvPr/>
        </p:nvSpPr>
        <p:spPr>
          <a:xfrm>
            <a:off x="6488691" y="2083929"/>
            <a:ext cx="1453526" cy="1446550"/>
          </a:xfrm>
          <a:prstGeom prst="rect">
            <a:avLst/>
          </a:prstGeom>
          <a:noFill/>
        </p:spPr>
        <p:txBody>
          <a:bodyPr wrap="square" rtlCol="0">
            <a:spAutoFit/>
          </a:bodyPr>
          <a:lstStyle/>
          <a:p>
            <a:pPr algn="ctr"/>
            <a:r>
              <a:rPr lang="en-US" sz="1100" dirty="0">
                <a:solidFill>
                  <a:schemeClr val="accent4">
                    <a:lumMod val="75000"/>
                  </a:schemeClr>
                </a:solidFill>
                <a:latin typeface="Segoe Print" panose="02000800000000000000" pitchFamily="2" charset="0"/>
              </a:rPr>
              <a:t>The Sahara desert is the largest hot desert in the world. It spans 9.2 million km and covers 8% of the world’s surface. </a:t>
            </a:r>
          </a:p>
        </p:txBody>
      </p:sp>
      <p:sp>
        <p:nvSpPr>
          <p:cNvPr id="9" name="Rectangle 8">
            <a:extLst>
              <a:ext uri="{FF2B5EF4-FFF2-40B4-BE49-F238E27FC236}">
                <a16:creationId xmlns:a16="http://schemas.microsoft.com/office/drawing/2014/main" id="{6D677FC3-BE7C-5541-8145-333394B73FC8}"/>
              </a:ext>
            </a:extLst>
          </p:cNvPr>
          <p:cNvSpPr/>
          <p:nvPr/>
        </p:nvSpPr>
        <p:spPr>
          <a:xfrm>
            <a:off x="4542152" y="5891830"/>
            <a:ext cx="5363848" cy="877163"/>
          </a:xfrm>
          <a:prstGeom prst="rect">
            <a:avLst/>
          </a:prstGeom>
        </p:spPr>
        <p:txBody>
          <a:bodyPr wrap="square">
            <a:spAutoFit/>
          </a:bodyPr>
          <a:lstStyle/>
          <a:p>
            <a:r>
              <a:rPr lang="en-GB" sz="1100" dirty="0">
                <a:solidFill>
                  <a:srgbClr val="FFC000"/>
                </a:solidFill>
                <a:latin typeface="Segoe Print" panose="02000800000000000000" pitchFamily="2" charset="0"/>
              </a:rPr>
              <a:t>The Sahara used to be home to a variety of plants and animals. The change came approximately 5000 years ago, due to a gradual change in the tilt of the earth. It is thought that the Sahara Desert will become green again at some point in the future</a:t>
            </a:r>
            <a:r>
              <a:rPr lang="en-GB" dirty="0">
                <a:solidFill>
                  <a:srgbClr val="FFC000"/>
                </a:solidFill>
                <a:latin typeface="Source Sans Pro" panose="020B0503030403020204" pitchFamily="34" charset="0"/>
              </a:rPr>
              <a:t>.</a:t>
            </a:r>
            <a:endParaRPr lang="en-US" dirty="0">
              <a:solidFill>
                <a:srgbClr val="FFC000"/>
              </a:solidFill>
            </a:endParaRPr>
          </a:p>
        </p:txBody>
      </p:sp>
      <p:pic>
        <p:nvPicPr>
          <p:cNvPr id="1034" name="Picture 10" descr="Nomads of the Sahara - Part 2 - Walking With Nomads">
            <a:extLst>
              <a:ext uri="{FF2B5EF4-FFF2-40B4-BE49-F238E27FC236}">
                <a16:creationId xmlns:a16="http://schemas.microsoft.com/office/drawing/2014/main" id="{C63A95F1-5C67-2D4F-B85F-01538340E30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82391" y="3230452"/>
            <a:ext cx="1334242" cy="887878"/>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5B350F64-FD0A-1745-B249-DA7607EB917C}"/>
              </a:ext>
            </a:extLst>
          </p:cNvPr>
          <p:cNvSpPr/>
          <p:nvPr/>
        </p:nvSpPr>
        <p:spPr>
          <a:xfrm>
            <a:off x="7744158" y="4106726"/>
            <a:ext cx="2161842" cy="1785104"/>
          </a:xfrm>
          <a:prstGeom prst="rect">
            <a:avLst/>
          </a:prstGeom>
        </p:spPr>
        <p:txBody>
          <a:bodyPr wrap="square">
            <a:spAutoFit/>
          </a:bodyPr>
          <a:lstStyle/>
          <a:p>
            <a:pPr algn="ctr"/>
            <a:r>
              <a:rPr lang="en-GB" sz="1100" dirty="0">
                <a:solidFill>
                  <a:schemeClr val="accent2">
                    <a:lumMod val="75000"/>
                  </a:schemeClr>
                </a:solidFill>
                <a:latin typeface="Segoe Print" panose="02000800000000000000" pitchFamily="2" charset="0"/>
              </a:rPr>
              <a:t>The population of the Sahara is just two million. People who live in the Sahara are known as nomads, who move from place to place depending on the seasons. Whilst others live in permanent communities near water sources.</a:t>
            </a:r>
            <a:endParaRPr lang="en-US" sz="1100" dirty="0">
              <a:solidFill>
                <a:schemeClr val="accent2">
                  <a:lumMod val="75000"/>
                </a:schemeClr>
              </a:solidFill>
              <a:latin typeface="Segoe Print" panose="02000800000000000000" pitchFamily="2" charset="0"/>
            </a:endParaRPr>
          </a:p>
        </p:txBody>
      </p:sp>
      <p:sp>
        <p:nvSpPr>
          <p:cNvPr id="11" name="Rectangle 10">
            <a:extLst>
              <a:ext uri="{FF2B5EF4-FFF2-40B4-BE49-F238E27FC236}">
                <a16:creationId xmlns:a16="http://schemas.microsoft.com/office/drawing/2014/main" id="{0873A553-3F32-F647-9535-D031BE071B0F}"/>
              </a:ext>
            </a:extLst>
          </p:cNvPr>
          <p:cNvSpPr/>
          <p:nvPr/>
        </p:nvSpPr>
        <p:spPr>
          <a:xfrm>
            <a:off x="4862929" y="4698389"/>
            <a:ext cx="2472963" cy="1384995"/>
          </a:xfrm>
          <a:prstGeom prst="rect">
            <a:avLst/>
          </a:prstGeom>
        </p:spPr>
        <p:txBody>
          <a:bodyPr wrap="square">
            <a:spAutoFit/>
          </a:bodyPr>
          <a:lstStyle/>
          <a:p>
            <a:pPr marL="171450" indent="-171450">
              <a:buFont typeface="Arial" panose="020B0604020202020204" pitchFamily="34" charset="0"/>
              <a:buChar char="•"/>
            </a:pPr>
            <a:r>
              <a:rPr lang="en-GB" sz="1200" dirty="0">
                <a:solidFill>
                  <a:schemeClr val="accent4">
                    <a:lumMod val="75000"/>
                  </a:schemeClr>
                </a:solidFill>
                <a:latin typeface="Segoe Print" panose="02000800000000000000" pitchFamily="2" charset="0"/>
              </a:rPr>
              <a:t>In the Sahara, there are -</a:t>
            </a:r>
          </a:p>
          <a:p>
            <a:pPr marL="171450" indent="-171450">
              <a:buFont typeface="Arial" panose="020B0604020202020204" pitchFamily="34" charset="0"/>
              <a:buChar char="•"/>
            </a:pPr>
            <a:r>
              <a:rPr lang="en-GB" sz="1200" dirty="0">
                <a:solidFill>
                  <a:schemeClr val="accent2">
                    <a:lumMod val="60000"/>
                    <a:lumOff val="40000"/>
                  </a:schemeClr>
                </a:solidFill>
                <a:latin typeface="Segoe Print" panose="02000800000000000000" pitchFamily="2" charset="0"/>
              </a:rPr>
              <a:t>70 species of mammals</a:t>
            </a:r>
          </a:p>
          <a:p>
            <a:pPr marL="171450" indent="-171450">
              <a:buFont typeface="Arial" panose="020B0604020202020204" pitchFamily="34" charset="0"/>
              <a:buChar char="•"/>
            </a:pPr>
            <a:r>
              <a:rPr lang="en-GB" sz="1200" dirty="0">
                <a:solidFill>
                  <a:schemeClr val="accent4">
                    <a:lumMod val="60000"/>
                    <a:lumOff val="40000"/>
                  </a:schemeClr>
                </a:solidFill>
                <a:latin typeface="Segoe Print" panose="02000800000000000000" pitchFamily="2" charset="0"/>
              </a:rPr>
              <a:t>90 species of resident birds</a:t>
            </a:r>
          </a:p>
          <a:p>
            <a:pPr marL="171450" indent="-171450">
              <a:buFont typeface="Arial" panose="020B0604020202020204" pitchFamily="34" charset="0"/>
              <a:buChar char="•"/>
            </a:pPr>
            <a:r>
              <a:rPr lang="en-GB" sz="1200" dirty="0">
                <a:solidFill>
                  <a:schemeClr val="accent4">
                    <a:lumMod val="50000"/>
                  </a:schemeClr>
                </a:solidFill>
                <a:latin typeface="Segoe Print" panose="02000800000000000000" pitchFamily="2" charset="0"/>
              </a:rPr>
              <a:t>100 species of reptile</a:t>
            </a: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endParaRPr lang="en-US" dirty="0"/>
          </a:p>
        </p:txBody>
      </p:sp>
      <p:pic>
        <p:nvPicPr>
          <p:cNvPr id="1036" name="Picture 12" descr="Country diary: the sacred giants of the dung-beetle world | Environment |  The Guardian">
            <a:extLst>
              <a:ext uri="{FF2B5EF4-FFF2-40B4-BE49-F238E27FC236}">
                <a16:creationId xmlns:a16="http://schemas.microsoft.com/office/drawing/2014/main" id="{4D06F7F6-EF23-CF4F-A60D-F7A5748E8D4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28659" y="3677892"/>
            <a:ext cx="823667" cy="616955"/>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6">
            <a:extLst>
              <a:ext uri="{FF2B5EF4-FFF2-40B4-BE49-F238E27FC236}">
                <a16:creationId xmlns:a16="http://schemas.microsoft.com/office/drawing/2014/main" id="{C7FD7B48-3387-E34A-A642-A395053917B9}"/>
              </a:ext>
            </a:extLst>
          </p:cNvPr>
          <p:cNvSpPr/>
          <p:nvPr/>
        </p:nvSpPr>
        <p:spPr>
          <a:xfrm>
            <a:off x="4441171" y="4275936"/>
            <a:ext cx="1178998" cy="830997"/>
          </a:xfrm>
          <a:prstGeom prst="rect">
            <a:avLst/>
          </a:prstGeom>
        </p:spPr>
        <p:txBody>
          <a:bodyPr wrap="square">
            <a:spAutoFit/>
          </a:bodyPr>
          <a:lstStyle/>
          <a:p>
            <a:r>
              <a:rPr lang="en-GB" sz="1050" dirty="0">
                <a:solidFill>
                  <a:schemeClr val="accent4">
                    <a:lumMod val="75000"/>
                  </a:schemeClr>
                </a:solidFill>
                <a:latin typeface="Segoe Print" panose="02000800000000000000" pitchFamily="2" charset="0"/>
              </a:rPr>
              <a:t>Dung beetles</a:t>
            </a: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endParaRPr lang="en-US" dirty="0"/>
          </a:p>
        </p:txBody>
      </p:sp>
      <p:pic>
        <p:nvPicPr>
          <p:cNvPr id="1038" name="Picture 14" descr="Deathstalker Scorpion Facts, Pictures &amp; Info. Meet A Deadly Scorpion">
            <a:extLst>
              <a:ext uri="{FF2B5EF4-FFF2-40B4-BE49-F238E27FC236}">
                <a16:creationId xmlns:a16="http://schemas.microsoft.com/office/drawing/2014/main" id="{C58A00F7-9648-1447-A5D9-DAC9EB101559}"/>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5588580" y="3677892"/>
            <a:ext cx="823022" cy="548682"/>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29">
            <a:extLst>
              <a:ext uri="{FF2B5EF4-FFF2-40B4-BE49-F238E27FC236}">
                <a16:creationId xmlns:a16="http://schemas.microsoft.com/office/drawing/2014/main" id="{2B9CD2E8-333E-934E-99BD-36890AE258C4}"/>
              </a:ext>
            </a:extLst>
          </p:cNvPr>
          <p:cNvSpPr/>
          <p:nvPr/>
        </p:nvSpPr>
        <p:spPr>
          <a:xfrm>
            <a:off x="5496419" y="4232702"/>
            <a:ext cx="1178998" cy="969496"/>
          </a:xfrm>
          <a:prstGeom prst="rect">
            <a:avLst/>
          </a:prstGeom>
        </p:spPr>
        <p:txBody>
          <a:bodyPr wrap="square">
            <a:spAutoFit/>
          </a:bodyPr>
          <a:lstStyle/>
          <a:p>
            <a:pPr algn="ctr"/>
            <a:r>
              <a:rPr lang="en-GB" sz="1050" dirty="0">
                <a:solidFill>
                  <a:schemeClr val="accent2">
                    <a:lumMod val="75000"/>
                  </a:schemeClr>
                </a:solidFill>
                <a:latin typeface="Segoe Print" panose="02000800000000000000" pitchFamily="2" charset="0"/>
              </a:rPr>
              <a:t>Deathstalker Scorpion</a:t>
            </a: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endParaRPr lang="en-US" dirty="0"/>
          </a:p>
        </p:txBody>
      </p:sp>
      <p:pic>
        <p:nvPicPr>
          <p:cNvPr id="1040" name="Picture 16" descr="African Wild Dog | Species | WWF">
            <a:extLst>
              <a:ext uri="{FF2B5EF4-FFF2-40B4-BE49-F238E27FC236}">
                <a16:creationId xmlns:a16="http://schemas.microsoft.com/office/drawing/2014/main" id="{A55D1EC1-B2FA-0F4F-82CC-B6158693DBA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666700" y="3694014"/>
            <a:ext cx="887598" cy="532559"/>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A9A0817E-F03A-EF45-B36E-1EEF6FAEF044}"/>
              </a:ext>
            </a:extLst>
          </p:cNvPr>
          <p:cNvSpPr/>
          <p:nvPr/>
        </p:nvSpPr>
        <p:spPr>
          <a:xfrm>
            <a:off x="6512275" y="4218058"/>
            <a:ext cx="1178998" cy="969496"/>
          </a:xfrm>
          <a:prstGeom prst="rect">
            <a:avLst/>
          </a:prstGeom>
        </p:spPr>
        <p:txBody>
          <a:bodyPr wrap="square">
            <a:spAutoFit/>
          </a:bodyPr>
          <a:lstStyle/>
          <a:p>
            <a:pPr algn="ctr"/>
            <a:r>
              <a:rPr lang="en-GB" sz="1050" dirty="0">
                <a:solidFill>
                  <a:schemeClr val="accent4">
                    <a:lumMod val="60000"/>
                    <a:lumOff val="40000"/>
                  </a:schemeClr>
                </a:solidFill>
                <a:latin typeface="Segoe Print" panose="02000800000000000000" pitchFamily="2" charset="0"/>
              </a:rPr>
              <a:t>African wild dogs</a:t>
            </a: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r>
              <a:rPr lang="en-GB" dirty="0">
                <a:solidFill>
                  <a:srgbClr val="000000"/>
                </a:solidFill>
                <a:latin typeface="Verdana" panose="020B0604030504040204" pitchFamily="34" charset="0"/>
              </a:rPr>
              <a:t/>
            </a:r>
            <a:br>
              <a:rPr lang="en-GB" dirty="0">
                <a:solidFill>
                  <a:srgbClr val="000000"/>
                </a:solidFill>
                <a:latin typeface="Verdana" panose="020B0604030504040204" pitchFamily="34" charset="0"/>
              </a:rPr>
            </a:br>
            <a:endParaRPr lang="en-US" dirty="0"/>
          </a:p>
        </p:txBody>
      </p:sp>
      <p:sp>
        <p:nvSpPr>
          <p:cNvPr id="2" name="Rectangle 1">
            <a:extLst>
              <a:ext uri="{FF2B5EF4-FFF2-40B4-BE49-F238E27FC236}">
                <a16:creationId xmlns:a16="http://schemas.microsoft.com/office/drawing/2014/main" id="{48BDB67D-B031-1A40-959D-06E8ABBE5EED}"/>
              </a:ext>
            </a:extLst>
          </p:cNvPr>
          <p:cNvSpPr/>
          <p:nvPr/>
        </p:nvSpPr>
        <p:spPr>
          <a:xfrm>
            <a:off x="-31560" y="-12491"/>
            <a:ext cx="6558783" cy="584775"/>
          </a:xfrm>
          <a:prstGeom prst="rect">
            <a:avLst/>
          </a:prstGeom>
          <a:noFill/>
        </p:spPr>
        <p:txBody>
          <a:bodyPr wrap="none" lIns="91440" tIns="45720" rIns="91440" bIns="45720">
            <a:spAutoFit/>
          </a:bodyPr>
          <a:lstStyle/>
          <a:p>
            <a:pPr algn="ctr"/>
            <a:r>
              <a:rPr lang="en-GB" sz="3200" b="0" cap="none" spc="0" dirty="0">
                <a:ln w="0"/>
                <a:solidFill>
                  <a:schemeClr val="tx1"/>
                </a:solidFill>
                <a:effectLst>
                  <a:outerShdw blurRad="38100" dist="19050" dir="2700000" algn="tl" rotWithShape="0">
                    <a:schemeClr val="dk1">
                      <a:alpha val="40000"/>
                    </a:schemeClr>
                  </a:outerShdw>
                </a:effectLst>
              </a:rPr>
              <a:t>How Does Diversity Shape </a:t>
            </a:r>
            <a:r>
              <a:rPr lang="en-GB" sz="3200" dirty="0">
                <a:ln w="0"/>
                <a:effectLst>
                  <a:outerShdw blurRad="38100" dist="19050" dir="2700000" algn="tl" rotWithShape="0">
                    <a:schemeClr val="dk1">
                      <a:alpha val="40000"/>
                    </a:schemeClr>
                  </a:outerShdw>
                </a:effectLst>
              </a:rPr>
              <a:t>O</a:t>
            </a:r>
            <a:r>
              <a:rPr lang="en-GB" sz="3200" b="0" cap="none" spc="0" dirty="0">
                <a:ln w="0"/>
                <a:solidFill>
                  <a:schemeClr val="tx1"/>
                </a:solidFill>
                <a:effectLst>
                  <a:outerShdw blurRad="38100" dist="19050" dir="2700000" algn="tl" rotWithShape="0">
                    <a:schemeClr val="dk1">
                      <a:alpha val="40000"/>
                    </a:schemeClr>
                  </a:outerShdw>
                </a:effectLst>
              </a:rPr>
              <a:t>ur World?</a:t>
            </a:r>
            <a:endParaRPr lang="en-GB" sz="4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9829253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8314645" y="5013986"/>
            <a:ext cx="1333686" cy="914528"/>
          </a:xfrm>
          <a:prstGeom prst="rect">
            <a:avLst/>
          </a:prstGeom>
        </p:spPr>
      </p:pic>
      <p:sp>
        <p:nvSpPr>
          <p:cNvPr id="4" name="Title 1">
            <a:extLst>
              <a:ext uri="{FF2B5EF4-FFF2-40B4-BE49-F238E27FC236}">
                <a16:creationId xmlns:a16="http://schemas.microsoft.com/office/drawing/2014/main" id="{12C088DE-949A-44E3-94AB-6F80D892A94A}"/>
              </a:ext>
            </a:extLst>
          </p:cNvPr>
          <p:cNvSpPr txBox="1">
            <a:spLocks/>
          </p:cNvSpPr>
          <p:nvPr/>
        </p:nvSpPr>
        <p:spPr>
          <a:xfrm>
            <a:off x="91822" y="306164"/>
            <a:ext cx="8543925" cy="76609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dirty="0">
                <a:latin typeface="Comic Sans MS" panose="030F0702030302020204" pitchFamily="66" charset="0"/>
                <a:ea typeface="Segoe UI" panose="020B0502040204020203" pitchFamily="34" charset="0"/>
                <a:cs typeface="Segoe UI" panose="020B0502040204020203" pitchFamily="34" charset="0"/>
              </a:rPr>
              <a:t/>
            </a:r>
            <a:br>
              <a:rPr lang="en-US" sz="3200" dirty="0">
                <a:latin typeface="Comic Sans MS" panose="030F0702030302020204" pitchFamily="66" charset="0"/>
                <a:ea typeface="Segoe UI" panose="020B0502040204020203" pitchFamily="34" charset="0"/>
                <a:cs typeface="Segoe UI" panose="020B0502040204020203" pitchFamily="34" charset="0"/>
              </a:rPr>
            </a:br>
            <a:endParaRPr lang="en-GB" sz="3200" dirty="0"/>
          </a:p>
        </p:txBody>
      </p:sp>
      <p:sp>
        <p:nvSpPr>
          <p:cNvPr id="5" name="Rectangle 4">
            <a:extLst>
              <a:ext uri="{FF2B5EF4-FFF2-40B4-BE49-F238E27FC236}">
                <a16:creationId xmlns:a16="http://schemas.microsoft.com/office/drawing/2014/main" id="{0490D510-460A-4FCC-824C-5391997C44D1}"/>
              </a:ext>
            </a:extLst>
          </p:cNvPr>
          <p:cNvSpPr/>
          <p:nvPr/>
        </p:nvSpPr>
        <p:spPr>
          <a:xfrm>
            <a:off x="0" y="635432"/>
            <a:ext cx="1112805" cy="307777"/>
          </a:xfrm>
          <a:prstGeom prst="rect">
            <a:avLst/>
          </a:prstGeom>
        </p:spPr>
        <p:txBody>
          <a:bodyPr wrap="none">
            <a:spAutoFit/>
          </a:bodyPr>
          <a:lstStyle/>
          <a:p>
            <a:r>
              <a:rPr lang="en-US" sz="1400" dirty="0">
                <a:solidFill>
                  <a:srgbClr val="FF0000"/>
                </a:solidFill>
                <a:latin typeface="Comic Sans MS" panose="030F0702030302020204" pitchFamily="66" charset="0"/>
                <a:ea typeface="Segoe UI" panose="020B0502040204020203" pitchFamily="34" charset="0"/>
                <a:cs typeface="Segoe UI" panose="020B0502040204020203" pitchFamily="34" charset="0"/>
              </a:rPr>
              <a:t>Key Terms</a:t>
            </a:r>
          </a:p>
        </p:txBody>
      </p:sp>
      <p:graphicFrame>
        <p:nvGraphicFramePr>
          <p:cNvPr id="6" name="Table 5">
            <a:extLst>
              <a:ext uri="{FF2B5EF4-FFF2-40B4-BE49-F238E27FC236}">
                <a16:creationId xmlns:a16="http://schemas.microsoft.com/office/drawing/2014/main" id="{E21E2E73-498A-478B-954F-881091BF9E19}"/>
              </a:ext>
            </a:extLst>
          </p:cNvPr>
          <p:cNvGraphicFramePr>
            <a:graphicFrameLocks noGrp="1"/>
          </p:cNvGraphicFramePr>
          <p:nvPr>
            <p:extLst>
              <p:ext uri="{D42A27DB-BD31-4B8C-83A1-F6EECF244321}">
                <p14:modId xmlns:p14="http://schemas.microsoft.com/office/powerpoint/2010/main" val="2300033337"/>
              </p:ext>
            </p:extLst>
          </p:nvPr>
        </p:nvGraphicFramePr>
        <p:xfrm>
          <a:off x="91822" y="985654"/>
          <a:ext cx="4292048" cy="5731333"/>
        </p:xfrm>
        <a:graphic>
          <a:graphicData uri="http://schemas.openxmlformats.org/drawingml/2006/table">
            <a:tbl>
              <a:tblPr firstRow="1" bandRow="1">
                <a:tableStyleId>{327F97BB-C833-4FB7-BDE5-3F7075034690}</a:tableStyleId>
              </a:tblPr>
              <a:tblGrid>
                <a:gridCol w="1252634">
                  <a:extLst>
                    <a:ext uri="{9D8B030D-6E8A-4147-A177-3AD203B41FA5}">
                      <a16:colId xmlns:a16="http://schemas.microsoft.com/office/drawing/2014/main" val="877075995"/>
                    </a:ext>
                  </a:extLst>
                </a:gridCol>
                <a:gridCol w="3039414">
                  <a:extLst>
                    <a:ext uri="{9D8B030D-6E8A-4147-A177-3AD203B41FA5}">
                      <a16:colId xmlns:a16="http://schemas.microsoft.com/office/drawing/2014/main" val="2826107381"/>
                    </a:ext>
                  </a:extLst>
                </a:gridCol>
              </a:tblGrid>
              <a:tr h="552760">
                <a:tc>
                  <a:txBody>
                    <a:bodyPr/>
                    <a:lstStyle/>
                    <a:p>
                      <a:r>
                        <a:rPr lang="en-GB" sz="1200" dirty="0">
                          <a:latin typeface="Segoe Print" panose="02000800000000000000" pitchFamily="2" charset="0"/>
                        </a:rPr>
                        <a:t>Climate</a:t>
                      </a:r>
                    </a:p>
                  </a:txBody>
                  <a:tcPr>
                    <a:lnL w="6350" cap="flat" cmpd="sng" algn="ctr">
                      <a:noFill/>
                      <a:prstDash val="solid"/>
                      <a:miter lim="800000"/>
                    </a:lnL>
                    <a:lnR>
                      <a:noFill/>
                    </a:lnR>
                    <a:lnT w="6350" cap="flat" cmpd="sng" algn="ctr">
                      <a:noFill/>
                      <a:prstDash val="solid"/>
                      <a:miter lim="800000"/>
                    </a:lnT>
                    <a:lnB w="19050" cap="flat" cmpd="sng" algn="ctr">
                      <a:noFill/>
                      <a:prstDash val="solid"/>
                      <a:miter lim="800000"/>
                    </a:lnB>
                  </a:tcPr>
                </a:tc>
                <a:tc>
                  <a:txBody>
                    <a:bodyPr/>
                    <a:lstStyle/>
                    <a:p>
                      <a:r>
                        <a:rPr lang="en-GB" sz="1200" dirty="0">
                          <a:latin typeface="Segoe Print" panose="02000800000000000000" pitchFamily="2" charset="0"/>
                        </a:rPr>
                        <a:t>Weather over a long period of time.</a:t>
                      </a:r>
                    </a:p>
                  </a:txBody>
                  <a:tcPr>
                    <a:lnL>
                      <a:noFill/>
                    </a:lnL>
                    <a:lnR w="6350" cap="flat" cmpd="sng" algn="ctr">
                      <a:noFill/>
                      <a:prstDash val="solid"/>
                      <a:miter lim="800000"/>
                    </a:lnR>
                    <a:lnT w="6350" cap="flat" cmpd="sng" algn="ctr">
                      <a:noFill/>
                      <a:prstDash val="solid"/>
                      <a:miter lim="800000"/>
                    </a:lnT>
                    <a:lnB w="19050" cap="flat" cmpd="sng" algn="ctr">
                      <a:noFill/>
                      <a:prstDash val="solid"/>
                      <a:miter lim="800000"/>
                    </a:lnB>
                  </a:tcPr>
                </a:tc>
                <a:extLst>
                  <a:ext uri="{0D108BD9-81ED-4DB2-BD59-A6C34878D82A}">
                    <a16:rowId xmlns:a16="http://schemas.microsoft.com/office/drawing/2014/main" val="1923457700"/>
                  </a:ext>
                </a:extLst>
              </a:tr>
              <a:tr h="1217933">
                <a:tc>
                  <a:txBody>
                    <a:bodyPr/>
                    <a:lstStyle/>
                    <a:p>
                      <a:r>
                        <a:rPr lang="en-GB" sz="1200" dirty="0">
                          <a:latin typeface="Segoe Print" panose="02000800000000000000" pitchFamily="2" charset="0"/>
                        </a:rPr>
                        <a:t>Ecosystem</a:t>
                      </a:r>
                    </a:p>
                  </a:txBody>
                  <a:tcPr>
                    <a:lnL w="6350" cap="flat" cmpd="sng" algn="ctr">
                      <a:noFill/>
                      <a:prstDash val="solid"/>
                      <a:miter lim="800000"/>
                    </a:lnL>
                    <a:lnR>
                      <a:noFill/>
                    </a:lnR>
                    <a:lnT w="19050" cap="flat" cmpd="sng" algn="ctr">
                      <a:noFill/>
                      <a:prstDash val="solid"/>
                      <a:miter lim="800000"/>
                    </a:lnT>
                    <a:lnB>
                      <a:noFill/>
                    </a:lnB>
                  </a:tcPr>
                </a:tc>
                <a:tc>
                  <a:txBody>
                    <a:bodyPr/>
                    <a:lstStyle/>
                    <a:p>
                      <a:r>
                        <a:rPr lang="en-GB" sz="1200" b="0" i="0" kern="1200" dirty="0">
                          <a:solidFill>
                            <a:schemeClr val="lt1"/>
                          </a:solidFill>
                          <a:effectLst/>
                          <a:latin typeface="Segoe Print" panose="02000800000000000000" pitchFamily="2" charset="0"/>
                          <a:ea typeface="+mn-ea"/>
                          <a:cs typeface="+mn-cs"/>
                        </a:rPr>
                        <a:t>An </a:t>
                      </a:r>
                      <a:r>
                        <a:rPr lang="en-GB" sz="1200" b="1" i="0" kern="1200" dirty="0">
                          <a:solidFill>
                            <a:schemeClr val="lt1"/>
                          </a:solidFill>
                          <a:effectLst/>
                          <a:latin typeface="Segoe Print" panose="02000800000000000000" pitchFamily="2" charset="0"/>
                          <a:ea typeface="+mn-ea"/>
                          <a:cs typeface="+mn-cs"/>
                        </a:rPr>
                        <a:t>ecosystem</a:t>
                      </a:r>
                      <a:r>
                        <a:rPr lang="en-GB" sz="1200" b="0" i="0" kern="1200" dirty="0">
                          <a:solidFill>
                            <a:schemeClr val="lt1"/>
                          </a:solidFill>
                          <a:effectLst/>
                          <a:latin typeface="Segoe Print" panose="02000800000000000000" pitchFamily="2" charset="0"/>
                          <a:ea typeface="+mn-ea"/>
                          <a:cs typeface="+mn-cs"/>
                        </a:rPr>
                        <a:t> is made up of all of the living and non-living things in an area. </a:t>
                      </a:r>
                      <a:endParaRPr lang="en-GB" sz="1000" dirty="0">
                        <a:latin typeface="Segoe Print" panose="02000800000000000000" pitchFamily="2" charset="0"/>
                      </a:endParaRPr>
                    </a:p>
                  </a:txBody>
                  <a:tcPr>
                    <a:lnL>
                      <a:noFill/>
                    </a:lnL>
                    <a:lnR w="6350" cap="flat" cmpd="sng" algn="ctr">
                      <a:noFill/>
                      <a:prstDash val="solid"/>
                      <a:miter lim="800000"/>
                    </a:lnR>
                    <a:lnT w="19050" cap="flat" cmpd="sng" algn="ctr">
                      <a:noFill/>
                      <a:prstDash val="solid"/>
                      <a:miter lim="800000"/>
                    </a:lnT>
                    <a:lnB>
                      <a:noFill/>
                    </a:lnB>
                  </a:tcPr>
                </a:tc>
                <a:extLst>
                  <a:ext uri="{0D108BD9-81ED-4DB2-BD59-A6C34878D82A}">
                    <a16:rowId xmlns:a16="http://schemas.microsoft.com/office/drawing/2014/main" val="2577571659"/>
                  </a:ext>
                </a:extLst>
              </a:tr>
              <a:tr h="869952">
                <a:tc>
                  <a:txBody>
                    <a:bodyPr/>
                    <a:lstStyle/>
                    <a:p>
                      <a:r>
                        <a:rPr lang="en-GB" sz="1200" dirty="0">
                          <a:latin typeface="Segoe Print" panose="02000800000000000000" pitchFamily="2" charset="0"/>
                        </a:rPr>
                        <a:t>Tundra</a:t>
                      </a:r>
                    </a:p>
                  </a:txBody>
                  <a:tcPr>
                    <a:lnL w="6350" cap="flat" cmpd="sng" algn="ctr">
                      <a:noFill/>
                      <a:prstDash val="solid"/>
                      <a:miter lim="800000"/>
                    </a:lnL>
                    <a:lnR>
                      <a:noFill/>
                    </a:lnR>
                    <a:lnT>
                      <a:noFill/>
                    </a:lnT>
                    <a:lnB>
                      <a:noFill/>
                    </a:lnB>
                  </a:tcPr>
                </a:tc>
                <a:tc>
                  <a:txBody>
                    <a:bodyPr/>
                    <a:lstStyle/>
                    <a:p>
                      <a:r>
                        <a:rPr lang="en-GB" sz="1200" dirty="0">
                          <a:latin typeface="Segoe Print" panose="02000800000000000000" pitchFamily="2" charset="0"/>
                        </a:rPr>
                        <a:t>Treeless regions, where the climate is cold and windy.</a:t>
                      </a:r>
                    </a:p>
                  </a:txBody>
                  <a:tcPr>
                    <a:lnL>
                      <a:noFill/>
                    </a:lnL>
                    <a:lnR w="6350" cap="flat" cmpd="sng" algn="ctr">
                      <a:noFill/>
                      <a:prstDash val="solid"/>
                      <a:miter lim="800000"/>
                    </a:lnR>
                    <a:lnT>
                      <a:noFill/>
                    </a:lnT>
                    <a:lnB>
                      <a:noFill/>
                    </a:lnB>
                  </a:tcPr>
                </a:tc>
                <a:extLst>
                  <a:ext uri="{0D108BD9-81ED-4DB2-BD59-A6C34878D82A}">
                    <a16:rowId xmlns:a16="http://schemas.microsoft.com/office/drawing/2014/main" val="217205674"/>
                  </a:ext>
                </a:extLst>
              </a:tr>
              <a:tr h="705628">
                <a:tc>
                  <a:txBody>
                    <a:bodyPr/>
                    <a:lstStyle/>
                    <a:p>
                      <a:r>
                        <a:rPr lang="en-GB" sz="1200" dirty="0">
                          <a:latin typeface="Segoe Print" panose="02000800000000000000" pitchFamily="2" charset="0"/>
                        </a:rPr>
                        <a:t>Adaptation</a:t>
                      </a:r>
                    </a:p>
                  </a:txBody>
                  <a:tcPr>
                    <a:lnL w="6350" cap="flat" cmpd="sng" algn="ctr">
                      <a:noFill/>
                      <a:prstDash val="solid"/>
                      <a:miter lim="800000"/>
                    </a:lnL>
                    <a:lnR>
                      <a:noFill/>
                    </a:lnR>
                    <a:lnT>
                      <a:noFill/>
                    </a:lnT>
                    <a:lnB>
                      <a:noFill/>
                    </a:lnB>
                  </a:tcPr>
                </a:tc>
                <a:tc>
                  <a:txBody>
                    <a:bodyPr/>
                    <a:lstStyle/>
                    <a:p>
                      <a:r>
                        <a:rPr lang="en-GB" sz="1200" dirty="0">
                          <a:latin typeface="Segoe Print" panose="02000800000000000000" pitchFamily="2" charset="0"/>
                        </a:rPr>
                        <a:t>When a plant or animal becomes better suited to its habitat.</a:t>
                      </a:r>
                    </a:p>
                  </a:txBody>
                  <a:tcPr>
                    <a:lnL>
                      <a:noFill/>
                    </a:lnL>
                    <a:lnR w="6350" cap="flat" cmpd="sng" algn="ctr">
                      <a:noFill/>
                      <a:prstDash val="solid"/>
                      <a:miter lim="800000"/>
                    </a:lnR>
                    <a:lnT>
                      <a:noFill/>
                    </a:lnT>
                    <a:lnB>
                      <a:noFill/>
                    </a:lnB>
                  </a:tcPr>
                </a:tc>
                <a:extLst>
                  <a:ext uri="{0D108BD9-81ED-4DB2-BD59-A6C34878D82A}">
                    <a16:rowId xmlns:a16="http://schemas.microsoft.com/office/drawing/2014/main" val="1190008911"/>
                  </a:ext>
                </a:extLst>
              </a:tr>
              <a:tr h="705628">
                <a:tc>
                  <a:txBody>
                    <a:bodyPr/>
                    <a:lstStyle/>
                    <a:p>
                      <a:r>
                        <a:rPr lang="en-GB" sz="1200" dirty="0">
                          <a:latin typeface="Segoe Print" panose="02000800000000000000" pitchFamily="2" charset="0"/>
                        </a:rPr>
                        <a:t>Species</a:t>
                      </a:r>
                    </a:p>
                  </a:txBody>
                  <a:tcPr>
                    <a:lnL w="6350" cap="flat" cmpd="sng" algn="ctr">
                      <a:noFill/>
                      <a:prstDash val="solid"/>
                      <a:miter lim="800000"/>
                    </a:lnL>
                    <a:lnR>
                      <a:noFill/>
                    </a:lnR>
                    <a:lnT>
                      <a:noFill/>
                    </a:lnT>
                    <a:lnB>
                      <a:noFill/>
                    </a:lnB>
                  </a:tcPr>
                </a:tc>
                <a:tc>
                  <a:txBody>
                    <a:bodyPr/>
                    <a:lstStyle/>
                    <a:p>
                      <a:r>
                        <a:rPr lang="en-GB" sz="1200" b="0" i="0" kern="1200" dirty="0">
                          <a:solidFill>
                            <a:schemeClr val="lt1"/>
                          </a:solidFill>
                          <a:effectLst/>
                          <a:latin typeface="Segoe Print" panose="02000800000000000000" pitchFamily="2" charset="0"/>
                          <a:ea typeface="+mn-ea"/>
                          <a:cs typeface="+mn-cs"/>
                        </a:rPr>
                        <a:t>A group of animals, plants or other living things that all share common characteristics and that are all classified as alike in some manner.</a:t>
                      </a:r>
                      <a:endParaRPr lang="en-GB" sz="1000" b="1" dirty="0">
                        <a:latin typeface="Segoe Print" panose="02000800000000000000" pitchFamily="2" charset="0"/>
                      </a:endParaRPr>
                    </a:p>
                  </a:txBody>
                  <a:tcPr>
                    <a:lnL>
                      <a:noFill/>
                    </a:lnL>
                    <a:lnR w="6350" cap="flat" cmpd="sng" algn="ctr">
                      <a:noFill/>
                      <a:prstDash val="solid"/>
                      <a:miter lim="800000"/>
                    </a:lnR>
                    <a:lnT>
                      <a:noFill/>
                    </a:lnT>
                    <a:lnB>
                      <a:noFill/>
                    </a:lnB>
                  </a:tcPr>
                </a:tc>
                <a:extLst>
                  <a:ext uri="{0D108BD9-81ED-4DB2-BD59-A6C34878D82A}">
                    <a16:rowId xmlns:a16="http://schemas.microsoft.com/office/drawing/2014/main" val="1802748255"/>
                  </a:ext>
                </a:extLst>
              </a:tr>
              <a:tr h="705628">
                <a:tc>
                  <a:txBody>
                    <a:bodyPr/>
                    <a:lstStyle/>
                    <a:p>
                      <a:r>
                        <a:rPr lang="en-GB" sz="1400" dirty="0">
                          <a:latin typeface="Segoe Print" panose="02000800000000000000" pitchFamily="2" charset="0"/>
                        </a:rPr>
                        <a:t>Glacier</a:t>
                      </a:r>
                    </a:p>
                  </a:txBody>
                  <a:tcPr>
                    <a:lnL w="6350" cap="flat" cmpd="sng" algn="ctr">
                      <a:noFill/>
                      <a:prstDash val="solid"/>
                      <a:miter lim="800000"/>
                    </a:lnL>
                    <a:lnR>
                      <a:noFill/>
                    </a:lnR>
                    <a:lnT>
                      <a:noFill/>
                    </a:lnT>
                    <a:lnB>
                      <a:noFill/>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i="0" kern="1200" dirty="0">
                          <a:solidFill>
                            <a:schemeClr val="lt1"/>
                          </a:solidFill>
                          <a:effectLst/>
                          <a:latin typeface="Segoe Print" panose="02000800000000000000" pitchFamily="2" charset="0"/>
                          <a:ea typeface="+mn-ea"/>
                          <a:cs typeface="+mn-cs"/>
                        </a:rPr>
                        <a:t>A slowly moving mass or river of ice formed by the accumulation and compaction of snow on mountains or near the poles.</a:t>
                      </a:r>
                      <a:endParaRPr lang="en-GB" sz="1000" dirty="0">
                        <a:latin typeface="Segoe Print" panose="02000800000000000000" pitchFamily="2" charset="0"/>
                      </a:endParaRPr>
                    </a:p>
                  </a:txBody>
                  <a:tcPr>
                    <a:lnL>
                      <a:noFill/>
                    </a:lnL>
                    <a:lnR w="6350" cap="flat" cmpd="sng" algn="ctr">
                      <a:noFill/>
                      <a:prstDash val="solid"/>
                      <a:miter lim="800000"/>
                    </a:lnR>
                    <a:lnT>
                      <a:noFill/>
                    </a:lnT>
                    <a:lnB>
                      <a:noFill/>
                    </a:lnB>
                  </a:tcPr>
                </a:tc>
                <a:extLst>
                  <a:ext uri="{0D108BD9-81ED-4DB2-BD59-A6C34878D82A}">
                    <a16:rowId xmlns:a16="http://schemas.microsoft.com/office/drawing/2014/main" val="10005"/>
                  </a:ext>
                </a:extLst>
              </a:tr>
              <a:tr h="705628">
                <a:tc>
                  <a:txBody>
                    <a:bodyPr/>
                    <a:lstStyle/>
                    <a:p>
                      <a:r>
                        <a:rPr lang="en-GB" sz="1400" dirty="0">
                          <a:latin typeface="Segoe Print" panose="02000800000000000000" pitchFamily="2" charset="0"/>
                        </a:rPr>
                        <a:t>Ice cap</a:t>
                      </a:r>
                    </a:p>
                  </a:txBody>
                  <a:tcPr>
                    <a:lnL w="6350" cap="flat" cmpd="sng" algn="ctr">
                      <a:noFill/>
                      <a:prstDash val="solid"/>
                      <a:miter lim="800000"/>
                    </a:lnL>
                    <a:lnR>
                      <a:noFill/>
                    </a:lnR>
                    <a:lnT>
                      <a:noFill/>
                    </a:lnT>
                    <a:lnB>
                      <a:noFill/>
                    </a:lnB>
                  </a:tcPr>
                </a:tc>
                <a:tc>
                  <a:txBody>
                    <a:bodyPr/>
                    <a:lstStyle/>
                    <a:p>
                      <a:r>
                        <a:rPr lang="en-GB" sz="1200" b="0" i="0" kern="1200" dirty="0">
                          <a:solidFill>
                            <a:schemeClr val="lt1"/>
                          </a:solidFill>
                          <a:effectLst/>
                          <a:latin typeface="Segoe Print" panose="02000800000000000000" pitchFamily="2" charset="0"/>
                          <a:ea typeface="+mn-ea"/>
                          <a:cs typeface="+mn-cs"/>
                        </a:rPr>
                        <a:t>A covering of ice over a large area, especially on the polar region of a planet.</a:t>
                      </a:r>
                    </a:p>
                    <a:p>
                      <a:endParaRPr lang="en-GB" sz="1050" dirty="0">
                        <a:latin typeface="Segoe Print" panose="02000800000000000000" pitchFamily="2" charset="0"/>
                      </a:endParaRPr>
                    </a:p>
                  </a:txBody>
                  <a:tcPr>
                    <a:lnL>
                      <a:noFill/>
                    </a:lnL>
                    <a:lnR w="6350" cap="flat" cmpd="sng" algn="ctr">
                      <a:noFill/>
                      <a:prstDash val="solid"/>
                      <a:miter lim="800000"/>
                    </a:lnR>
                    <a:lnT>
                      <a:noFill/>
                    </a:lnT>
                    <a:lnB>
                      <a:noFill/>
                    </a:lnB>
                  </a:tcPr>
                </a:tc>
                <a:extLst>
                  <a:ext uri="{0D108BD9-81ED-4DB2-BD59-A6C34878D82A}">
                    <a16:rowId xmlns:a16="http://schemas.microsoft.com/office/drawing/2014/main" val="10006"/>
                  </a:ext>
                </a:extLst>
              </a:tr>
            </a:tbl>
          </a:graphicData>
        </a:graphic>
      </p:graphicFrame>
      <p:pic>
        <p:nvPicPr>
          <p:cNvPr id="2050" name="Picture 2" descr="Antarctica | History, Animals, &amp; Facts | Britannica">
            <a:extLst>
              <a:ext uri="{FF2B5EF4-FFF2-40B4-BE49-F238E27FC236}">
                <a16:creationId xmlns:a16="http://schemas.microsoft.com/office/drawing/2014/main" id="{13275D43-BB28-2B43-9CD6-445AAE370F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9775" y="689213"/>
            <a:ext cx="1708202" cy="113673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ntarctica's Ice Shelves Have Lost Millions of Metric Tons of Ice -  Scientific American">
            <a:extLst>
              <a:ext uri="{FF2B5EF4-FFF2-40B4-BE49-F238E27FC236}">
                <a16:creationId xmlns:a16="http://schemas.microsoft.com/office/drawing/2014/main" id="{71327DC5-8E5A-C149-889A-DA3CF61697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76717" y="689213"/>
            <a:ext cx="1696570" cy="11249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Antarctica Map / Map of Antarctica - Facts About Antarctica and the  Antarctic Circle - Worldatlas.com">
            <a:extLst>
              <a:ext uri="{FF2B5EF4-FFF2-40B4-BE49-F238E27FC236}">
                <a16:creationId xmlns:a16="http://schemas.microsoft.com/office/drawing/2014/main" id="{EF239752-7109-6142-ADA7-CF92D56412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40335" y="615812"/>
            <a:ext cx="1174024" cy="117402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72B8D3E3-5D2E-5A48-8F87-2D0F480505A5}"/>
              </a:ext>
            </a:extLst>
          </p:cNvPr>
          <p:cNvSpPr txBox="1"/>
          <p:nvPr/>
        </p:nvSpPr>
        <p:spPr>
          <a:xfrm>
            <a:off x="6740335" y="1861718"/>
            <a:ext cx="1174024" cy="938719"/>
          </a:xfrm>
          <a:prstGeom prst="rect">
            <a:avLst/>
          </a:prstGeom>
          <a:noFill/>
        </p:spPr>
        <p:txBody>
          <a:bodyPr wrap="square" rtlCol="0">
            <a:spAutoFit/>
          </a:bodyPr>
          <a:lstStyle/>
          <a:p>
            <a:pPr algn="ctr"/>
            <a:r>
              <a:rPr lang="en-US" sz="1100" dirty="0" smtClean="0">
                <a:solidFill>
                  <a:srgbClr val="0070C0"/>
                </a:solidFill>
                <a:latin typeface="Segoe Print" panose="02000800000000000000" pitchFamily="2" charset="0"/>
              </a:rPr>
              <a:t>The Gobi Desert </a:t>
            </a:r>
            <a:r>
              <a:rPr lang="en-US" sz="1100" dirty="0">
                <a:solidFill>
                  <a:srgbClr val="0070C0"/>
                </a:solidFill>
                <a:latin typeface="Segoe Print" panose="02000800000000000000" pitchFamily="2" charset="0"/>
              </a:rPr>
              <a:t>is the largest </a:t>
            </a:r>
            <a:r>
              <a:rPr lang="en-US" sz="1100" dirty="0" smtClean="0">
                <a:solidFill>
                  <a:srgbClr val="0070C0"/>
                </a:solidFill>
                <a:latin typeface="Segoe Print" panose="02000800000000000000" pitchFamily="2" charset="0"/>
              </a:rPr>
              <a:t>and coldest </a:t>
            </a:r>
            <a:r>
              <a:rPr lang="en-US" sz="1100" dirty="0">
                <a:solidFill>
                  <a:srgbClr val="0070C0"/>
                </a:solidFill>
                <a:latin typeface="Segoe Print" panose="02000800000000000000" pitchFamily="2" charset="0"/>
              </a:rPr>
              <a:t>desert in </a:t>
            </a:r>
            <a:r>
              <a:rPr lang="en-US" sz="1100" dirty="0" smtClean="0">
                <a:solidFill>
                  <a:srgbClr val="0070C0"/>
                </a:solidFill>
                <a:latin typeface="Segoe Print" panose="02000800000000000000" pitchFamily="2" charset="0"/>
              </a:rPr>
              <a:t>Asia. </a:t>
            </a:r>
            <a:endParaRPr lang="en-US" sz="1100" dirty="0">
              <a:solidFill>
                <a:srgbClr val="0070C0"/>
              </a:solidFill>
              <a:latin typeface="Segoe Print" panose="02000800000000000000" pitchFamily="2" charset="0"/>
            </a:endParaRPr>
          </a:p>
        </p:txBody>
      </p:sp>
      <p:sp>
        <p:nvSpPr>
          <p:cNvPr id="31" name="TextBox 30">
            <a:extLst>
              <a:ext uri="{FF2B5EF4-FFF2-40B4-BE49-F238E27FC236}">
                <a16:creationId xmlns:a16="http://schemas.microsoft.com/office/drawing/2014/main" id="{4D2D13D9-E5A3-B749-9FFA-66700AFE6FE3}"/>
              </a:ext>
            </a:extLst>
          </p:cNvPr>
          <p:cNvSpPr txBox="1"/>
          <p:nvPr/>
        </p:nvSpPr>
        <p:spPr>
          <a:xfrm>
            <a:off x="4757849" y="1861718"/>
            <a:ext cx="1932053" cy="430887"/>
          </a:xfrm>
          <a:prstGeom prst="rect">
            <a:avLst/>
          </a:prstGeom>
          <a:noFill/>
        </p:spPr>
        <p:txBody>
          <a:bodyPr wrap="square" rtlCol="0">
            <a:spAutoFit/>
          </a:bodyPr>
          <a:lstStyle/>
          <a:p>
            <a:pPr algn="ctr"/>
            <a:r>
              <a:rPr lang="en-US" sz="1100" dirty="0">
                <a:solidFill>
                  <a:srgbClr val="0070C0"/>
                </a:solidFill>
                <a:latin typeface="Segoe Print" panose="02000800000000000000" pitchFamily="2" charset="0"/>
              </a:rPr>
              <a:t>Cold deserts get very little snow or rain.</a:t>
            </a:r>
          </a:p>
        </p:txBody>
      </p:sp>
      <p:sp>
        <p:nvSpPr>
          <p:cNvPr id="33" name="TextBox 32">
            <a:extLst>
              <a:ext uri="{FF2B5EF4-FFF2-40B4-BE49-F238E27FC236}">
                <a16:creationId xmlns:a16="http://schemas.microsoft.com/office/drawing/2014/main" id="{5442987C-04C7-384F-8B14-3FD11E5FF75B}"/>
              </a:ext>
            </a:extLst>
          </p:cNvPr>
          <p:cNvSpPr txBox="1"/>
          <p:nvPr/>
        </p:nvSpPr>
        <p:spPr>
          <a:xfrm>
            <a:off x="7964792" y="1861717"/>
            <a:ext cx="1808495" cy="600164"/>
          </a:xfrm>
          <a:prstGeom prst="rect">
            <a:avLst/>
          </a:prstGeom>
          <a:noFill/>
        </p:spPr>
        <p:txBody>
          <a:bodyPr wrap="square" rtlCol="0">
            <a:spAutoFit/>
          </a:bodyPr>
          <a:lstStyle/>
          <a:p>
            <a:pPr algn="ctr"/>
            <a:r>
              <a:rPr lang="en-US" sz="1100" dirty="0">
                <a:solidFill>
                  <a:schemeClr val="accent1">
                    <a:lumMod val="60000"/>
                    <a:lumOff val="40000"/>
                  </a:schemeClr>
                </a:solidFill>
                <a:latin typeface="Segoe Print" panose="02000800000000000000" pitchFamily="2" charset="0"/>
              </a:rPr>
              <a:t>Cold deserts are covered with snow and ice.</a:t>
            </a:r>
          </a:p>
        </p:txBody>
      </p:sp>
      <p:sp>
        <p:nvSpPr>
          <p:cNvPr id="3" name="Rectangle 2">
            <a:extLst>
              <a:ext uri="{FF2B5EF4-FFF2-40B4-BE49-F238E27FC236}">
                <a16:creationId xmlns:a16="http://schemas.microsoft.com/office/drawing/2014/main" id="{AA8640F6-304D-244A-9D88-5DBE7D8005AF}"/>
              </a:ext>
            </a:extLst>
          </p:cNvPr>
          <p:cNvSpPr/>
          <p:nvPr/>
        </p:nvSpPr>
        <p:spPr>
          <a:xfrm>
            <a:off x="7460060" y="3220777"/>
            <a:ext cx="2445940" cy="769441"/>
          </a:xfrm>
          <a:prstGeom prst="rect">
            <a:avLst/>
          </a:prstGeom>
        </p:spPr>
        <p:txBody>
          <a:bodyPr wrap="square">
            <a:spAutoFit/>
          </a:bodyPr>
          <a:lstStyle/>
          <a:p>
            <a:pPr algn="ctr"/>
            <a:r>
              <a:rPr lang="en-GB" sz="1100" dirty="0" smtClean="0">
                <a:solidFill>
                  <a:srgbClr val="00B0F0"/>
                </a:solidFill>
                <a:latin typeface="Segoe Print" panose="02000800000000000000" pitchFamily="2" charset="0"/>
              </a:rPr>
              <a:t>Approximately 57,000 people </a:t>
            </a:r>
            <a:r>
              <a:rPr lang="en-GB" sz="1100" dirty="0">
                <a:solidFill>
                  <a:srgbClr val="00B0F0"/>
                </a:solidFill>
                <a:latin typeface="Segoe Print" panose="02000800000000000000" pitchFamily="2" charset="0"/>
              </a:rPr>
              <a:t>live on and </a:t>
            </a:r>
            <a:r>
              <a:rPr lang="en-GB" sz="1100" dirty="0" smtClean="0">
                <a:solidFill>
                  <a:srgbClr val="00B0F0"/>
                </a:solidFill>
                <a:latin typeface="Segoe Print" panose="02000800000000000000" pitchFamily="2" charset="0"/>
              </a:rPr>
              <a:t>the Gobi Desert. Most of these people were born in Mongolia.</a:t>
            </a:r>
            <a:endParaRPr lang="en-US" sz="1100" dirty="0">
              <a:solidFill>
                <a:srgbClr val="00B0F0"/>
              </a:solidFill>
              <a:latin typeface="Segoe Print" panose="02000800000000000000" pitchFamily="2" charset="0"/>
            </a:endParaRPr>
          </a:p>
        </p:txBody>
      </p:sp>
      <p:pic>
        <p:nvPicPr>
          <p:cNvPr id="34" name="Picture 6" descr="Free Cold Thermometer Cliparts, Download Free Clip Art, Free Clip Art on  Clipart Library">
            <a:extLst>
              <a:ext uri="{FF2B5EF4-FFF2-40B4-BE49-F238E27FC236}">
                <a16:creationId xmlns:a16="http://schemas.microsoft.com/office/drawing/2014/main" id="{C0CF60B9-D229-E248-A35C-10841A5364D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02133" y="2293383"/>
            <a:ext cx="442507" cy="157735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A6BD43F8-C9BE-A843-B3AE-5492E4C11D31}"/>
              </a:ext>
            </a:extLst>
          </p:cNvPr>
          <p:cNvSpPr/>
          <p:nvPr/>
        </p:nvSpPr>
        <p:spPr>
          <a:xfrm>
            <a:off x="4383870" y="2353839"/>
            <a:ext cx="2086791" cy="1569660"/>
          </a:xfrm>
          <a:prstGeom prst="rect">
            <a:avLst/>
          </a:prstGeom>
        </p:spPr>
        <p:txBody>
          <a:bodyPr wrap="square">
            <a:spAutoFit/>
          </a:bodyPr>
          <a:lstStyle/>
          <a:p>
            <a:pPr algn="ctr" fontAlgn="base"/>
            <a:r>
              <a:rPr lang="en-GB" sz="1200" dirty="0">
                <a:solidFill>
                  <a:schemeClr val="accent1">
                    <a:lumMod val="60000"/>
                    <a:lumOff val="40000"/>
                  </a:schemeClr>
                </a:solidFill>
                <a:latin typeface="Segoe Print" panose="02000800000000000000" pitchFamily="2" charset="0"/>
              </a:rPr>
              <a:t>The coldest temperature ever recorded on Earth was −89.2 °C. </a:t>
            </a:r>
            <a:endParaRPr lang="en-GB" sz="1200" dirty="0" smtClean="0">
              <a:solidFill>
                <a:schemeClr val="accent1">
                  <a:lumMod val="60000"/>
                  <a:lumOff val="40000"/>
                </a:schemeClr>
              </a:solidFill>
              <a:latin typeface="Segoe Print" panose="02000800000000000000" pitchFamily="2" charset="0"/>
            </a:endParaRPr>
          </a:p>
          <a:p>
            <a:pPr algn="ctr" fontAlgn="base"/>
            <a:r>
              <a:rPr lang="en-GB" sz="1200" dirty="0" smtClean="0">
                <a:solidFill>
                  <a:srgbClr val="00B0F0"/>
                </a:solidFill>
                <a:latin typeface="Segoe Print" panose="02000800000000000000" pitchFamily="2" charset="0"/>
              </a:rPr>
              <a:t>The Gobi Desert experiences snow in the winter, due to being 910-1520 m above sea level.</a:t>
            </a:r>
            <a:r>
              <a:rPr lang="en-GB" sz="1200" dirty="0">
                <a:solidFill>
                  <a:srgbClr val="00B0F0"/>
                </a:solidFill>
                <a:latin typeface="Segoe Print" panose="02000800000000000000" pitchFamily="2" charset="0"/>
              </a:rPr>
              <a:t> </a:t>
            </a:r>
            <a:endParaRPr lang="en-GB" sz="1200" b="0" i="0" dirty="0">
              <a:solidFill>
                <a:srgbClr val="00B0F0"/>
              </a:solidFill>
              <a:effectLst/>
              <a:latin typeface="Segoe Print" panose="02000800000000000000" pitchFamily="2" charset="0"/>
            </a:endParaRPr>
          </a:p>
        </p:txBody>
      </p:sp>
      <p:sp>
        <p:nvSpPr>
          <p:cNvPr id="37" name="Rectangle 36">
            <a:extLst>
              <a:ext uri="{FF2B5EF4-FFF2-40B4-BE49-F238E27FC236}">
                <a16:creationId xmlns:a16="http://schemas.microsoft.com/office/drawing/2014/main" id="{ED2FA5CF-4F88-1F48-9F79-A6C521D367BD}"/>
              </a:ext>
            </a:extLst>
          </p:cNvPr>
          <p:cNvSpPr/>
          <p:nvPr/>
        </p:nvSpPr>
        <p:spPr>
          <a:xfrm>
            <a:off x="5401040" y="4056938"/>
            <a:ext cx="3311248" cy="276999"/>
          </a:xfrm>
          <a:prstGeom prst="rect">
            <a:avLst/>
          </a:prstGeom>
        </p:spPr>
        <p:txBody>
          <a:bodyPr wrap="square">
            <a:spAutoFit/>
          </a:bodyPr>
          <a:lstStyle/>
          <a:p>
            <a:pPr algn="ctr"/>
            <a:r>
              <a:rPr lang="en-GB" sz="1200" dirty="0">
                <a:solidFill>
                  <a:schemeClr val="accent1">
                    <a:lumMod val="75000"/>
                  </a:schemeClr>
                </a:solidFill>
                <a:latin typeface="Segoe Print" panose="02000800000000000000" pitchFamily="2" charset="0"/>
              </a:rPr>
              <a:t>Animals from </a:t>
            </a:r>
            <a:r>
              <a:rPr lang="en-GB" sz="1200" dirty="0" smtClean="0">
                <a:solidFill>
                  <a:schemeClr val="accent1">
                    <a:lumMod val="75000"/>
                  </a:schemeClr>
                </a:solidFill>
                <a:latin typeface="Segoe Print" panose="02000800000000000000" pitchFamily="2" charset="0"/>
              </a:rPr>
              <a:t>the Gobi Desert</a:t>
            </a:r>
            <a:endParaRPr lang="en-US" sz="1200" dirty="0">
              <a:solidFill>
                <a:schemeClr val="accent1">
                  <a:lumMod val="75000"/>
                </a:schemeClr>
              </a:solidFill>
              <a:latin typeface="Segoe Print" panose="02000800000000000000" pitchFamily="2" charset="0"/>
            </a:endParaRPr>
          </a:p>
        </p:txBody>
      </p:sp>
      <p:pic>
        <p:nvPicPr>
          <p:cNvPr id="2056" name="Picture 8" descr="The Antarctic Population - Who lives in Antarctica?">
            <a:extLst>
              <a:ext uri="{FF2B5EF4-FFF2-40B4-BE49-F238E27FC236}">
                <a16:creationId xmlns:a16="http://schemas.microsoft.com/office/drawing/2014/main" id="{9B36ACCE-51D4-A74F-A279-4A02646DDD5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45340" y="2404339"/>
            <a:ext cx="1380813" cy="783078"/>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a:extLst>
              <a:ext uri="{FF2B5EF4-FFF2-40B4-BE49-F238E27FC236}">
                <a16:creationId xmlns:a16="http://schemas.microsoft.com/office/drawing/2014/main" id="{B15F8465-9E1B-A240-922E-F15FD41C2668}"/>
              </a:ext>
            </a:extLst>
          </p:cNvPr>
          <p:cNvSpPr txBox="1"/>
          <p:nvPr/>
        </p:nvSpPr>
        <p:spPr>
          <a:xfrm>
            <a:off x="4630827" y="4857835"/>
            <a:ext cx="1367918" cy="261610"/>
          </a:xfrm>
          <a:prstGeom prst="rect">
            <a:avLst/>
          </a:prstGeom>
          <a:noFill/>
        </p:spPr>
        <p:txBody>
          <a:bodyPr wrap="square" rtlCol="0">
            <a:spAutoFit/>
          </a:bodyPr>
          <a:lstStyle/>
          <a:p>
            <a:pPr algn="ctr"/>
            <a:r>
              <a:rPr lang="en-US" sz="1100" dirty="0" smtClean="0">
                <a:solidFill>
                  <a:srgbClr val="0070C0"/>
                </a:solidFill>
                <a:latin typeface="Segoe Print" panose="02000800000000000000" pitchFamily="2" charset="0"/>
              </a:rPr>
              <a:t>Snow Leopards</a:t>
            </a:r>
            <a:endParaRPr lang="en-US" sz="1100" dirty="0">
              <a:solidFill>
                <a:srgbClr val="0070C0"/>
              </a:solidFill>
              <a:latin typeface="Segoe Print" panose="02000800000000000000" pitchFamily="2" charset="0"/>
            </a:endParaRPr>
          </a:p>
        </p:txBody>
      </p:sp>
      <p:sp>
        <p:nvSpPr>
          <p:cNvPr id="41" name="TextBox 40">
            <a:extLst>
              <a:ext uri="{FF2B5EF4-FFF2-40B4-BE49-F238E27FC236}">
                <a16:creationId xmlns:a16="http://schemas.microsoft.com/office/drawing/2014/main" id="{4EDD6EC5-BF4A-3746-BDC9-E420E96CBAEB}"/>
              </a:ext>
            </a:extLst>
          </p:cNvPr>
          <p:cNvSpPr txBox="1"/>
          <p:nvPr/>
        </p:nvSpPr>
        <p:spPr>
          <a:xfrm>
            <a:off x="5896712" y="4851516"/>
            <a:ext cx="1174024" cy="261610"/>
          </a:xfrm>
          <a:prstGeom prst="rect">
            <a:avLst/>
          </a:prstGeom>
          <a:noFill/>
        </p:spPr>
        <p:txBody>
          <a:bodyPr wrap="square" rtlCol="0">
            <a:spAutoFit/>
          </a:bodyPr>
          <a:lstStyle/>
          <a:p>
            <a:pPr algn="ctr"/>
            <a:r>
              <a:rPr lang="en-US" sz="1100" dirty="0" smtClean="0">
                <a:solidFill>
                  <a:schemeClr val="accent1">
                    <a:lumMod val="75000"/>
                  </a:schemeClr>
                </a:solidFill>
                <a:latin typeface="Segoe Print" panose="02000800000000000000" pitchFamily="2" charset="0"/>
              </a:rPr>
              <a:t>Ibex</a:t>
            </a:r>
            <a:endParaRPr lang="en-US" sz="1100" dirty="0">
              <a:solidFill>
                <a:schemeClr val="accent1">
                  <a:lumMod val="75000"/>
                </a:schemeClr>
              </a:solidFill>
              <a:latin typeface="Segoe Print" panose="02000800000000000000" pitchFamily="2" charset="0"/>
            </a:endParaRPr>
          </a:p>
        </p:txBody>
      </p:sp>
      <p:sp>
        <p:nvSpPr>
          <p:cNvPr id="43" name="TextBox 42">
            <a:extLst>
              <a:ext uri="{FF2B5EF4-FFF2-40B4-BE49-F238E27FC236}">
                <a16:creationId xmlns:a16="http://schemas.microsoft.com/office/drawing/2014/main" id="{096768E9-79F9-E843-8470-04F3BB1FF57D}"/>
              </a:ext>
            </a:extLst>
          </p:cNvPr>
          <p:cNvSpPr txBox="1"/>
          <p:nvPr/>
        </p:nvSpPr>
        <p:spPr>
          <a:xfrm>
            <a:off x="7236526" y="4869256"/>
            <a:ext cx="1174024" cy="261610"/>
          </a:xfrm>
          <a:prstGeom prst="rect">
            <a:avLst/>
          </a:prstGeom>
          <a:noFill/>
        </p:spPr>
        <p:txBody>
          <a:bodyPr wrap="square" rtlCol="0">
            <a:spAutoFit/>
          </a:bodyPr>
          <a:lstStyle/>
          <a:p>
            <a:pPr algn="ctr"/>
            <a:r>
              <a:rPr lang="en-US" sz="1100" dirty="0" smtClean="0">
                <a:solidFill>
                  <a:srgbClr val="00B0F0"/>
                </a:solidFill>
                <a:latin typeface="Segoe Print" panose="02000800000000000000" pitchFamily="2" charset="0"/>
              </a:rPr>
              <a:t>Gobi Bear</a:t>
            </a:r>
            <a:endParaRPr lang="en-US" sz="1100" dirty="0">
              <a:solidFill>
                <a:srgbClr val="00B0F0"/>
              </a:solidFill>
              <a:latin typeface="Segoe Print" panose="02000800000000000000" pitchFamily="2" charset="0"/>
            </a:endParaRPr>
          </a:p>
        </p:txBody>
      </p:sp>
      <p:sp>
        <p:nvSpPr>
          <p:cNvPr id="45" name="TextBox 44">
            <a:extLst>
              <a:ext uri="{FF2B5EF4-FFF2-40B4-BE49-F238E27FC236}">
                <a16:creationId xmlns:a16="http://schemas.microsoft.com/office/drawing/2014/main" id="{12BACD52-1134-B941-A4BE-84FDC4ADAFE8}"/>
              </a:ext>
            </a:extLst>
          </p:cNvPr>
          <p:cNvSpPr txBox="1"/>
          <p:nvPr/>
        </p:nvSpPr>
        <p:spPr>
          <a:xfrm>
            <a:off x="8513400" y="4870464"/>
            <a:ext cx="1174024" cy="261610"/>
          </a:xfrm>
          <a:prstGeom prst="rect">
            <a:avLst/>
          </a:prstGeom>
          <a:noFill/>
        </p:spPr>
        <p:txBody>
          <a:bodyPr wrap="square" rtlCol="0">
            <a:spAutoFit/>
          </a:bodyPr>
          <a:lstStyle/>
          <a:p>
            <a:pPr algn="ctr"/>
            <a:r>
              <a:rPr lang="en-US" sz="1100" dirty="0" smtClean="0">
                <a:solidFill>
                  <a:schemeClr val="accent1">
                    <a:lumMod val="60000"/>
                    <a:lumOff val="40000"/>
                  </a:schemeClr>
                </a:solidFill>
                <a:latin typeface="Segoe Print" panose="02000800000000000000" pitchFamily="2" charset="0"/>
              </a:rPr>
              <a:t>Golden Eagle</a:t>
            </a:r>
            <a:endParaRPr lang="en-US" sz="1100" dirty="0">
              <a:solidFill>
                <a:schemeClr val="accent1">
                  <a:lumMod val="60000"/>
                  <a:lumOff val="40000"/>
                </a:schemeClr>
              </a:solidFill>
              <a:latin typeface="Segoe Print" panose="02000800000000000000" pitchFamily="2" charset="0"/>
            </a:endParaRPr>
          </a:p>
        </p:txBody>
      </p:sp>
      <p:sp>
        <p:nvSpPr>
          <p:cNvPr id="8" name="Rectangle 7">
            <a:extLst>
              <a:ext uri="{FF2B5EF4-FFF2-40B4-BE49-F238E27FC236}">
                <a16:creationId xmlns:a16="http://schemas.microsoft.com/office/drawing/2014/main" id="{7A5AFAAD-5170-F84A-9219-DEA43E9AC565}"/>
              </a:ext>
            </a:extLst>
          </p:cNvPr>
          <p:cNvSpPr/>
          <p:nvPr/>
        </p:nvSpPr>
        <p:spPr>
          <a:xfrm>
            <a:off x="8278729" y="5827575"/>
            <a:ext cx="1408695" cy="769441"/>
          </a:xfrm>
          <a:prstGeom prst="rect">
            <a:avLst/>
          </a:prstGeom>
        </p:spPr>
        <p:txBody>
          <a:bodyPr wrap="square">
            <a:spAutoFit/>
          </a:bodyPr>
          <a:lstStyle/>
          <a:p>
            <a:pPr algn="ctr"/>
            <a:r>
              <a:rPr lang="en-GB" sz="1100" dirty="0" smtClean="0">
                <a:solidFill>
                  <a:schemeClr val="accent5">
                    <a:lumMod val="75000"/>
                  </a:schemeClr>
                </a:solidFill>
                <a:latin typeface="Segoe Print" panose="02000800000000000000" pitchFamily="2" charset="0"/>
              </a:rPr>
              <a:t>The Gobi Desert is over four times the size of the U.K.</a:t>
            </a:r>
            <a:endParaRPr lang="en-US" sz="1100" dirty="0">
              <a:solidFill>
                <a:schemeClr val="accent5">
                  <a:lumMod val="75000"/>
                </a:schemeClr>
              </a:solidFill>
              <a:latin typeface="Segoe Print" panose="02000800000000000000" pitchFamily="2" charset="0"/>
            </a:endParaRPr>
          </a:p>
        </p:txBody>
      </p:sp>
      <p:sp>
        <p:nvSpPr>
          <p:cNvPr id="9" name="Rectangle 8">
            <a:extLst>
              <a:ext uri="{FF2B5EF4-FFF2-40B4-BE49-F238E27FC236}">
                <a16:creationId xmlns:a16="http://schemas.microsoft.com/office/drawing/2014/main" id="{CEA502C4-1F5D-7841-856F-7B1F90C24B7E}"/>
              </a:ext>
            </a:extLst>
          </p:cNvPr>
          <p:cNvSpPr/>
          <p:nvPr/>
        </p:nvSpPr>
        <p:spPr>
          <a:xfrm>
            <a:off x="4449100" y="5123303"/>
            <a:ext cx="1686004" cy="769441"/>
          </a:xfrm>
          <a:prstGeom prst="rect">
            <a:avLst/>
          </a:prstGeom>
        </p:spPr>
        <p:txBody>
          <a:bodyPr wrap="square">
            <a:spAutoFit/>
          </a:bodyPr>
          <a:lstStyle/>
          <a:p>
            <a:pPr algn="ctr"/>
            <a:r>
              <a:rPr lang="en-GB" sz="1100" dirty="0">
                <a:solidFill>
                  <a:srgbClr val="00B0F0"/>
                </a:solidFill>
                <a:latin typeface="Segoe Print" panose="02000800000000000000" pitchFamily="2" charset="0"/>
              </a:rPr>
              <a:t>The </a:t>
            </a:r>
            <a:r>
              <a:rPr lang="en-GB" sz="1100" dirty="0" smtClean="0">
                <a:solidFill>
                  <a:srgbClr val="00B0F0"/>
                </a:solidFill>
                <a:latin typeface="Segoe Print" panose="02000800000000000000" pitchFamily="2" charset="0"/>
              </a:rPr>
              <a:t>Gobi Desert borders Mongolia to the north and China. to the south.</a:t>
            </a:r>
            <a:endParaRPr lang="en-US" dirty="0">
              <a:solidFill>
                <a:srgbClr val="00B0F0"/>
              </a:solidFill>
            </a:endParaRPr>
          </a:p>
        </p:txBody>
      </p:sp>
      <p:sp>
        <p:nvSpPr>
          <p:cNvPr id="11" name="Rectangle 10">
            <a:extLst>
              <a:ext uri="{FF2B5EF4-FFF2-40B4-BE49-F238E27FC236}">
                <a16:creationId xmlns:a16="http://schemas.microsoft.com/office/drawing/2014/main" id="{2484DDF5-B65D-8F4C-9D25-9E2685E196E3}"/>
              </a:ext>
            </a:extLst>
          </p:cNvPr>
          <p:cNvSpPr/>
          <p:nvPr/>
        </p:nvSpPr>
        <p:spPr>
          <a:xfrm>
            <a:off x="5999223" y="6150830"/>
            <a:ext cx="2265600" cy="600164"/>
          </a:xfrm>
          <a:prstGeom prst="rect">
            <a:avLst/>
          </a:prstGeom>
        </p:spPr>
        <p:txBody>
          <a:bodyPr wrap="square">
            <a:spAutoFit/>
          </a:bodyPr>
          <a:lstStyle/>
          <a:p>
            <a:pPr algn="ctr"/>
            <a:r>
              <a:rPr lang="en-GB" sz="1100" dirty="0" smtClean="0">
                <a:solidFill>
                  <a:srgbClr val="00B0F0"/>
                </a:solidFill>
                <a:latin typeface="Segoe Print" panose="02000800000000000000" pitchFamily="2" charset="0"/>
              </a:rPr>
              <a:t>The Gobi Desert reaches </a:t>
            </a:r>
          </a:p>
          <a:p>
            <a:pPr algn="ctr"/>
            <a:r>
              <a:rPr lang="en-GB" sz="1100" dirty="0" smtClean="0">
                <a:solidFill>
                  <a:srgbClr val="00B0F0"/>
                </a:solidFill>
                <a:latin typeface="Segoe Print" panose="02000800000000000000" pitchFamily="2" charset="0"/>
              </a:rPr>
              <a:t>-</a:t>
            </a:r>
            <a:r>
              <a:rPr lang="en-GB" sz="1100" dirty="0" smtClean="0">
                <a:solidFill>
                  <a:srgbClr val="00B0F0"/>
                </a:solidFill>
                <a:latin typeface="Segoe Print" panose="02000600000000000000" pitchFamily="2" charset="0"/>
              </a:rPr>
              <a:t>38°C </a:t>
            </a:r>
            <a:r>
              <a:rPr lang="en-GB" sz="1100" dirty="0">
                <a:solidFill>
                  <a:srgbClr val="00B0F0"/>
                </a:solidFill>
                <a:latin typeface="Segoe Print" panose="02000600000000000000" pitchFamily="2" charset="0"/>
              </a:rPr>
              <a:t>at its coldest and +42°C at its </a:t>
            </a:r>
            <a:r>
              <a:rPr lang="en-GB" sz="1100" dirty="0" smtClean="0">
                <a:solidFill>
                  <a:srgbClr val="00B0F0"/>
                </a:solidFill>
                <a:latin typeface="Segoe Print" panose="02000600000000000000" pitchFamily="2" charset="0"/>
              </a:rPr>
              <a:t>warmest.</a:t>
            </a:r>
            <a:endParaRPr lang="en-US" sz="1100" dirty="0">
              <a:solidFill>
                <a:srgbClr val="00B0F0"/>
              </a:solidFill>
              <a:latin typeface="Segoe Print" panose="02000600000000000000" pitchFamily="2" charset="0"/>
            </a:endParaRPr>
          </a:p>
        </p:txBody>
      </p:sp>
      <p:pic>
        <p:nvPicPr>
          <p:cNvPr id="2068" name="Picture 20" descr="Natural ocean fluctuations could help explain Antarctic sea ice changes |  Carbon Brief">
            <a:extLst>
              <a:ext uri="{FF2B5EF4-FFF2-40B4-BE49-F238E27FC236}">
                <a16:creationId xmlns:a16="http://schemas.microsoft.com/office/drawing/2014/main" id="{049168AB-BA57-DD4C-B386-BD0AEA7E2AB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29320" y="5404575"/>
            <a:ext cx="1500578" cy="779146"/>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a:extLst>
              <a:ext uri="{FF2B5EF4-FFF2-40B4-BE49-F238E27FC236}">
                <a16:creationId xmlns:a16="http://schemas.microsoft.com/office/drawing/2014/main" id="{698B40BD-978B-8745-845C-64800F9F482F}"/>
              </a:ext>
            </a:extLst>
          </p:cNvPr>
          <p:cNvSpPr/>
          <p:nvPr/>
        </p:nvSpPr>
        <p:spPr>
          <a:xfrm>
            <a:off x="-31560" y="-12491"/>
            <a:ext cx="6558783" cy="584775"/>
          </a:xfrm>
          <a:prstGeom prst="rect">
            <a:avLst/>
          </a:prstGeom>
          <a:noFill/>
        </p:spPr>
        <p:txBody>
          <a:bodyPr wrap="none" lIns="91440" tIns="45720" rIns="91440" bIns="45720">
            <a:spAutoFit/>
          </a:bodyPr>
          <a:lstStyle/>
          <a:p>
            <a:pPr algn="ctr"/>
            <a:r>
              <a:rPr lang="en-GB" sz="3200" b="0" cap="none" spc="0" dirty="0">
                <a:ln w="0"/>
                <a:solidFill>
                  <a:schemeClr val="tx1"/>
                </a:solidFill>
                <a:effectLst>
                  <a:outerShdw blurRad="38100" dist="19050" dir="2700000" algn="tl" rotWithShape="0">
                    <a:schemeClr val="dk1">
                      <a:alpha val="40000"/>
                    </a:schemeClr>
                  </a:outerShdw>
                </a:effectLst>
              </a:rPr>
              <a:t>How Does Diversity Shape </a:t>
            </a:r>
            <a:r>
              <a:rPr lang="en-GB" sz="3200" dirty="0">
                <a:ln w="0"/>
                <a:effectLst>
                  <a:outerShdw blurRad="38100" dist="19050" dir="2700000" algn="tl" rotWithShape="0">
                    <a:schemeClr val="dk1">
                      <a:alpha val="40000"/>
                    </a:schemeClr>
                  </a:outerShdw>
                </a:effectLst>
              </a:rPr>
              <a:t>O</a:t>
            </a:r>
            <a:r>
              <a:rPr lang="en-GB" sz="3200" b="0" cap="none" spc="0" dirty="0">
                <a:ln w="0"/>
                <a:solidFill>
                  <a:schemeClr val="tx1"/>
                </a:solidFill>
                <a:effectLst>
                  <a:outerShdw blurRad="38100" dist="19050" dir="2700000" algn="tl" rotWithShape="0">
                    <a:schemeClr val="dk1">
                      <a:alpha val="40000"/>
                    </a:schemeClr>
                  </a:outerShdw>
                </a:effectLst>
              </a:rPr>
              <a:t>ur World?</a:t>
            </a:r>
            <a:endParaRPr lang="en-GB" sz="4400" b="0" cap="none" spc="0" dirty="0">
              <a:ln w="0"/>
              <a:solidFill>
                <a:schemeClr val="tx1"/>
              </a:solidFill>
              <a:effectLst>
                <a:outerShdw blurRad="38100" dist="19050" dir="2700000" algn="tl" rotWithShape="0">
                  <a:schemeClr val="dk1">
                    <a:alpha val="40000"/>
                  </a:schemeClr>
                </a:outerShdw>
              </a:effectLst>
            </a:endParaRPr>
          </a:p>
        </p:txBody>
      </p:sp>
      <p:sp>
        <p:nvSpPr>
          <p:cNvPr id="2" name="TextBox 1"/>
          <p:cNvSpPr txBox="1"/>
          <p:nvPr/>
        </p:nvSpPr>
        <p:spPr>
          <a:xfrm>
            <a:off x="6844640" y="0"/>
            <a:ext cx="3061360" cy="646331"/>
          </a:xfrm>
          <a:prstGeom prst="rect">
            <a:avLst/>
          </a:prstGeom>
          <a:noFill/>
        </p:spPr>
        <p:txBody>
          <a:bodyPr wrap="square" rtlCol="0">
            <a:spAutoFit/>
          </a:bodyPr>
          <a:lstStyle/>
          <a:p>
            <a:r>
              <a:rPr lang="en-GB" dirty="0" smtClean="0"/>
              <a:t>NEEDS ALTERING FOR</a:t>
            </a:r>
          </a:p>
          <a:p>
            <a:r>
              <a:rPr lang="en-GB" dirty="0" smtClean="0"/>
              <a:t>GOBI DESERT</a:t>
            </a:r>
          </a:p>
        </p:txBody>
      </p:sp>
      <p:pic>
        <p:nvPicPr>
          <p:cNvPr id="1026" name="Picture 2" descr="The majestic snow leopard is an apex predator in the Gobi Desert ecosystem. Image credit: Vladislav T. Jirousek/Shutterstock.com"/>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4852156" y="4269690"/>
            <a:ext cx="899350" cy="59956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10"/>
          <a:stretch>
            <a:fillRect/>
          </a:stretch>
        </p:blipFill>
        <p:spPr>
          <a:xfrm>
            <a:off x="6173204" y="4269618"/>
            <a:ext cx="816083" cy="596295"/>
          </a:xfrm>
          <a:prstGeom prst="rect">
            <a:avLst/>
          </a:prstGeom>
        </p:spPr>
      </p:pic>
      <p:pic>
        <p:nvPicPr>
          <p:cNvPr id="1028" name="Picture 4" descr="See the source image"/>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7357843" y="4280861"/>
            <a:ext cx="906980" cy="60465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e the source imag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619377" y="4269618"/>
            <a:ext cx="917328" cy="61553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ee the source image"/>
          <p:cNvPicPr>
            <a:picLocks noChangeAspect="1" noChangeArrowheads="1"/>
          </p:cNvPicPr>
          <p:nvPr/>
        </p:nvPicPr>
        <p:blipFill>
          <a:blip r:embed="rId13" cstate="hqprint">
            <a:extLst>
              <a:ext uri="{28A0092B-C50C-407E-A947-70E740481C1C}">
                <a14:useLocalDpi xmlns:a14="http://schemas.microsoft.com/office/drawing/2010/main" val="0"/>
              </a:ext>
            </a:extLst>
          </a:blip>
          <a:srcRect/>
          <a:stretch>
            <a:fillRect/>
          </a:stretch>
        </p:blipFill>
        <p:spPr bwMode="auto">
          <a:xfrm>
            <a:off x="4706523" y="5830598"/>
            <a:ext cx="970046" cy="772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27820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1928</TotalTime>
  <Words>618</Words>
  <Application>Microsoft Office PowerPoint</Application>
  <PresentationFormat>A4 Paper (210x297 mm)</PresentationFormat>
  <Paragraphs>65</Paragraphs>
  <Slides>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vt:i4>
      </vt:variant>
    </vt:vector>
  </HeadingPairs>
  <TitlesOfParts>
    <vt:vector size="11" baseType="lpstr">
      <vt:lpstr>Arial</vt:lpstr>
      <vt:lpstr>Calibri</vt:lpstr>
      <vt:lpstr>Calibri Light</vt:lpstr>
      <vt:lpstr>Comic Sans MS</vt:lpstr>
      <vt:lpstr>Segoe Print</vt:lpstr>
      <vt:lpstr>Segoe UI</vt:lpstr>
      <vt:lpstr>Source Sans Pro</vt:lpstr>
      <vt:lpstr>Verdana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 Davies</dc:creator>
  <cp:lastModifiedBy>Adam Diouri</cp:lastModifiedBy>
  <cp:revision>43</cp:revision>
  <cp:lastPrinted>2019-12-12T14:49:40Z</cp:lastPrinted>
  <dcterms:created xsi:type="dcterms:W3CDTF">2019-08-19T15:14:48Z</dcterms:created>
  <dcterms:modified xsi:type="dcterms:W3CDTF">2022-10-21T15:07:04Z</dcterms:modified>
</cp:coreProperties>
</file>