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C85241-BBAF-4728-B16C-88ED2065E9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73C3A30-42FF-4763-85FF-4C01556AE2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EC027D1-3476-41BB-B3F5-D71977B0AC74}"/>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79CAE881-0878-4CAA-9149-85C23D479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72220AE-E3CD-4505-B716-EF4BF4BAD007}"/>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842787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73066A-66E7-430D-B205-963F51DA07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4387C51-C016-4F42-BF38-0DEC37BE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954A631-73E5-4AAA-A947-E304187D9337}"/>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7FDDF918-8E91-4A2C-AE43-4E0A45A996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5A45F7B-90B3-4782-A57B-6E87B5DC8F28}"/>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004341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D5A778-D635-4A05-A6C9-4410ED8700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4C9557E-F9FE-4F02-9209-4F700E8B7F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9294CA3-8D7D-4B2A-98B5-50174D6E6B8C}"/>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F93D2D3B-4AD8-41BB-BB9F-94AB7CD99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465758D-11F3-4A74-854E-2E9DA34EE1EE}"/>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103363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7B2A72-DF46-4539-9C1D-19B128A76D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87384B1-6977-478A-B522-CA0716E0DC7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CAC09A33-082A-4EDA-BA75-702AA84CC19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899EB21A-1D5D-4025-B02D-60C778D8F54B}"/>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6" name="Footer Placeholder 5">
            <a:extLst>
              <a:ext uri="{FF2B5EF4-FFF2-40B4-BE49-F238E27FC236}">
                <a16:creationId xmlns:a16="http://schemas.microsoft.com/office/drawing/2014/main" xmlns="" id="{9ED3EFAF-0A88-45A1-8D6E-FCC4058E5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F23B503-0ED7-4352-BA3B-DCB1BC2D913D}"/>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10417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6C7F35-1020-4A02-AFE2-42C3287179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41691B6-5219-4CFD-882B-16D64952CB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561EB86-215F-4F26-9ED5-5205FC7BE0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319EE67-944E-4694-9966-6C2A9D3C12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AB7C314-0328-4C28-A0EA-70615AA75B3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72D8251-4974-4028-9FB8-5F08316A6705}"/>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8" name="Footer Placeholder 7">
            <a:extLst>
              <a:ext uri="{FF2B5EF4-FFF2-40B4-BE49-F238E27FC236}">
                <a16:creationId xmlns:a16="http://schemas.microsoft.com/office/drawing/2014/main" xmlns="" id="{60D86FC5-C0C7-4123-8C9F-BF384100BEF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B1E70F3A-5383-4331-AF21-7AE1AE1C8426}"/>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1401467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08AFD0-AF32-4290-95F9-10F182C9547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D0932E13-DF15-49DB-B77A-F6632A1E9B31}"/>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4" name="Footer Placeholder 3">
            <a:extLst>
              <a:ext uri="{FF2B5EF4-FFF2-40B4-BE49-F238E27FC236}">
                <a16:creationId xmlns:a16="http://schemas.microsoft.com/office/drawing/2014/main" xmlns="" id="{F2C30D03-3546-4388-AB3E-6C4C9BFE22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797BBAE6-E5D1-4AF4-8F08-25FFB1E7C86B}"/>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308791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068CC3F-401C-49A9-9995-D43EB5E3EF93}"/>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3" name="Footer Placeholder 2">
            <a:extLst>
              <a:ext uri="{FF2B5EF4-FFF2-40B4-BE49-F238E27FC236}">
                <a16:creationId xmlns:a16="http://schemas.microsoft.com/office/drawing/2014/main" xmlns="" id="{5E027C76-CDAF-459A-9F57-D967C5F54A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E5E9738-76FD-4A6D-BE95-52B4E263AD13}"/>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804235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4F791D-D72A-4AFD-ACD2-2701CE5DEE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5FE8B1E-FA99-4656-A481-C1F3C2C099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2E1418B-CF83-4859-88A8-63E0302F95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A4A2D44-CCD8-40DA-9B87-951B7C06F281}"/>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6" name="Footer Placeholder 5">
            <a:extLst>
              <a:ext uri="{FF2B5EF4-FFF2-40B4-BE49-F238E27FC236}">
                <a16:creationId xmlns:a16="http://schemas.microsoft.com/office/drawing/2014/main" xmlns="" id="{8DDC13EB-9E89-4617-B3A5-5439863178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163D6D3-8DFD-4BB8-81A4-F75A63A99FA3}"/>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59191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24613D-513E-4985-8036-561D557CC7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CAC4FCD5-4F5A-4A33-94EB-28FA15FBBE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0C40A7B1-9DD0-4C4E-B617-14A5FD4B63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34D86DF-2CAB-4202-8947-619B26AFB51B}"/>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6" name="Footer Placeholder 5">
            <a:extLst>
              <a:ext uri="{FF2B5EF4-FFF2-40B4-BE49-F238E27FC236}">
                <a16:creationId xmlns:a16="http://schemas.microsoft.com/office/drawing/2014/main" xmlns="" id="{D6D17D4D-2EAB-404E-AB24-101E70F7D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69A0DE0-D776-4832-B38D-D2B678062866}"/>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2262165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C16B02-0C43-4011-BD3F-5E895CE73A0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F5F7E09-13CE-490C-964E-E48BF8F193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AD6F6CE-6AAA-4869-B95B-6FDDF5D25E14}"/>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5EE6E8AF-1529-44D6-B2DC-0051CD26D9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18B9DCD-F7CC-4028-93B7-F74F30368AC5}"/>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319254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D91B05D-DC74-4043-9455-84EF5F1CBA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5D39F99-71E0-40C3-93C5-E49FFB18BE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709F8BA-AF96-4331-AF82-191F8C65BA16}"/>
              </a:ext>
            </a:extLst>
          </p:cNvPr>
          <p:cNvSpPr>
            <a:spLocks noGrp="1"/>
          </p:cNvSpPr>
          <p:nvPr>
            <p:ph type="dt" sz="half" idx="10"/>
          </p:nvPr>
        </p:nvSpPr>
        <p:spPr/>
        <p:txBody>
          <a:body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1CFBE43D-5F6A-40EF-86C0-409E243462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17883D5-318A-4B9B-B78E-B1E3D4C93EAF}"/>
              </a:ext>
            </a:extLst>
          </p:cNvPr>
          <p:cNvSpPr>
            <a:spLocks noGrp="1"/>
          </p:cNvSpPr>
          <p:nvPr>
            <p:ph type="sldNum" sz="quarter" idx="12"/>
          </p:nvPr>
        </p:nvSpPr>
        <p:spPr/>
        <p:txBody>
          <a:bodyPr/>
          <a:lstStyle/>
          <a:p>
            <a:fld id="{7C80263C-B20E-4C12-9C93-EBB2EFDE9AC5}" type="slidenum">
              <a:rPr lang="en-GB" smtClean="0"/>
              <a:t>‹#›</a:t>
            </a:fld>
            <a:endParaRPr lang="en-GB"/>
          </a:p>
        </p:txBody>
      </p:sp>
    </p:spTree>
    <p:extLst>
      <p:ext uri="{BB962C8B-B14F-4D97-AF65-F5344CB8AC3E}">
        <p14:creationId xmlns:p14="http://schemas.microsoft.com/office/powerpoint/2010/main" val="3939314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723A552-E433-425C-BD64-8EEF1EB2C5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D179F22-58CB-4ED7-84A2-5B7F963A40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D46E6AE-7167-4ABF-8AA0-B4A9ACE6E7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198384-C461-449A-B626-4745D6119C92}" type="datetimeFigureOut">
              <a:rPr lang="en-GB" smtClean="0"/>
              <a:t>01/05/2020</a:t>
            </a:fld>
            <a:endParaRPr lang="en-GB"/>
          </a:p>
        </p:txBody>
      </p:sp>
      <p:sp>
        <p:nvSpPr>
          <p:cNvPr id="5" name="Footer Placeholder 4">
            <a:extLst>
              <a:ext uri="{FF2B5EF4-FFF2-40B4-BE49-F238E27FC236}">
                <a16:creationId xmlns:a16="http://schemas.microsoft.com/office/drawing/2014/main" xmlns="" id="{D849B3D9-7E96-4AF7-82BD-FEA535D8AE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7CDCF6AB-D65B-416C-BB5E-6D0D55E190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80263C-B20E-4C12-9C93-EBB2EFDE9AC5}" type="slidenum">
              <a:rPr lang="en-GB" smtClean="0"/>
              <a:t>‹#›</a:t>
            </a:fld>
            <a:endParaRPr lang="en-GB"/>
          </a:p>
        </p:txBody>
      </p:sp>
    </p:spTree>
    <p:extLst>
      <p:ext uri="{BB962C8B-B14F-4D97-AF65-F5344CB8AC3E}">
        <p14:creationId xmlns:p14="http://schemas.microsoft.com/office/powerpoint/2010/main" val="2620636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BBB26D06-A211-4661-806E-723392B6F852}"/>
              </a:ext>
            </a:extLst>
          </p:cNvPr>
          <p:cNvPicPr>
            <a:picLocks noChangeAspect="1"/>
          </p:cNvPicPr>
          <p:nvPr/>
        </p:nvPicPr>
        <p:blipFill rotWithShape="1">
          <a:blip r:embed="rId2">
            <a:alphaModFix amt="50000"/>
          </a:blip>
          <a:srcRect t="19860" b="15485"/>
          <a:stretch/>
        </p:blipFill>
        <p:spPr>
          <a:xfrm>
            <a:off x="20" y="1"/>
            <a:ext cx="12191980" cy="6857999"/>
          </a:xfrm>
          <a:prstGeom prst="rect">
            <a:avLst/>
          </a:prstGeom>
        </p:spPr>
      </p:pic>
      <p:sp>
        <p:nvSpPr>
          <p:cNvPr id="2" name="Title 1">
            <a:extLst>
              <a:ext uri="{FF2B5EF4-FFF2-40B4-BE49-F238E27FC236}">
                <a16:creationId xmlns:a16="http://schemas.microsoft.com/office/drawing/2014/main" xmlns="" id="{A71E94BD-89E0-4B53-8D09-B87237F552C6}"/>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rPr>
              <a:t>The Industrial Revolution</a:t>
            </a:r>
          </a:p>
        </p:txBody>
      </p:sp>
      <p:sp>
        <p:nvSpPr>
          <p:cNvPr id="3" name="Subtitle 2">
            <a:extLst>
              <a:ext uri="{FF2B5EF4-FFF2-40B4-BE49-F238E27FC236}">
                <a16:creationId xmlns:a16="http://schemas.microsoft.com/office/drawing/2014/main" xmlns="" id="{DE4B9921-A069-4A88-BD64-975EBB9BDB98}"/>
              </a:ext>
            </a:extLst>
          </p:cNvPr>
          <p:cNvSpPr>
            <a:spLocks noGrp="1"/>
          </p:cNvSpPr>
          <p:nvPr>
            <p:ph type="subTitle" idx="1"/>
          </p:nvPr>
        </p:nvSpPr>
        <p:spPr>
          <a:xfrm>
            <a:off x="1524000" y="4159404"/>
            <a:ext cx="9144000" cy="1098395"/>
          </a:xfrm>
        </p:spPr>
        <p:txBody>
          <a:bodyPr>
            <a:normAutofit/>
          </a:bodyPr>
          <a:lstStyle/>
          <a:p>
            <a:r>
              <a:rPr lang="en-GB" dirty="0">
                <a:solidFill>
                  <a:srgbClr val="FFFFFF"/>
                </a:solidFill>
              </a:rPr>
              <a:t>By Oli Harden</a:t>
            </a:r>
          </a:p>
        </p:txBody>
      </p:sp>
    </p:spTree>
    <p:extLst>
      <p:ext uri="{BB962C8B-B14F-4D97-AF65-F5344CB8AC3E}">
        <p14:creationId xmlns:p14="http://schemas.microsoft.com/office/powerpoint/2010/main" val="323331536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GB" dirty="0">
                <a:solidFill>
                  <a:srgbClr val="0070C0"/>
                </a:solidFill>
              </a:rPr>
              <a:t>What was the Industrial Revolution?</a:t>
            </a:r>
          </a:p>
        </p:txBody>
      </p:sp>
      <p:sp>
        <p:nvSpPr>
          <p:cNvPr id="3" name="Content Placeholder 2">
            <a:extLst>
              <a:ext uri="{FF2B5EF4-FFF2-40B4-BE49-F238E27FC236}">
                <a16:creationId xmlns:a16="http://schemas.microsoft.com/office/drawing/2014/main" xmlns="" id="{914A264E-95D0-41ED-8C4A-C33F549059BE}"/>
              </a:ext>
            </a:extLst>
          </p:cNvPr>
          <p:cNvSpPr>
            <a:spLocks noGrp="1"/>
          </p:cNvSpPr>
          <p:nvPr>
            <p:ph idx="1"/>
          </p:nvPr>
        </p:nvSpPr>
        <p:spPr/>
        <p:txBody>
          <a:bodyPr>
            <a:normAutofit/>
          </a:bodyPr>
          <a:lstStyle/>
          <a:p>
            <a:pPr marL="0" indent="0">
              <a:buNone/>
            </a:pPr>
            <a:r>
              <a:rPr lang="en-US" sz="2800" dirty="0"/>
              <a:t>The Industrial Revolution was a period of major changes in the way products are made. It took place more than 200 years ago between  and greatly affected the way people lived as well as the way they worked. In earlier days, people made products by hand. They worked mostly in their own homes or in small workshops. During the Industrial Revolution, many factories were built. Laborers began making large numbers of things using machines powered by engines.</a:t>
            </a:r>
            <a:endParaRPr lang="en-GB" sz="2800" dirty="0"/>
          </a:p>
          <a:p>
            <a:endParaRPr lang="en-GB" sz="2800" dirty="0"/>
          </a:p>
        </p:txBody>
      </p:sp>
      <p:pic>
        <p:nvPicPr>
          <p:cNvPr id="5" name="Picture 4">
            <a:extLst>
              <a:ext uri="{FF2B5EF4-FFF2-40B4-BE49-F238E27FC236}">
                <a16:creationId xmlns:a16="http://schemas.microsoft.com/office/drawing/2014/main" xmlns="" id="{700D776A-7623-4AD9-969B-249FE6664042}"/>
              </a:ext>
            </a:extLst>
          </p:cNvPr>
          <p:cNvPicPr>
            <a:picLocks noChangeAspect="1"/>
          </p:cNvPicPr>
          <p:nvPr/>
        </p:nvPicPr>
        <p:blipFill>
          <a:blip r:embed="rId2"/>
          <a:stretch>
            <a:fillRect/>
          </a:stretch>
        </p:blipFill>
        <p:spPr>
          <a:xfrm>
            <a:off x="836611" y="2133599"/>
            <a:ext cx="3932237" cy="4090987"/>
          </a:xfrm>
          <a:prstGeom prst="rect">
            <a:avLst/>
          </a:prstGeom>
        </p:spPr>
      </p:pic>
      <p:sp>
        <p:nvSpPr>
          <p:cNvPr id="4" name="Text Placeholder 3">
            <a:extLst>
              <a:ext uri="{FF2B5EF4-FFF2-40B4-BE49-F238E27FC236}">
                <a16:creationId xmlns:a16="http://schemas.microsoft.com/office/drawing/2014/main" xmlns="" id="{898B44C2-FBF3-4D45-932A-7917651E9010}"/>
              </a:ext>
            </a:extLst>
          </p:cNvPr>
          <p:cNvSpPr>
            <a:spLocks noGrp="1"/>
          </p:cNvSpPr>
          <p:nvPr>
            <p:ph type="body" sz="half" idx="2"/>
          </p:nvPr>
        </p:nvSpPr>
        <p:spPr/>
        <p:txBody>
          <a:bodyPr/>
          <a:lstStyle/>
          <a:p>
            <a:endParaRPr lang="en-GB" dirty="0"/>
          </a:p>
        </p:txBody>
      </p:sp>
    </p:spTree>
    <p:extLst>
      <p:ext uri="{BB962C8B-B14F-4D97-AF65-F5344CB8AC3E}">
        <p14:creationId xmlns:p14="http://schemas.microsoft.com/office/powerpoint/2010/main" val="3195092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US" dirty="0">
                <a:solidFill>
                  <a:srgbClr val="0070C0"/>
                </a:solidFill>
              </a:rPr>
              <a:t>Why did it happen? </a:t>
            </a:r>
            <a:endParaRPr lang="en-GB" dirty="0">
              <a:solidFill>
                <a:srgbClr val="0070C0"/>
              </a:solidFill>
            </a:endParaRPr>
          </a:p>
        </p:txBody>
      </p:sp>
      <p:sp>
        <p:nvSpPr>
          <p:cNvPr id="3" name="Content Placeholder 2">
            <a:extLst>
              <a:ext uri="{FF2B5EF4-FFF2-40B4-BE49-F238E27FC236}">
                <a16:creationId xmlns:a16="http://schemas.microsoft.com/office/drawing/2014/main" xmlns="" id="{914A264E-95D0-41ED-8C4A-C33F549059BE}"/>
              </a:ext>
            </a:extLst>
          </p:cNvPr>
          <p:cNvSpPr>
            <a:spLocks noGrp="1"/>
          </p:cNvSpPr>
          <p:nvPr>
            <p:ph idx="1"/>
          </p:nvPr>
        </p:nvSpPr>
        <p:spPr>
          <a:xfrm>
            <a:off x="4863465" y="2165985"/>
            <a:ext cx="6583363" cy="4873625"/>
          </a:xfrm>
        </p:spPr>
        <p:txBody>
          <a:bodyPr>
            <a:normAutofit fontScale="77500" lnSpcReduction="20000"/>
          </a:bodyPr>
          <a:lstStyle/>
          <a:p>
            <a:pPr marL="0" indent="0">
              <a:buNone/>
            </a:pPr>
            <a:r>
              <a:rPr lang="en-US" dirty="0"/>
              <a:t>One of the triggers was the unusually high growth in the population which set in around the middle of the 18th century and produced a gigantic reservoir of workers.</a:t>
            </a:r>
          </a:p>
          <a:p>
            <a:pPr marL="0" indent="0">
              <a:buNone/>
            </a:pPr>
            <a:endParaRPr lang="en-US" dirty="0">
              <a:latin typeface="Calibri" panose="020F0502020204030204" pitchFamily="34" charset="0"/>
              <a:ea typeface="MS Mincho" panose="02020609040205080304" pitchFamily="49" charset="-128"/>
              <a:cs typeface="Times New Roman" panose="02020603050405020304" pitchFamily="18" charset="0"/>
            </a:endParaRPr>
          </a:p>
          <a:p>
            <a:pPr marL="0" indent="0">
              <a:buNone/>
            </a:pPr>
            <a:r>
              <a:rPr lang="en-US" sz="4100" dirty="0">
                <a:solidFill>
                  <a:srgbClr val="0070C0"/>
                </a:solidFill>
                <a:latin typeface="+mj-lt"/>
                <a:ea typeface="MS Mincho" panose="02020609040205080304" pitchFamily="49" charset="-128"/>
                <a:cs typeface="Times New Roman" panose="02020603050405020304" pitchFamily="18" charset="0"/>
              </a:rPr>
              <a:t>Where did it start?</a:t>
            </a:r>
            <a:endParaRPr lang="en-GB" sz="4100" dirty="0">
              <a:solidFill>
                <a:srgbClr val="0070C0"/>
              </a:solidFill>
              <a:latin typeface="+mj-lt"/>
              <a:ea typeface="MS Mincho" panose="02020609040205080304" pitchFamily="49" charset="-128"/>
              <a:cs typeface="Times New Roman" panose="02020603050405020304" pitchFamily="18" charset="0"/>
            </a:endParaRPr>
          </a:p>
          <a:p>
            <a:pPr marL="0" indent="0">
              <a:buNone/>
            </a:pPr>
            <a:endParaRPr lang="en-GB" dirty="0">
              <a:solidFill>
                <a:srgbClr val="333333"/>
              </a:solidFill>
              <a:latin typeface="Cambria" panose="02040503050406030204" pitchFamily="18" charset="0"/>
              <a:ea typeface="MS Mincho" panose="02020609040205080304" pitchFamily="49" charset="-128"/>
              <a:cs typeface="Times New Roman" panose="02020603050405020304" pitchFamily="18" charset="0"/>
            </a:endParaRPr>
          </a:p>
          <a:p>
            <a:pPr marL="0" indent="0">
              <a:buNone/>
            </a:pPr>
            <a:r>
              <a:rPr lang="en-US" dirty="0">
                <a:latin typeface="+mj-lt"/>
                <a:ea typeface="MS Mincho" panose="02020609040205080304" pitchFamily="49" charset="-128"/>
                <a:cs typeface="Times New Roman" panose="02020603050405020304" pitchFamily="18" charset="0"/>
              </a:rPr>
              <a:t>England was the first country in which these changes took place. However, the Industrial Revolution soon spread to other European countries, America and Japan.</a:t>
            </a:r>
            <a:r>
              <a:rPr lang="en-US" sz="4000" dirty="0">
                <a:latin typeface="+mj-lt"/>
                <a:ea typeface="MS Mincho" panose="02020609040205080304" pitchFamily="49" charset="-128"/>
                <a:cs typeface="Times New Roman" panose="02020603050405020304" pitchFamily="18" charset="0"/>
              </a:rPr>
              <a:t/>
            </a:r>
            <a:br>
              <a:rPr lang="en-US" sz="4000" dirty="0">
                <a:latin typeface="+mj-lt"/>
                <a:ea typeface="MS Mincho" panose="02020609040205080304" pitchFamily="49" charset="-128"/>
                <a:cs typeface="Times New Roman" panose="02020603050405020304" pitchFamily="18" charset="0"/>
              </a:rPr>
            </a:br>
            <a:endParaRPr lang="en-GB" dirty="0">
              <a:latin typeface="+mj-lt"/>
              <a:ea typeface="MS Mincho" panose="02020609040205080304" pitchFamily="49" charset="-128"/>
              <a:cs typeface="Times New Roman" panose="02020603050405020304" pitchFamily="18" charset="0"/>
            </a:endParaRPr>
          </a:p>
          <a:p>
            <a:pPr marL="0" indent="0">
              <a:buNone/>
            </a:pPr>
            <a:endParaRPr lang="en-GB" dirty="0"/>
          </a:p>
          <a:p>
            <a:pPr marL="0" indent="0">
              <a:buNone/>
            </a:pPr>
            <a:r>
              <a:rPr lang="en-US" dirty="0"/>
              <a:t> </a:t>
            </a:r>
            <a:endParaRPr lang="en-GB" dirty="0"/>
          </a:p>
          <a:p>
            <a:pPr marL="0" indent="0">
              <a:buNone/>
            </a:pPr>
            <a:endParaRPr lang="en-GB" sz="2800" dirty="0"/>
          </a:p>
        </p:txBody>
      </p:sp>
      <p:pic>
        <p:nvPicPr>
          <p:cNvPr id="6" name="Picture 5">
            <a:extLst>
              <a:ext uri="{FF2B5EF4-FFF2-40B4-BE49-F238E27FC236}">
                <a16:creationId xmlns:a16="http://schemas.microsoft.com/office/drawing/2014/main" xmlns="" id="{A850E4A0-7986-402E-92D6-709AA5AB447E}"/>
              </a:ext>
            </a:extLst>
          </p:cNvPr>
          <p:cNvPicPr>
            <a:picLocks noChangeAspect="1"/>
          </p:cNvPicPr>
          <p:nvPr/>
        </p:nvPicPr>
        <p:blipFill>
          <a:blip r:embed="rId2"/>
          <a:stretch>
            <a:fillRect/>
          </a:stretch>
        </p:blipFill>
        <p:spPr>
          <a:xfrm>
            <a:off x="836612" y="2381250"/>
            <a:ext cx="3491548" cy="3809999"/>
          </a:xfrm>
          <a:prstGeom prst="rect">
            <a:avLst/>
          </a:prstGeom>
        </p:spPr>
      </p:pic>
    </p:spTree>
    <p:extLst>
      <p:ext uri="{BB962C8B-B14F-4D97-AF65-F5344CB8AC3E}">
        <p14:creationId xmlns:p14="http://schemas.microsoft.com/office/powerpoint/2010/main" val="3311658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US" b="1" dirty="0">
                <a:solidFill>
                  <a:schemeClr val="accent1"/>
                </a:solidFill>
              </a:rPr>
              <a:t>What was life like for adults during the Industrial Revolution?</a:t>
            </a:r>
            <a:endParaRPr lang="en-GB" dirty="0">
              <a:solidFill>
                <a:schemeClr val="accent1"/>
              </a:solidFill>
            </a:endParaRPr>
          </a:p>
        </p:txBody>
      </p:sp>
      <p:sp>
        <p:nvSpPr>
          <p:cNvPr id="3" name="Content Placeholder 2">
            <a:extLst>
              <a:ext uri="{FF2B5EF4-FFF2-40B4-BE49-F238E27FC236}">
                <a16:creationId xmlns:a16="http://schemas.microsoft.com/office/drawing/2014/main" xmlns="" id="{914A264E-95D0-41ED-8C4A-C33F549059BE}"/>
              </a:ext>
            </a:extLst>
          </p:cNvPr>
          <p:cNvSpPr>
            <a:spLocks noGrp="1"/>
          </p:cNvSpPr>
          <p:nvPr>
            <p:ph idx="1"/>
          </p:nvPr>
        </p:nvSpPr>
        <p:spPr/>
        <p:txBody>
          <a:bodyPr>
            <a:normAutofit fontScale="85000" lnSpcReduction="10000"/>
          </a:bodyPr>
          <a:lstStyle/>
          <a:p>
            <a:pPr marL="0" indent="0">
              <a:buNone/>
            </a:pPr>
            <a:r>
              <a:rPr lang="en-US" dirty="0">
                <a:latin typeface="+mj-lt"/>
              </a:rPr>
              <a:t>The conditions for adults were terrible during the Industrial Revolution.</a:t>
            </a:r>
          </a:p>
          <a:p>
            <a:pPr marL="0" indent="0">
              <a:buNone/>
            </a:pPr>
            <a:endParaRPr lang="en-US" dirty="0">
              <a:latin typeface="+mj-lt"/>
            </a:endParaRPr>
          </a:p>
          <a:p>
            <a:pPr marL="0" indent="0">
              <a:buNone/>
            </a:pPr>
            <a:r>
              <a:rPr lang="en-US" dirty="0">
                <a:latin typeface="+mj-lt"/>
              </a:rPr>
              <a:t>As factories were being built, businesses were in need of workers. With a long line of people willing to work, employers could set wages as low as they wanted because people were willing to do work as long as they got paid.</a:t>
            </a:r>
            <a:br>
              <a:rPr lang="en-US" dirty="0">
                <a:latin typeface="+mj-lt"/>
              </a:rPr>
            </a:br>
            <a:endParaRPr lang="en-GB" dirty="0">
              <a:latin typeface="+mj-lt"/>
            </a:endParaRPr>
          </a:p>
          <a:p>
            <a:pPr marL="0" indent="0">
              <a:buNone/>
            </a:pPr>
            <a:endParaRPr lang="en-GB" dirty="0">
              <a:latin typeface="+mj-lt"/>
            </a:endParaRPr>
          </a:p>
          <a:p>
            <a:pPr marL="0" indent="0">
              <a:buNone/>
            </a:pPr>
            <a:r>
              <a:rPr lang="en-US" dirty="0">
                <a:latin typeface="+mj-lt"/>
              </a:rPr>
              <a:t> </a:t>
            </a:r>
            <a:endParaRPr lang="en-GB" dirty="0">
              <a:latin typeface="+mj-lt"/>
            </a:endParaRPr>
          </a:p>
          <a:p>
            <a:pPr marL="0" indent="0">
              <a:buNone/>
            </a:pPr>
            <a:endParaRPr lang="en-GB" sz="2800" dirty="0">
              <a:latin typeface="+mj-lt"/>
            </a:endParaRPr>
          </a:p>
        </p:txBody>
      </p:sp>
      <p:pic>
        <p:nvPicPr>
          <p:cNvPr id="4" name="Picture 3">
            <a:extLst>
              <a:ext uri="{FF2B5EF4-FFF2-40B4-BE49-F238E27FC236}">
                <a16:creationId xmlns:a16="http://schemas.microsoft.com/office/drawing/2014/main" xmlns="" id="{63BB20E3-724E-46A3-8A5D-C5D28439A113}"/>
              </a:ext>
            </a:extLst>
          </p:cNvPr>
          <p:cNvPicPr>
            <a:picLocks noChangeAspect="1"/>
          </p:cNvPicPr>
          <p:nvPr/>
        </p:nvPicPr>
        <p:blipFill>
          <a:blip r:embed="rId2"/>
          <a:stretch>
            <a:fillRect/>
          </a:stretch>
        </p:blipFill>
        <p:spPr>
          <a:xfrm>
            <a:off x="938212" y="2657916"/>
            <a:ext cx="3654108" cy="2549086"/>
          </a:xfrm>
          <a:prstGeom prst="rect">
            <a:avLst/>
          </a:prstGeom>
        </p:spPr>
      </p:pic>
    </p:spTree>
    <p:extLst>
      <p:ext uri="{BB962C8B-B14F-4D97-AF65-F5344CB8AC3E}">
        <p14:creationId xmlns:p14="http://schemas.microsoft.com/office/powerpoint/2010/main" val="4051612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US" b="1" dirty="0">
                <a:solidFill>
                  <a:schemeClr val="accent1"/>
                </a:solidFill>
              </a:rPr>
              <a:t>What was life like for children during the Industrial Revolution?</a:t>
            </a:r>
            <a:endParaRPr lang="en-GB" dirty="0">
              <a:solidFill>
                <a:schemeClr val="accent1"/>
              </a:solidFill>
            </a:endParaRPr>
          </a:p>
        </p:txBody>
      </p:sp>
      <p:sp>
        <p:nvSpPr>
          <p:cNvPr id="3" name="Content Placeholder 2">
            <a:extLst>
              <a:ext uri="{FF2B5EF4-FFF2-40B4-BE49-F238E27FC236}">
                <a16:creationId xmlns:a16="http://schemas.microsoft.com/office/drawing/2014/main" xmlns="" id="{914A264E-95D0-41ED-8C4A-C33F549059BE}"/>
              </a:ext>
            </a:extLst>
          </p:cNvPr>
          <p:cNvSpPr>
            <a:spLocks noGrp="1"/>
          </p:cNvSpPr>
          <p:nvPr>
            <p:ph idx="1"/>
          </p:nvPr>
        </p:nvSpPr>
        <p:spPr/>
        <p:txBody>
          <a:bodyPr>
            <a:normAutofit fontScale="92500" lnSpcReduction="10000"/>
          </a:bodyPr>
          <a:lstStyle/>
          <a:p>
            <a:pPr marL="0" indent="0">
              <a:buNone/>
            </a:pPr>
            <a:endParaRPr lang="en-GB" dirty="0">
              <a:latin typeface="+mj-lt"/>
            </a:endParaRPr>
          </a:p>
          <a:p>
            <a:pPr marL="0" indent="0">
              <a:buNone/>
            </a:pPr>
            <a:r>
              <a:rPr lang="en-US" dirty="0">
                <a:latin typeface="+mj-lt"/>
              </a:rPr>
              <a:t>It was very hard because Children had to perform all sorts of jobs including working on machines in factories, selling newspapers on street corners, breaking up coal at the coal mines, and as chimney sweeps.</a:t>
            </a:r>
          </a:p>
          <a:p>
            <a:pPr marL="0" indent="0">
              <a:buNone/>
            </a:pPr>
            <a:r>
              <a:rPr lang="en-US" dirty="0">
                <a:latin typeface="+mj-lt"/>
              </a:rPr>
              <a:t>Sometimes children were preferred to adults because they were small and could easily fit between machines and into small spaces.</a:t>
            </a:r>
            <a:br>
              <a:rPr lang="en-US" dirty="0">
                <a:latin typeface="+mj-lt"/>
              </a:rPr>
            </a:br>
            <a:endParaRPr lang="en-GB" dirty="0">
              <a:latin typeface="+mj-lt"/>
            </a:endParaRPr>
          </a:p>
          <a:p>
            <a:pPr marL="0" indent="0">
              <a:buNone/>
            </a:pPr>
            <a:endParaRPr lang="en-GB" sz="2800" dirty="0">
              <a:latin typeface="+mj-lt"/>
            </a:endParaRPr>
          </a:p>
        </p:txBody>
      </p:sp>
      <p:pic>
        <p:nvPicPr>
          <p:cNvPr id="5" name="Picture 4">
            <a:extLst>
              <a:ext uri="{FF2B5EF4-FFF2-40B4-BE49-F238E27FC236}">
                <a16:creationId xmlns:a16="http://schemas.microsoft.com/office/drawing/2014/main" xmlns="" id="{57DBEFAA-6464-4535-B12C-FA4CB3A5CBC4}"/>
              </a:ext>
            </a:extLst>
          </p:cNvPr>
          <p:cNvPicPr>
            <a:picLocks noChangeAspect="1"/>
          </p:cNvPicPr>
          <p:nvPr/>
        </p:nvPicPr>
        <p:blipFill>
          <a:blip r:embed="rId2"/>
          <a:stretch>
            <a:fillRect/>
          </a:stretch>
        </p:blipFill>
        <p:spPr>
          <a:xfrm>
            <a:off x="956627" y="2711767"/>
            <a:ext cx="3248025" cy="2409825"/>
          </a:xfrm>
          <a:prstGeom prst="rect">
            <a:avLst/>
          </a:prstGeom>
        </p:spPr>
      </p:pic>
    </p:spTree>
    <p:extLst>
      <p:ext uri="{BB962C8B-B14F-4D97-AF65-F5344CB8AC3E}">
        <p14:creationId xmlns:p14="http://schemas.microsoft.com/office/powerpoint/2010/main" val="3974953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US" b="1" dirty="0">
                <a:solidFill>
                  <a:schemeClr val="accent1"/>
                </a:solidFill>
              </a:rPr>
              <a:t>What happened to the transport?</a:t>
            </a:r>
            <a:endParaRPr lang="en-GB" dirty="0">
              <a:solidFill>
                <a:schemeClr val="accent1"/>
              </a:solidFill>
            </a:endParaRPr>
          </a:p>
        </p:txBody>
      </p:sp>
      <p:sp>
        <p:nvSpPr>
          <p:cNvPr id="3" name="Content Placeholder 2">
            <a:extLst>
              <a:ext uri="{FF2B5EF4-FFF2-40B4-BE49-F238E27FC236}">
                <a16:creationId xmlns:a16="http://schemas.microsoft.com/office/drawing/2014/main" xmlns="" id="{914A264E-95D0-41ED-8C4A-C33F549059BE}"/>
              </a:ext>
            </a:extLst>
          </p:cNvPr>
          <p:cNvSpPr>
            <a:spLocks noGrp="1"/>
          </p:cNvSpPr>
          <p:nvPr>
            <p:ph idx="1"/>
          </p:nvPr>
        </p:nvSpPr>
        <p:spPr/>
        <p:txBody>
          <a:bodyPr>
            <a:normAutofit/>
          </a:bodyPr>
          <a:lstStyle/>
          <a:p>
            <a:pPr marL="0" indent="0">
              <a:buNone/>
            </a:pPr>
            <a:r>
              <a:rPr lang="en-GB" dirty="0">
                <a:latin typeface="+mj-lt"/>
              </a:rPr>
              <a:t>The growth of the Industrial Revolution depended on the ability to transport raw materials and finished goods over long distances. There were three main types of transportation that increased during the Industrial Revolution: waterways, roads, and railroads. ... The roads also improved immensely during this time period.</a:t>
            </a:r>
          </a:p>
          <a:p>
            <a:pPr marL="0" indent="0">
              <a:buNone/>
            </a:pPr>
            <a:endParaRPr lang="en-GB" sz="2800" dirty="0">
              <a:latin typeface="+mj-lt"/>
            </a:endParaRPr>
          </a:p>
        </p:txBody>
      </p:sp>
      <p:pic>
        <p:nvPicPr>
          <p:cNvPr id="4" name="Picture 3">
            <a:extLst>
              <a:ext uri="{FF2B5EF4-FFF2-40B4-BE49-F238E27FC236}">
                <a16:creationId xmlns:a16="http://schemas.microsoft.com/office/drawing/2014/main" xmlns="" id="{7E9E245E-62F5-4374-BFCC-98DB7BE464DA}"/>
              </a:ext>
            </a:extLst>
          </p:cNvPr>
          <p:cNvPicPr>
            <a:picLocks noChangeAspect="1"/>
          </p:cNvPicPr>
          <p:nvPr/>
        </p:nvPicPr>
        <p:blipFill>
          <a:blip r:embed="rId2"/>
          <a:stretch>
            <a:fillRect/>
          </a:stretch>
        </p:blipFill>
        <p:spPr>
          <a:xfrm>
            <a:off x="836612" y="2499360"/>
            <a:ext cx="3522028" cy="2489517"/>
          </a:xfrm>
          <a:prstGeom prst="rect">
            <a:avLst/>
          </a:prstGeom>
        </p:spPr>
      </p:pic>
    </p:spTree>
    <p:extLst>
      <p:ext uri="{BB962C8B-B14F-4D97-AF65-F5344CB8AC3E}">
        <p14:creationId xmlns:p14="http://schemas.microsoft.com/office/powerpoint/2010/main" val="3815263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9EAB45-256B-4E41-B79A-A25DC064659F}"/>
              </a:ext>
            </a:extLst>
          </p:cNvPr>
          <p:cNvSpPr>
            <a:spLocks noGrp="1"/>
          </p:cNvSpPr>
          <p:nvPr>
            <p:ph type="title"/>
          </p:nvPr>
        </p:nvSpPr>
        <p:spPr/>
        <p:txBody>
          <a:bodyPr/>
          <a:lstStyle/>
          <a:p>
            <a:r>
              <a:rPr lang="en-US" dirty="0">
                <a:solidFill>
                  <a:schemeClr val="accent1"/>
                </a:solidFill>
              </a:rPr>
              <a:t>What impact did the Industrial Revolution have on Britain?</a:t>
            </a:r>
            <a:endParaRPr lang="en-GB" dirty="0">
              <a:solidFill>
                <a:schemeClr val="accent1"/>
              </a:solidFill>
            </a:endParaRPr>
          </a:p>
        </p:txBody>
      </p:sp>
      <p:sp>
        <p:nvSpPr>
          <p:cNvPr id="6" name="Content Placeholder 5">
            <a:extLst>
              <a:ext uri="{FF2B5EF4-FFF2-40B4-BE49-F238E27FC236}">
                <a16:creationId xmlns:a16="http://schemas.microsoft.com/office/drawing/2014/main" xmlns="" id="{DC4E2D42-95A8-4A81-8E24-EA07A1674100}"/>
              </a:ext>
            </a:extLst>
          </p:cNvPr>
          <p:cNvSpPr>
            <a:spLocks noGrp="1"/>
          </p:cNvSpPr>
          <p:nvPr>
            <p:ph idx="1"/>
          </p:nvPr>
        </p:nvSpPr>
        <p:spPr/>
        <p:txBody>
          <a:bodyPr>
            <a:normAutofit/>
          </a:bodyPr>
          <a:lstStyle/>
          <a:p>
            <a:pPr marL="0" indent="0">
              <a:buNone/>
            </a:pPr>
            <a:r>
              <a:rPr lang="en-US" dirty="0">
                <a:latin typeface="+mj-lt"/>
              </a:rPr>
              <a:t>It began in Great Britain's textile industry and was boosted by advancements in steam power and the iron industry. The Industrial Revolution made some major impacts on British society, including the rise of factories, urbanization, humanitarian problems, and improvements in transportation.</a:t>
            </a:r>
            <a:endParaRPr lang="en-GB" dirty="0">
              <a:latin typeface="+mj-lt"/>
            </a:endParaRPr>
          </a:p>
          <a:p>
            <a:endParaRPr lang="en-GB" dirty="0">
              <a:latin typeface="+mj-lt"/>
            </a:endParaRPr>
          </a:p>
        </p:txBody>
      </p:sp>
      <p:pic>
        <p:nvPicPr>
          <p:cNvPr id="7" name="Picture 6">
            <a:extLst>
              <a:ext uri="{FF2B5EF4-FFF2-40B4-BE49-F238E27FC236}">
                <a16:creationId xmlns:a16="http://schemas.microsoft.com/office/drawing/2014/main" xmlns="" id="{7E5C4ED9-C8AA-4FDC-9546-96B36801877B}"/>
              </a:ext>
            </a:extLst>
          </p:cNvPr>
          <p:cNvPicPr>
            <a:picLocks noChangeAspect="1"/>
          </p:cNvPicPr>
          <p:nvPr/>
        </p:nvPicPr>
        <p:blipFill>
          <a:blip r:embed="rId2"/>
          <a:stretch>
            <a:fillRect/>
          </a:stretch>
        </p:blipFill>
        <p:spPr>
          <a:xfrm>
            <a:off x="836612" y="2509520"/>
            <a:ext cx="3349308" cy="2407920"/>
          </a:xfrm>
          <a:prstGeom prst="rect">
            <a:avLst/>
          </a:prstGeom>
        </p:spPr>
      </p:pic>
    </p:spTree>
    <p:extLst>
      <p:ext uri="{BB962C8B-B14F-4D97-AF65-F5344CB8AC3E}">
        <p14:creationId xmlns:p14="http://schemas.microsoft.com/office/powerpoint/2010/main" val="100286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225</Words>
  <Application>Microsoft Office PowerPoint</Application>
  <PresentationFormat>Widescreen</PresentationFormat>
  <Paragraphs>26</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Cambria</vt:lpstr>
      <vt:lpstr>MS Mincho</vt:lpstr>
      <vt:lpstr>Times New Roman</vt:lpstr>
      <vt:lpstr>Office Theme</vt:lpstr>
      <vt:lpstr>The Industrial Revolution</vt:lpstr>
      <vt:lpstr>What was the Industrial Revolution?</vt:lpstr>
      <vt:lpstr>Why did it happen? </vt:lpstr>
      <vt:lpstr>What was life like for adults during the Industrial Revolution?</vt:lpstr>
      <vt:lpstr>What was life like for children during the Industrial Revolution?</vt:lpstr>
      <vt:lpstr>What happened to the transport?</vt:lpstr>
      <vt:lpstr>What impact did the Industrial Revolution have on Britain?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dc:title>
  <dc:creator>Tolfree, Sarah</dc:creator>
  <cp:lastModifiedBy>antonia harrison</cp:lastModifiedBy>
  <cp:revision>4</cp:revision>
  <dcterms:created xsi:type="dcterms:W3CDTF">2020-04-29T08:28:04Z</dcterms:created>
  <dcterms:modified xsi:type="dcterms:W3CDTF">2020-05-01T08:43:49Z</dcterms:modified>
</cp:coreProperties>
</file>