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94" r:id="rId6"/>
    <p:sldId id="366" r:id="rId7"/>
    <p:sldId id="395" r:id="rId8"/>
    <p:sldId id="396" r:id="rId9"/>
    <p:sldId id="360" r:id="rId10"/>
    <p:sldId id="383" r:id="rId11"/>
    <p:sldId id="369" r:id="rId12"/>
    <p:sldId id="370" r:id="rId13"/>
    <p:sldId id="372" r:id="rId14"/>
    <p:sldId id="373" r:id="rId15"/>
    <p:sldId id="374" r:id="rId16"/>
    <p:sldId id="389" r:id="rId17"/>
    <p:sldId id="355" r:id="rId18"/>
    <p:sldId id="376" r:id="rId19"/>
    <p:sldId id="377" r:id="rId20"/>
    <p:sldId id="390" r:id="rId21"/>
    <p:sldId id="391" r:id="rId22"/>
    <p:sldId id="384" r:id="rId23"/>
    <p:sldId id="392" r:id="rId24"/>
    <p:sldId id="393"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79D779-3EE7-461F-9254-BF316590A753}" v="5" dt="2019-02-25T15:05:41.940"/>
    <p1510:client id="{852203EA-909C-41BA-95DE-DF88AD293ACD}" v="36" dt="2019-02-26T12:41:27.6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40" autoAdjust="0"/>
    <p:restoredTop sz="94660"/>
  </p:normalViewPr>
  <p:slideViewPr>
    <p:cSldViewPr snapToGrid="0">
      <p:cViewPr varScale="1">
        <p:scale>
          <a:sx n="67" d="100"/>
          <a:sy n="67" d="100"/>
        </p:scale>
        <p:origin x="1244"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Fitzpatrick" userId="d1b284ec-d1dd-4765-b823-b34899491c26" providerId="ADAL" clId="{852203EA-909C-41BA-95DE-DF88AD293ACD}"/>
    <pc:docChg chg="custSel addSld delSld modSld">
      <pc:chgData name="Jan Fitzpatrick" userId="d1b284ec-d1dd-4765-b823-b34899491c26" providerId="ADAL" clId="{852203EA-909C-41BA-95DE-DF88AD293ACD}" dt="2019-02-26T12:41:33.814" v="847" actId="478"/>
      <pc:docMkLst>
        <pc:docMk/>
      </pc:docMkLst>
      <pc:sldChg chg="modSp">
        <pc:chgData name="Jan Fitzpatrick" userId="d1b284ec-d1dd-4765-b823-b34899491c26" providerId="ADAL" clId="{852203EA-909C-41BA-95DE-DF88AD293ACD}" dt="2019-02-26T10:31:48.510" v="5"/>
        <pc:sldMkLst>
          <pc:docMk/>
          <pc:sldMk cId="2637481266" sldId="256"/>
        </pc:sldMkLst>
        <pc:spChg chg="mod">
          <ac:chgData name="Jan Fitzpatrick" userId="d1b284ec-d1dd-4765-b823-b34899491c26" providerId="ADAL" clId="{852203EA-909C-41BA-95DE-DF88AD293ACD}" dt="2019-02-26T10:31:48.510" v="5"/>
          <ac:spMkLst>
            <pc:docMk/>
            <pc:sldMk cId="2637481266" sldId="256"/>
            <ac:spMk id="19" creationId="{5252A847-DE45-4FA3-A1F8-EEBEB845FF8E}"/>
          </ac:spMkLst>
        </pc:spChg>
      </pc:sldChg>
      <pc:sldChg chg="addSp delSp modSp">
        <pc:chgData name="Jan Fitzpatrick" userId="d1b284ec-d1dd-4765-b823-b34899491c26" providerId="ADAL" clId="{852203EA-909C-41BA-95DE-DF88AD293ACD}" dt="2019-02-26T12:36:38.149" v="659"/>
        <pc:sldMkLst>
          <pc:docMk/>
          <pc:sldMk cId="36917022" sldId="360"/>
        </pc:sldMkLst>
        <pc:spChg chg="add del mod">
          <ac:chgData name="Jan Fitzpatrick" userId="d1b284ec-d1dd-4765-b823-b34899491c26" providerId="ADAL" clId="{852203EA-909C-41BA-95DE-DF88AD293ACD}" dt="2019-02-26T12:36:36.312" v="658" actId="478"/>
          <ac:spMkLst>
            <pc:docMk/>
            <pc:sldMk cId="36917022" sldId="360"/>
            <ac:spMk id="11" creationId="{420789F0-D55D-41D8-9F9C-349A3EB83B20}"/>
          </ac:spMkLst>
        </pc:spChg>
        <pc:spChg chg="add">
          <ac:chgData name="Jan Fitzpatrick" userId="d1b284ec-d1dd-4765-b823-b34899491c26" providerId="ADAL" clId="{852203EA-909C-41BA-95DE-DF88AD293ACD}" dt="2019-02-26T12:36:38.149" v="659"/>
          <ac:spMkLst>
            <pc:docMk/>
            <pc:sldMk cId="36917022" sldId="360"/>
            <ac:spMk id="12" creationId="{B6E7A82A-CAA0-4FB7-9F93-F2DEBC8C3E91}"/>
          </ac:spMkLst>
        </pc:spChg>
      </pc:sldChg>
      <pc:sldChg chg="addSp modSp">
        <pc:chgData name="Jan Fitzpatrick" userId="d1b284ec-d1dd-4765-b823-b34899491c26" providerId="ADAL" clId="{852203EA-909C-41BA-95DE-DF88AD293ACD}" dt="2019-02-26T11:30:24.805" v="591" actId="1076"/>
        <pc:sldMkLst>
          <pc:docMk/>
          <pc:sldMk cId="1669721746" sldId="365"/>
        </pc:sldMkLst>
        <pc:spChg chg="add mod">
          <ac:chgData name="Jan Fitzpatrick" userId="d1b284ec-d1dd-4765-b823-b34899491c26" providerId="ADAL" clId="{852203EA-909C-41BA-95DE-DF88AD293ACD}" dt="2019-02-26T11:30:24.805" v="591" actId="1076"/>
          <ac:spMkLst>
            <pc:docMk/>
            <pc:sldMk cId="1669721746" sldId="365"/>
            <ac:spMk id="2" creationId="{1C1FAF02-6340-4817-B069-CF13E702341A}"/>
          </ac:spMkLst>
        </pc:spChg>
        <pc:spChg chg="mod">
          <ac:chgData name="Jan Fitzpatrick" userId="d1b284ec-d1dd-4765-b823-b34899491c26" providerId="ADAL" clId="{852203EA-909C-41BA-95DE-DF88AD293ACD}" dt="2019-02-26T10:35:20.287" v="6" actId="207"/>
          <ac:spMkLst>
            <pc:docMk/>
            <pc:sldMk cId="1669721746" sldId="365"/>
            <ac:spMk id="6" creationId="{86E20995-E135-4ABD-AFCD-6CC79BF87192}"/>
          </ac:spMkLst>
        </pc:spChg>
        <pc:spChg chg="mod">
          <ac:chgData name="Jan Fitzpatrick" userId="d1b284ec-d1dd-4765-b823-b34899491c26" providerId="ADAL" clId="{852203EA-909C-41BA-95DE-DF88AD293ACD}" dt="2019-02-26T10:38:45.325" v="45" actId="1076"/>
          <ac:spMkLst>
            <pc:docMk/>
            <pc:sldMk cId="1669721746" sldId="365"/>
            <ac:spMk id="10" creationId="{AD8063B0-D90D-4426-B313-6AE9319B5754}"/>
          </ac:spMkLst>
        </pc:spChg>
        <pc:spChg chg="mod">
          <ac:chgData name="Jan Fitzpatrick" userId="d1b284ec-d1dd-4765-b823-b34899491c26" providerId="ADAL" clId="{852203EA-909C-41BA-95DE-DF88AD293ACD}" dt="2019-02-26T10:38:54.526" v="48" actId="1076"/>
          <ac:spMkLst>
            <pc:docMk/>
            <pc:sldMk cId="1669721746" sldId="365"/>
            <ac:spMk id="11" creationId="{3BF426C9-57FE-4565-97F8-96EC6F6A1991}"/>
          </ac:spMkLst>
        </pc:spChg>
        <pc:spChg chg="mod">
          <ac:chgData name="Jan Fitzpatrick" userId="d1b284ec-d1dd-4765-b823-b34899491c26" providerId="ADAL" clId="{852203EA-909C-41BA-95DE-DF88AD293ACD}" dt="2019-02-26T10:38:32.197" v="40" actId="1076"/>
          <ac:spMkLst>
            <pc:docMk/>
            <pc:sldMk cId="1669721746" sldId="365"/>
            <ac:spMk id="12" creationId="{57F2006B-DC59-4853-9354-DCCBD46FB599}"/>
          </ac:spMkLst>
        </pc:spChg>
        <pc:spChg chg="mod">
          <ac:chgData name="Jan Fitzpatrick" userId="d1b284ec-d1dd-4765-b823-b34899491c26" providerId="ADAL" clId="{852203EA-909C-41BA-95DE-DF88AD293ACD}" dt="2019-02-26T10:38:28.846" v="39" actId="1038"/>
          <ac:spMkLst>
            <pc:docMk/>
            <pc:sldMk cId="1669721746" sldId="365"/>
            <ac:spMk id="13" creationId="{BDA11845-C7F1-457C-AACE-CDA2AE91EAD4}"/>
          </ac:spMkLst>
        </pc:spChg>
        <pc:spChg chg="mod">
          <ac:chgData name="Jan Fitzpatrick" userId="d1b284ec-d1dd-4765-b823-b34899491c26" providerId="ADAL" clId="{852203EA-909C-41BA-95DE-DF88AD293ACD}" dt="2019-02-26T10:36:05.913" v="8" actId="6549"/>
          <ac:spMkLst>
            <pc:docMk/>
            <pc:sldMk cId="1669721746" sldId="365"/>
            <ac:spMk id="19" creationId="{5252A847-DE45-4FA3-A1F8-EEBEB845FF8E}"/>
          </ac:spMkLst>
        </pc:spChg>
      </pc:sldChg>
      <pc:sldChg chg="modSp del">
        <pc:chgData name="Jan Fitzpatrick" userId="d1b284ec-d1dd-4765-b823-b34899491c26" providerId="ADAL" clId="{852203EA-909C-41BA-95DE-DF88AD293ACD}" dt="2019-02-26T10:39:48.938" v="51" actId="2696"/>
        <pc:sldMkLst>
          <pc:docMk/>
          <pc:sldMk cId="2708877655" sldId="367"/>
        </pc:sldMkLst>
        <pc:spChg chg="mod">
          <ac:chgData name="Jan Fitzpatrick" userId="d1b284ec-d1dd-4765-b823-b34899491c26" providerId="ADAL" clId="{852203EA-909C-41BA-95DE-DF88AD293ACD}" dt="2019-02-26T10:36:35.718" v="12" actId="207"/>
          <ac:spMkLst>
            <pc:docMk/>
            <pc:sldMk cId="2708877655" sldId="367"/>
            <ac:spMk id="6" creationId="{86E20995-E135-4ABD-AFCD-6CC79BF87192}"/>
          </ac:spMkLst>
        </pc:spChg>
        <pc:spChg chg="mod">
          <ac:chgData name="Jan Fitzpatrick" userId="d1b284ec-d1dd-4765-b823-b34899491c26" providerId="ADAL" clId="{852203EA-909C-41BA-95DE-DF88AD293ACD}" dt="2019-02-26T10:37:10.136" v="18" actId="403"/>
          <ac:spMkLst>
            <pc:docMk/>
            <pc:sldMk cId="2708877655" sldId="367"/>
            <ac:spMk id="14" creationId="{94F577D8-198C-451D-BCC0-AD84BB5BAEDD}"/>
          </ac:spMkLst>
        </pc:spChg>
        <pc:spChg chg="mod">
          <ac:chgData name="Jan Fitzpatrick" userId="d1b284ec-d1dd-4765-b823-b34899491c26" providerId="ADAL" clId="{852203EA-909C-41BA-95DE-DF88AD293ACD}" dt="2019-02-26T10:37:05.072" v="16" actId="403"/>
          <ac:spMkLst>
            <pc:docMk/>
            <pc:sldMk cId="2708877655" sldId="367"/>
            <ac:spMk id="15" creationId="{830FA1C6-D86C-436C-AD2A-ABCF61E1865D}"/>
          </ac:spMkLst>
        </pc:spChg>
        <pc:spChg chg="mod">
          <ac:chgData name="Jan Fitzpatrick" userId="d1b284ec-d1dd-4765-b823-b34899491c26" providerId="ADAL" clId="{852203EA-909C-41BA-95DE-DF88AD293ACD}" dt="2019-02-26T10:36:47.527" v="14" actId="20577"/>
          <ac:spMkLst>
            <pc:docMk/>
            <pc:sldMk cId="2708877655" sldId="367"/>
            <ac:spMk id="19" creationId="{5252A847-DE45-4FA3-A1F8-EEBEB845FF8E}"/>
          </ac:spMkLst>
        </pc:spChg>
      </pc:sldChg>
      <pc:sldChg chg="addSp modSp">
        <pc:chgData name="Jan Fitzpatrick" userId="d1b284ec-d1dd-4765-b823-b34899491c26" providerId="ADAL" clId="{852203EA-909C-41BA-95DE-DF88AD293ACD}" dt="2019-02-26T12:37:01.982" v="661" actId="1076"/>
        <pc:sldMkLst>
          <pc:docMk/>
          <pc:sldMk cId="1559692229" sldId="369"/>
        </pc:sldMkLst>
        <pc:spChg chg="add mod">
          <ac:chgData name="Jan Fitzpatrick" userId="d1b284ec-d1dd-4765-b823-b34899491c26" providerId="ADAL" clId="{852203EA-909C-41BA-95DE-DF88AD293ACD}" dt="2019-02-26T12:37:01.982" v="661" actId="1076"/>
          <ac:spMkLst>
            <pc:docMk/>
            <pc:sldMk cId="1559692229" sldId="369"/>
            <ac:spMk id="17" creationId="{84F5E27F-9391-4B1D-AA47-84CAC2C48078}"/>
          </ac:spMkLst>
        </pc:spChg>
      </pc:sldChg>
      <pc:sldChg chg="addSp modSp">
        <pc:chgData name="Jan Fitzpatrick" userId="d1b284ec-d1dd-4765-b823-b34899491c26" providerId="ADAL" clId="{852203EA-909C-41BA-95DE-DF88AD293ACD}" dt="2019-02-26T12:37:07" v="662"/>
        <pc:sldMkLst>
          <pc:docMk/>
          <pc:sldMk cId="2454907121" sldId="370"/>
        </pc:sldMkLst>
        <pc:spChg chg="add">
          <ac:chgData name="Jan Fitzpatrick" userId="d1b284ec-d1dd-4765-b823-b34899491c26" providerId="ADAL" clId="{852203EA-909C-41BA-95DE-DF88AD293ACD}" dt="2019-02-26T12:37:07" v="662"/>
          <ac:spMkLst>
            <pc:docMk/>
            <pc:sldMk cId="2454907121" sldId="370"/>
            <ac:spMk id="17" creationId="{56641793-50D3-4DF6-8F1C-681C5CFE1B61}"/>
          </ac:spMkLst>
        </pc:spChg>
        <pc:spChg chg="mod">
          <ac:chgData name="Jan Fitzpatrick" userId="d1b284ec-d1dd-4765-b823-b34899491c26" providerId="ADAL" clId="{852203EA-909C-41BA-95DE-DF88AD293ACD}" dt="2019-02-26T10:47:17.677" v="102" actId="20577"/>
          <ac:spMkLst>
            <pc:docMk/>
            <pc:sldMk cId="2454907121" sldId="370"/>
            <ac:spMk id="19" creationId="{5252A847-DE45-4FA3-A1F8-EEBEB845FF8E}"/>
          </ac:spMkLst>
        </pc:spChg>
      </pc:sldChg>
      <pc:sldChg chg="addSp modSp">
        <pc:chgData name="Jan Fitzpatrick" userId="d1b284ec-d1dd-4765-b823-b34899491c26" providerId="ADAL" clId="{852203EA-909C-41BA-95DE-DF88AD293ACD}" dt="2019-02-26T12:38:12.999" v="754" actId="1038"/>
        <pc:sldMkLst>
          <pc:docMk/>
          <pc:sldMk cId="515867827" sldId="372"/>
        </pc:sldMkLst>
        <pc:spChg chg="add mod">
          <ac:chgData name="Jan Fitzpatrick" userId="d1b284ec-d1dd-4765-b823-b34899491c26" providerId="ADAL" clId="{852203EA-909C-41BA-95DE-DF88AD293ACD}" dt="2019-02-26T12:38:04.055" v="709" actId="1035"/>
          <ac:spMkLst>
            <pc:docMk/>
            <pc:sldMk cId="515867827" sldId="372"/>
            <ac:spMk id="14" creationId="{0B27A2BE-8200-4DCA-86AD-042F10D61FED}"/>
          </ac:spMkLst>
        </pc:spChg>
        <pc:spChg chg="mod">
          <ac:chgData name="Jan Fitzpatrick" userId="d1b284ec-d1dd-4765-b823-b34899491c26" providerId="ADAL" clId="{852203EA-909C-41BA-95DE-DF88AD293ACD}" dt="2019-02-26T12:38:12.999" v="754" actId="1038"/>
          <ac:spMkLst>
            <pc:docMk/>
            <pc:sldMk cId="515867827" sldId="372"/>
            <ac:spMk id="26" creationId="{712C3270-4BAE-46E0-B82E-C15D8378D62D}"/>
          </ac:spMkLst>
        </pc:spChg>
      </pc:sldChg>
      <pc:sldChg chg="addSp delSp modSp">
        <pc:chgData name="Jan Fitzpatrick" userId="d1b284ec-d1dd-4765-b823-b34899491c26" providerId="ADAL" clId="{852203EA-909C-41BA-95DE-DF88AD293ACD}" dt="2019-02-26T12:38:54.678" v="758" actId="1076"/>
        <pc:sldMkLst>
          <pc:docMk/>
          <pc:sldMk cId="3371308798" sldId="373"/>
        </pc:sldMkLst>
        <pc:spChg chg="mod">
          <ac:chgData name="Jan Fitzpatrick" userId="d1b284ec-d1dd-4765-b823-b34899491c26" providerId="ADAL" clId="{852203EA-909C-41BA-95DE-DF88AD293ACD}" dt="2019-02-26T10:48:38.377" v="106" actId="1035"/>
          <ac:spMkLst>
            <pc:docMk/>
            <pc:sldMk cId="3371308798" sldId="373"/>
            <ac:spMk id="14" creationId="{F4C37A13-6686-4BB3-939F-5383CF306BAD}"/>
          </ac:spMkLst>
        </pc:spChg>
        <pc:spChg chg="mod">
          <ac:chgData name="Jan Fitzpatrick" userId="d1b284ec-d1dd-4765-b823-b34899491c26" providerId="ADAL" clId="{852203EA-909C-41BA-95DE-DF88AD293ACD}" dt="2019-02-26T12:38:54.678" v="758" actId="1076"/>
          <ac:spMkLst>
            <pc:docMk/>
            <pc:sldMk cId="3371308798" sldId="373"/>
            <ac:spMk id="15" creationId="{524F14DC-A0F7-4B24-A794-4B1B691BBED5}"/>
          </ac:spMkLst>
        </pc:spChg>
        <pc:spChg chg="add">
          <ac:chgData name="Jan Fitzpatrick" userId="d1b284ec-d1dd-4765-b823-b34899491c26" providerId="ADAL" clId="{852203EA-909C-41BA-95DE-DF88AD293ACD}" dt="2019-02-26T12:38:27.513" v="755"/>
          <ac:spMkLst>
            <pc:docMk/>
            <pc:sldMk cId="3371308798" sldId="373"/>
            <ac:spMk id="16" creationId="{9D07139C-C0FC-4605-BA44-26EA02EC90DC}"/>
          </ac:spMkLst>
        </pc:spChg>
        <pc:spChg chg="mod">
          <ac:chgData name="Jan Fitzpatrick" userId="d1b284ec-d1dd-4765-b823-b34899491c26" providerId="ADAL" clId="{852203EA-909C-41BA-95DE-DF88AD293ACD}" dt="2019-02-26T10:48:25.446" v="104" actId="1035"/>
          <ac:spMkLst>
            <pc:docMk/>
            <pc:sldMk cId="3371308798" sldId="373"/>
            <ac:spMk id="17" creationId="{3D965E64-1A0D-4FBC-B14D-3AF9615E13D4}"/>
          </ac:spMkLst>
        </pc:spChg>
        <pc:spChg chg="del">
          <ac:chgData name="Jan Fitzpatrick" userId="d1b284ec-d1dd-4765-b823-b34899491c26" providerId="ADAL" clId="{852203EA-909C-41BA-95DE-DF88AD293ACD}" dt="2019-02-26T12:38:46.159" v="757" actId="478"/>
          <ac:spMkLst>
            <pc:docMk/>
            <pc:sldMk cId="3371308798" sldId="373"/>
            <ac:spMk id="26" creationId="{712C3270-4BAE-46E0-B82E-C15D8378D62D}"/>
          </ac:spMkLst>
        </pc:spChg>
        <pc:spChg chg="add">
          <ac:chgData name="Jan Fitzpatrick" userId="d1b284ec-d1dd-4765-b823-b34899491c26" providerId="ADAL" clId="{852203EA-909C-41BA-95DE-DF88AD293ACD}" dt="2019-02-26T12:38:37.674" v="756"/>
          <ac:spMkLst>
            <pc:docMk/>
            <pc:sldMk cId="3371308798" sldId="373"/>
            <ac:spMk id="27" creationId="{CDD5A28A-C85D-4BAE-9C1B-4183184E0802}"/>
          </ac:spMkLst>
        </pc:spChg>
      </pc:sldChg>
      <pc:sldChg chg="modSp">
        <pc:chgData name="Jan Fitzpatrick" userId="d1b284ec-d1dd-4765-b823-b34899491c26" providerId="ADAL" clId="{852203EA-909C-41BA-95DE-DF88AD293ACD}" dt="2019-02-26T10:51:09.532" v="150" actId="20577"/>
        <pc:sldMkLst>
          <pc:docMk/>
          <pc:sldMk cId="4022444624" sldId="374"/>
        </pc:sldMkLst>
        <pc:graphicFrameChg chg="modGraphic">
          <ac:chgData name="Jan Fitzpatrick" userId="d1b284ec-d1dd-4765-b823-b34899491c26" providerId="ADAL" clId="{852203EA-909C-41BA-95DE-DF88AD293ACD}" dt="2019-02-26T10:51:09.532" v="150" actId="20577"/>
          <ac:graphicFrameMkLst>
            <pc:docMk/>
            <pc:sldMk cId="4022444624" sldId="374"/>
            <ac:graphicFrameMk id="16" creationId="{E82721F0-8573-426E-8950-226DFF30E48F}"/>
          </ac:graphicFrameMkLst>
        </pc:graphicFrameChg>
      </pc:sldChg>
      <pc:sldChg chg="modSp">
        <pc:chgData name="Jan Fitzpatrick" userId="d1b284ec-d1dd-4765-b823-b34899491c26" providerId="ADAL" clId="{852203EA-909C-41BA-95DE-DF88AD293ACD}" dt="2019-02-26T10:56:08.840" v="152" actId="20577"/>
        <pc:sldMkLst>
          <pc:docMk/>
          <pc:sldMk cId="2438333178" sldId="376"/>
        </pc:sldMkLst>
        <pc:spChg chg="mod">
          <ac:chgData name="Jan Fitzpatrick" userId="d1b284ec-d1dd-4765-b823-b34899491c26" providerId="ADAL" clId="{852203EA-909C-41BA-95DE-DF88AD293ACD}" dt="2019-02-26T10:56:08.840" v="152" actId="20577"/>
          <ac:spMkLst>
            <pc:docMk/>
            <pc:sldMk cId="2438333178" sldId="376"/>
            <ac:spMk id="19" creationId="{5252A847-DE45-4FA3-A1F8-EEBEB845FF8E}"/>
          </ac:spMkLst>
        </pc:spChg>
      </pc:sldChg>
      <pc:sldChg chg="addSp modSp">
        <pc:chgData name="Jan Fitzpatrick" userId="d1b284ec-d1dd-4765-b823-b34899491c26" providerId="ADAL" clId="{852203EA-909C-41BA-95DE-DF88AD293ACD}" dt="2019-02-26T12:39:45.425" v="806" actId="1035"/>
        <pc:sldMkLst>
          <pc:docMk/>
          <pc:sldMk cId="3335972611" sldId="377"/>
        </pc:sldMkLst>
        <pc:spChg chg="mod">
          <ac:chgData name="Jan Fitzpatrick" userId="d1b284ec-d1dd-4765-b823-b34899491c26" providerId="ADAL" clId="{852203EA-909C-41BA-95DE-DF88AD293ACD}" dt="2019-02-26T10:57:27.274" v="206" actId="555"/>
          <ac:spMkLst>
            <pc:docMk/>
            <pc:sldMk cId="3335972611" sldId="377"/>
            <ac:spMk id="6" creationId="{1DCBCC78-47E8-43A4-9C7A-F1863DAA0B09}"/>
          </ac:spMkLst>
        </pc:spChg>
        <pc:spChg chg="mod">
          <ac:chgData name="Jan Fitzpatrick" userId="d1b284ec-d1dd-4765-b823-b34899491c26" providerId="ADAL" clId="{852203EA-909C-41BA-95DE-DF88AD293ACD}" dt="2019-02-26T10:57:27.274" v="206" actId="555"/>
          <ac:spMkLst>
            <pc:docMk/>
            <pc:sldMk cId="3335972611" sldId="377"/>
            <ac:spMk id="9" creationId="{D594F0AC-ADDF-465E-BC25-F5BE15BE29D2}"/>
          </ac:spMkLst>
        </pc:spChg>
        <pc:spChg chg="mod">
          <ac:chgData name="Jan Fitzpatrick" userId="d1b284ec-d1dd-4765-b823-b34899491c26" providerId="ADAL" clId="{852203EA-909C-41BA-95DE-DF88AD293ACD}" dt="2019-02-26T10:57:16.021" v="205" actId="1036"/>
          <ac:spMkLst>
            <pc:docMk/>
            <pc:sldMk cId="3335972611" sldId="377"/>
            <ac:spMk id="10" creationId="{EECD6F5C-AD03-491D-8538-97307136C707}"/>
          </ac:spMkLst>
        </pc:spChg>
        <pc:spChg chg="mod">
          <ac:chgData name="Jan Fitzpatrick" userId="d1b284ec-d1dd-4765-b823-b34899491c26" providerId="ADAL" clId="{852203EA-909C-41BA-95DE-DF88AD293ACD}" dt="2019-02-26T10:57:16.021" v="205" actId="1036"/>
          <ac:spMkLst>
            <pc:docMk/>
            <pc:sldMk cId="3335972611" sldId="377"/>
            <ac:spMk id="11" creationId="{21B02F7F-911B-4796-85B7-E12E62360B14}"/>
          </ac:spMkLst>
        </pc:spChg>
        <pc:spChg chg="add mod">
          <ac:chgData name="Jan Fitzpatrick" userId="d1b284ec-d1dd-4765-b823-b34899491c26" providerId="ADAL" clId="{852203EA-909C-41BA-95DE-DF88AD293ACD}" dt="2019-02-26T12:39:45.425" v="806" actId="1035"/>
          <ac:spMkLst>
            <pc:docMk/>
            <pc:sldMk cId="3335972611" sldId="377"/>
            <ac:spMk id="12" creationId="{D3873D8A-5E26-452B-9115-FECEEF9A2B83}"/>
          </ac:spMkLst>
        </pc:spChg>
        <pc:spChg chg="mod">
          <ac:chgData name="Jan Fitzpatrick" userId="d1b284ec-d1dd-4765-b823-b34899491c26" providerId="ADAL" clId="{852203EA-909C-41BA-95DE-DF88AD293ACD}" dt="2019-02-26T11:01:01.048" v="348" actId="6549"/>
          <ac:spMkLst>
            <pc:docMk/>
            <pc:sldMk cId="3335972611" sldId="377"/>
            <ac:spMk id="19" creationId="{5252A847-DE45-4FA3-A1F8-EEBEB845FF8E}"/>
          </ac:spMkLst>
        </pc:spChg>
      </pc:sldChg>
      <pc:sldChg chg="del">
        <pc:chgData name="Jan Fitzpatrick" userId="d1b284ec-d1dd-4765-b823-b34899491c26" providerId="ADAL" clId="{852203EA-909C-41BA-95DE-DF88AD293ACD}" dt="2019-02-26T10:59:03.635" v="230" actId="2696"/>
        <pc:sldMkLst>
          <pc:docMk/>
          <pc:sldMk cId="1773572875" sldId="378"/>
        </pc:sldMkLst>
      </pc:sldChg>
      <pc:sldChg chg="del">
        <pc:chgData name="Jan Fitzpatrick" userId="d1b284ec-d1dd-4765-b823-b34899491c26" providerId="ADAL" clId="{852203EA-909C-41BA-95DE-DF88AD293ACD}" dt="2019-02-26T10:58:52.297" v="229" actId="2696"/>
        <pc:sldMkLst>
          <pc:docMk/>
          <pc:sldMk cId="267968379" sldId="379"/>
        </pc:sldMkLst>
      </pc:sldChg>
      <pc:sldChg chg="addSp modSp">
        <pc:chgData name="Jan Fitzpatrick" userId="d1b284ec-d1dd-4765-b823-b34899491c26" providerId="ADAL" clId="{852203EA-909C-41BA-95DE-DF88AD293ACD}" dt="2019-02-26T12:36:28.584" v="657" actId="1035"/>
        <pc:sldMkLst>
          <pc:docMk/>
          <pc:sldMk cId="870450313" sldId="383"/>
        </pc:sldMkLst>
        <pc:spChg chg="add mod">
          <ac:chgData name="Jan Fitzpatrick" userId="d1b284ec-d1dd-4765-b823-b34899491c26" providerId="ADAL" clId="{852203EA-909C-41BA-95DE-DF88AD293ACD}" dt="2019-02-26T12:36:28.584" v="657" actId="1035"/>
          <ac:spMkLst>
            <pc:docMk/>
            <pc:sldMk cId="870450313" sldId="383"/>
            <ac:spMk id="11" creationId="{998F178D-CC41-4B4E-AC74-E8AB93D33CBF}"/>
          </ac:spMkLst>
        </pc:spChg>
        <pc:spChg chg="mod">
          <ac:chgData name="Jan Fitzpatrick" userId="d1b284ec-d1dd-4765-b823-b34899491c26" providerId="ADAL" clId="{852203EA-909C-41BA-95DE-DF88AD293ACD}" dt="2019-02-26T12:36:18.550" v="644" actId="20577"/>
          <ac:spMkLst>
            <pc:docMk/>
            <pc:sldMk cId="870450313" sldId="383"/>
            <ac:spMk id="19" creationId="{5252A847-DE45-4FA3-A1F8-EEBEB845FF8E}"/>
          </ac:spMkLst>
        </pc:spChg>
      </pc:sldChg>
      <pc:sldChg chg="addSp modSp">
        <pc:chgData name="Jan Fitzpatrick" userId="d1b284ec-d1dd-4765-b823-b34899491c26" providerId="ADAL" clId="{852203EA-909C-41BA-95DE-DF88AD293ACD}" dt="2019-02-26T12:41:20.918" v="843" actId="1076"/>
        <pc:sldMkLst>
          <pc:docMk/>
          <pc:sldMk cId="4177153320" sldId="384"/>
        </pc:sldMkLst>
        <pc:spChg chg="add mod">
          <ac:chgData name="Jan Fitzpatrick" userId="d1b284ec-d1dd-4765-b823-b34899491c26" providerId="ADAL" clId="{852203EA-909C-41BA-95DE-DF88AD293ACD}" dt="2019-02-26T11:04:18.368" v="384" actId="20577"/>
          <ac:spMkLst>
            <pc:docMk/>
            <pc:sldMk cId="4177153320" sldId="384"/>
            <ac:spMk id="2" creationId="{EC587CFD-B37B-4F40-9F97-8A8717B0E64E}"/>
          </ac:spMkLst>
        </pc:spChg>
        <pc:spChg chg="add mod">
          <ac:chgData name="Jan Fitzpatrick" userId="d1b284ec-d1dd-4765-b823-b34899491c26" providerId="ADAL" clId="{852203EA-909C-41BA-95DE-DF88AD293ACD}" dt="2019-02-26T11:03:36.276" v="381" actId="20577"/>
          <ac:spMkLst>
            <pc:docMk/>
            <pc:sldMk cId="4177153320" sldId="384"/>
            <ac:spMk id="10" creationId="{4B6105E6-186C-4EE8-83B0-5750F9E9EE2C}"/>
          </ac:spMkLst>
        </pc:spChg>
        <pc:spChg chg="add mod">
          <ac:chgData name="Jan Fitzpatrick" userId="d1b284ec-d1dd-4765-b823-b34899491c26" providerId="ADAL" clId="{852203EA-909C-41BA-95DE-DF88AD293ACD}" dt="2019-02-26T12:41:20.918" v="843" actId="1076"/>
          <ac:spMkLst>
            <pc:docMk/>
            <pc:sldMk cId="4177153320" sldId="384"/>
            <ac:spMk id="11" creationId="{6A357FDA-259B-4E9B-8545-87C344A532BB}"/>
          </ac:spMkLst>
        </pc:spChg>
        <pc:spChg chg="mod">
          <ac:chgData name="Jan Fitzpatrick" userId="d1b284ec-d1dd-4765-b823-b34899491c26" providerId="ADAL" clId="{852203EA-909C-41BA-95DE-DF88AD293ACD}" dt="2019-02-26T11:06:41.274" v="477" actId="6549"/>
          <ac:spMkLst>
            <pc:docMk/>
            <pc:sldMk cId="4177153320" sldId="384"/>
            <ac:spMk id="19" creationId="{5252A847-DE45-4FA3-A1F8-EEBEB845FF8E}"/>
          </ac:spMkLst>
        </pc:spChg>
      </pc:sldChg>
      <pc:sldChg chg="del">
        <pc:chgData name="Jan Fitzpatrick" userId="d1b284ec-d1dd-4765-b823-b34899491c26" providerId="ADAL" clId="{852203EA-909C-41BA-95DE-DF88AD293ACD}" dt="2019-02-26T11:08:06.549" v="573" actId="2696"/>
        <pc:sldMkLst>
          <pc:docMk/>
          <pc:sldMk cId="3844178711" sldId="385"/>
        </pc:sldMkLst>
      </pc:sldChg>
      <pc:sldChg chg="del">
        <pc:chgData name="Jan Fitzpatrick" userId="d1b284ec-d1dd-4765-b823-b34899491c26" providerId="ADAL" clId="{852203EA-909C-41BA-95DE-DF88AD293ACD}" dt="2019-02-26T11:08:03.360" v="572" actId="2696"/>
        <pc:sldMkLst>
          <pc:docMk/>
          <pc:sldMk cId="3401593944" sldId="386"/>
        </pc:sldMkLst>
      </pc:sldChg>
      <pc:sldChg chg="del">
        <pc:chgData name="Jan Fitzpatrick" userId="d1b284ec-d1dd-4765-b823-b34899491c26" providerId="ADAL" clId="{852203EA-909C-41BA-95DE-DF88AD293ACD}" dt="2019-02-26T10:51:30.793" v="151" actId="2696"/>
        <pc:sldMkLst>
          <pc:docMk/>
          <pc:sldMk cId="2604359560" sldId="387"/>
        </pc:sldMkLst>
      </pc:sldChg>
      <pc:sldChg chg="addSp modSp add">
        <pc:chgData name="Jan Fitzpatrick" userId="d1b284ec-d1dd-4765-b823-b34899491c26" providerId="ADAL" clId="{852203EA-909C-41BA-95DE-DF88AD293ACD}" dt="2019-02-26T11:30:31.663" v="592"/>
        <pc:sldMkLst>
          <pc:docMk/>
          <pc:sldMk cId="2913622246" sldId="388"/>
        </pc:sldMkLst>
        <pc:spChg chg="add">
          <ac:chgData name="Jan Fitzpatrick" userId="d1b284ec-d1dd-4765-b823-b34899491c26" providerId="ADAL" clId="{852203EA-909C-41BA-95DE-DF88AD293ACD}" dt="2019-02-26T11:30:31.663" v="592"/>
          <ac:spMkLst>
            <pc:docMk/>
            <pc:sldMk cId="2913622246" sldId="388"/>
            <ac:spMk id="16" creationId="{CF7DE554-FFD3-44A6-B273-14ED91C8A119}"/>
          </ac:spMkLst>
        </pc:spChg>
        <pc:spChg chg="mod">
          <ac:chgData name="Jan Fitzpatrick" userId="d1b284ec-d1dd-4765-b823-b34899491c26" providerId="ADAL" clId="{852203EA-909C-41BA-95DE-DF88AD293ACD}" dt="2019-02-26T10:39:41.976" v="50"/>
          <ac:spMkLst>
            <pc:docMk/>
            <pc:sldMk cId="2913622246" sldId="388"/>
            <ac:spMk id="19" creationId="{5252A847-DE45-4FA3-A1F8-EEBEB845FF8E}"/>
          </ac:spMkLst>
        </pc:spChg>
      </pc:sldChg>
      <pc:sldChg chg="modSp add">
        <pc:chgData name="Jan Fitzpatrick" userId="d1b284ec-d1dd-4765-b823-b34899491c26" providerId="ADAL" clId="{852203EA-909C-41BA-95DE-DF88AD293ACD}" dt="2019-02-26T10:50:57.815" v="146" actId="207"/>
        <pc:sldMkLst>
          <pc:docMk/>
          <pc:sldMk cId="1220124203" sldId="389"/>
        </pc:sldMkLst>
        <pc:graphicFrameChg chg="modGraphic">
          <ac:chgData name="Jan Fitzpatrick" userId="d1b284ec-d1dd-4765-b823-b34899491c26" providerId="ADAL" clId="{852203EA-909C-41BA-95DE-DF88AD293ACD}" dt="2019-02-26T10:50:57.815" v="146" actId="207"/>
          <ac:graphicFrameMkLst>
            <pc:docMk/>
            <pc:sldMk cId="1220124203" sldId="389"/>
            <ac:graphicFrameMk id="16" creationId="{E82721F0-8573-426E-8950-226DFF30E48F}"/>
          </ac:graphicFrameMkLst>
        </pc:graphicFrameChg>
      </pc:sldChg>
      <pc:sldChg chg="addSp modSp add">
        <pc:chgData name="Jan Fitzpatrick" userId="d1b284ec-d1dd-4765-b823-b34899491c26" providerId="ADAL" clId="{852203EA-909C-41BA-95DE-DF88AD293ACD}" dt="2019-02-26T12:39:52.264" v="807"/>
        <pc:sldMkLst>
          <pc:docMk/>
          <pc:sldMk cId="4228712796" sldId="390"/>
        </pc:sldMkLst>
        <pc:spChg chg="add">
          <ac:chgData name="Jan Fitzpatrick" userId="d1b284ec-d1dd-4765-b823-b34899491c26" providerId="ADAL" clId="{852203EA-909C-41BA-95DE-DF88AD293ACD}" dt="2019-02-26T12:39:52.264" v="807"/>
          <ac:spMkLst>
            <pc:docMk/>
            <pc:sldMk cId="4228712796" sldId="390"/>
            <ac:spMk id="12" creationId="{A719BAAC-492E-4196-8B7F-D317FEC90826}"/>
          </ac:spMkLst>
        </pc:spChg>
        <pc:spChg chg="mod">
          <ac:chgData name="Jan Fitzpatrick" userId="d1b284ec-d1dd-4765-b823-b34899491c26" providerId="ADAL" clId="{852203EA-909C-41BA-95DE-DF88AD293ACD}" dt="2019-02-26T11:01:06.902" v="349" actId="6549"/>
          <ac:spMkLst>
            <pc:docMk/>
            <pc:sldMk cId="4228712796" sldId="390"/>
            <ac:spMk id="19" creationId="{5252A847-DE45-4FA3-A1F8-EEBEB845FF8E}"/>
          </ac:spMkLst>
        </pc:spChg>
      </pc:sldChg>
      <pc:sldChg chg="addSp modSp add">
        <pc:chgData name="Jan Fitzpatrick" userId="d1b284ec-d1dd-4765-b823-b34899491c26" providerId="ADAL" clId="{852203EA-909C-41BA-95DE-DF88AD293ACD}" dt="2019-02-26T12:41:00.735" v="842"/>
        <pc:sldMkLst>
          <pc:docMk/>
          <pc:sldMk cId="1780076031" sldId="391"/>
        </pc:sldMkLst>
        <pc:spChg chg="add">
          <ac:chgData name="Jan Fitzpatrick" userId="d1b284ec-d1dd-4765-b823-b34899491c26" providerId="ADAL" clId="{852203EA-909C-41BA-95DE-DF88AD293ACD}" dt="2019-02-26T12:41:00.735" v="842"/>
          <ac:spMkLst>
            <pc:docMk/>
            <pc:sldMk cId="1780076031" sldId="391"/>
            <ac:spMk id="12" creationId="{CC3A62F1-9985-446F-BBE0-DF8F0F7CAF36}"/>
          </ac:spMkLst>
        </pc:spChg>
        <pc:spChg chg="mod">
          <ac:chgData name="Jan Fitzpatrick" userId="d1b284ec-d1dd-4765-b823-b34899491c26" providerId="ADAL" clId="{852203EA-909C-41BA-95DE-DF88AD293ACD}" dt="2019-02-26T11:01:50.803" v="369" actId="20577"/>
          <ac:spMkLst>
            <pc:docMk/>
            <pc:sldMk cId="1780076031" sldId="391"/>
            <ac:spMk id="19" creationId="{5252A847-DE45-4FA3-A1F8-EEBEB845FF8E}"/>
          </ac:spMkLst>
        </pc:spChg>
      </pc:sldChg>
      <pc:sldChg chg="addSp delSp modSp add">
        <pc:chgData name="Jan Fitzpatrick" userId="d1b284ec-d1dd-4765-b823-b34899491c26" providerId="ADAL" clId="{852203EA-909C-41BA-95DE-DF88AD293ACD}" dt="2019-02-26T12:41:33.814" v="847" actId="478"/>
        <pc:sldMkLst>
          <pc:docMk/>
          <pc:sldMk cId="3356795838" sldId="392"/>
        </pc:sldMkLst>
        <pc:spChg chg="add del">
          <ac:chgData name="Jan Fitzpatrick" userId="d1b284ec-d1dd-4765-b823-b34899491c26" providerId="ADAL" clId="{852203EA-909C-41BA-95DE-DF88AD293ACD}" dt="2019-02-26T12:41:33.814" v="847" actId="478"/>
          <ac:spMkLst>
            <pc:docMk/>
            <pc:sldMk cId="3356795838" sldId="392"/>
            <ac:spMk id="11" creationId="{BDF3A583-4A75-4CBA-89CE-8248D2B50019}"/>
          </ac:spMkLst>
        </pc:spChg>
        <pc:spChg chg="add">
          <ac:chgData name="Jan Fitzpatrick" userId="d1b284ec-d1dd-4765-b823-b34899491c26" providerId="ADAL" clId="{852203EA-909C-41BA-95DE-DF88AD293ACD}" dt="2019-02-26T12:41:24.906" v="844"/>
          <ac:spMkLst>
            <pc:docMk/>
            <pc:sldMk cId="3356795838" sldId="392"/>
            <ac:spMk id="12" creationId="{71D04F6E-7783-4A96-9A3B-8BC9AA1444B2}"/>
          </ac:spMkLst>
        </pc:spChg>
        <pc:spChg chg="mod">
          <ac:chgData name="Jan Fitzpatrick" userId="d1b284ec-d1dd-4765-b823-b34899491c26" providerId="ADAL" clId="{852203EA-909C-41BA-95DE-DF88AD293ACD}" dt="2019-02-26T11:06:29.447" v="476" actId="5793"/>
          <ac:spMkLst>
            <pc:docMk/>
            <pc:sldMk cId="3356795838" sldId="392"/>
            <ac:spMk id="19" creationId="{5252A847-DE45-4FA3-A1F8-EEBEB845FF8E}"/>
          </ac:spMkLst>
        </pc:spChg>
      </pc:sldChg>
      <pc:sldChg chg="addSp delSp modSp add">
        <pc:chgData name="Jan Fitzpatrick" userId="d1b284ec-d1dd-4765-b823-b34899491c26" providerId="ADAL" clId="{852203EA-909C-41BA-95DE-DF88AD293ACD}" dt="2019-02-26T12:41:30.984" v="846" actId="478"/>
        <pc:sldMkLst>
          <pc:docMk/>
          <pc:sldMk cId="162909374" sldId="393"/>
        </pc:sldMkLst>
        <pc:spChg chg="add del">
          <ac:chgData name="Jan Fitzpatrick" userId="d1b284ec-d1dd-4765-b823-b34899491c26" providerId="ADAL" clId="{852203EA-909C-41BA-95DE-DF88AD293ACD}" dt="2019-02-26T12:41:30.984" v="846" actId="478"/>
          <ac:spMkLst>
            <pc:docMk/>
            <pc:sldMk cId="162909374" sldId="393"/>
            <ac:spMk id="11" creationId="{7160B324-07CB-449A-901E-121F9164DA8C}"/>
          </ac:spMkLst>
        </pc:spChg>
        <pc:spChg chg="add">
          <ac:chgData name="Jan Fitzpatrick" userId="d1b284ec-d1dd-4765-b823-b34899491c26" providerId="ADAL" clId="{852203EA-909C-41BA-95DE-DF88AD293ACD}" dt="2019-02-26T12:41:27.612" v="845"/>
          <ac:spMkLst>
            <pc:docMk/>
            <pc:sldMk cId="162909374" sldId="393"/>
            <ac:spMk id="12" creationId="{21C637AF-FE6B-42BA-B091-3954034CF57A}"/>
          </ac:spMkLst>
        </pc:spChg>
        <pc:spChg chg="mod">
          <ac:chgData name="Jan Fitzpatrick" userId="d1b284ec-d1dd-4765-b823-b34899491c26" providerId="ADAL" clId="{852203EA-909C-41BA-95DE-DF88AD293ACD}" dt="2019-02-26T11:07:52.869" v="571" actId="207"/>
          <ac:spMkLst>
            <pc:docMk/>
            <pc:sldMk cId="162909374" sldId="393"/>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27/02/2019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27/02/2019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27/02/2019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27/02/2019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27/02/2019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27/02/2019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27/02/2019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27/02/2019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27/02/2019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27/02/2019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27/02/2019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27/02/2019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lculating-scale-factors-year-6-ratio-resource-pack" TargetMode="External"/><Relationship Id="rId5" Type="http://schemas.openxmlformats.org/officeDocument/2006/relationships/hyperlink" Target="https://classroomsecrets.co.uk/category/maths/year-6/spring-block-6-ratio/" TargetMode="External"/><Relationship Id="rId4" Type="http://schemas.openxmlformats.org/officeDocument/2006/relationships/hyperlink" Target="https://classroomsecrets.co.uk/content-domain-filter/?fwp_contentdomain=6r3"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9B710602-E8A0-4202-A497-371E4322844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9" name="Picture 2" descr="https://survey.zohopublic.eu/survey/api/v1/public/livesurveys/V2BBWx/images/Y2JkNzM2MDEtNDhiZi00OTZmLWIxMTQtZjAyNTcxOGQ0Y2M1/web/download/image?isoriginalfile=true">
            <a:extLst>
              <a:ext uri="{FF2B5EF4-FFF2-40B4-BE49-F238E27FC236}">
                <a16:creationId xmlns:a16="http://schemas.microsoft.com/office/drawing/2014/main" id="{24E42670-E871-41C4-B3E0-29A7B7C9BB1F}"/>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57500" y="169040"/>
            <a:ext cx="3429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6 – Ratio – Calculating Scale Factors</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srgbClr val="FF0000"/>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6:</a:t>
            </a:r>
            <a:r>
              <a:rPr lang="en-GB" sz="1200" b="1" dirty="0">
                <a:solidFill>
                  <a:schemeClr val="tx1"/>
                </a:solidFill>
                <a:latin typeface="Century Gothic" panose="020B0502020202020204" pitchFamily="34" charset="0"/>
              </a:rPr>
              <a:t> (6R3) </a:t>
            </a:r>
            <a:r>
              <a:rPr lang="en-GB" sz="1200" b="1" dirty="0">
                <a:latin typeface="Century Gothic" panose="020B0502020202020204" pitchFamily="34" charset="0"/>
                <a:hlinkClick r:id="rId4"/>
              </a:rPr>
              <a:t>Solve problems involving similar shapes where the scale factor is known or can be found</a:t>
            </a:r>
            <a:endParaRPr lang="en-GB"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6 Ratio</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5116677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6 – Spring Block 6 – Ratio</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6: Calculating Scale Factors</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6" name="Picture 15">
            <a:extLst>
              <a:ext uri="{FF2B5EF4-FFF2-40B4-BE49-F238E27FC236}">
                <a16:creationId xmlns:a16="http://schemas.microsoft.com/office/drawing/2014/main" id="{470E99A8-6810-43B7-83CF-32DF6EDA8D52}"/>
              </a:ext>
            </a:extLst>
          </p:cNvPr>
          <p:cNvPicPr>
            <a:picLocks noChangeAspect="1"/>
          </p:cNvPicPr>
          <p:nvPr/>
        </p:nvPicPr>
        <p:blipFill>
          <a:blip r:embed="rId4"/>
          <a:stretch>
            <a:fillRect/>
          </a:stretch>
        </p:blipFill>
        <p:spPr>
          <a:xfrm>
            <a:off x="115438" y="144125"/>
            <a:ext cx="8913124" cy="6322100"/>
          </a:xfrm>
          <a:prstGeom prst="rect">
            <a:avLst/>
          </a:prstGeom>
        </p:spPr>
      </p:pic>
      <p:sp>
        <p:nvSpPr>
          <p:cNvPr id="17" name="Rectangle 16">
            <a:extLst>
              <a:ext uri="{FF2B5EF4-FFF2-40B4-BE49-F238E27FC236}">
                <a16:creationId xmlns:a16="http://schemas.microsoft.com/office/drawing/2014/main" id="{79D79DE3-F809-4389-9364-5498D4ACD76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Maeve says, </a:t>
            </a:r>
          </a:p>
          <a:p>
            <a:pPr lvl="0" defTabSz="685800">
              <a:defRPr/>
            </a:pPr>
            <a:endParaRPr lang="en-GB" sz="14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Is she correct? Explain your answer.</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20" name="Speech Bubble: Rectangle with Corners Rounded 19">
            <a:extLst>
              <a:ext uri="{FF2B5EF4-FFF2-40B4-BE49-F238E27FC236}">
                <a16:creationId xmlns:a16="http://schemas.microsoft.com/office/drawing/2014/main" id="{CE8BA066-9582-4905-AD04-A1F59A03314A}"/>
              </a:ext>
            </a:extLst>
          </p:cNvPr>
          <p:cNvSpPr/>
          <p:nvPr/>
        </p:nvSpPr>
        <p:spPr>
          <a:xfrm>
            <a:off x="2711932" y="1321302"/>
            <a:ext cx="5309223" cy="1020824"/>
          </a:xfrm>
          <a:prstGeom prst="wedgeRoundRectCallout">
            <a:avLst>
              <a:gd name="adj1" fmla="val -62161"/>
              <a:gd name="adj2" fmla="val 2706"/>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Shape B has been enlarged from shape A by a scale factor of 4.</a:t>
            </a:r>
          </a:p>
        </p:txBody>
      </p:sp>
      <p:sp>
        <p:nvSpPr>
          <p:cNvPr id="21" name="TextBox 20">
            <a:extLst>
              <a:ext uri="{FF2B5EF4-FFF2-40B4-BE49-F238E27FC236}">
                <a16:creationId xmlns:a16="http://schemas.microsoft.com/office/drawing/2014/main" id="{CE5248D4-E290-4FD3-BE77-F2BC227C92C3}"/>
              </a:ext>
            </a:extLst>
          </p:cNvPr>
          <p:cNvSpPr txBox="1"/>
          <p:nvPr/>
        </p:nvSpPr>
        <p:spPr>
          <a:xfrm>
            <a:off x="6574081" y="5277536"/>
            <a:ext cx="1279753" cy="461665"/>
          </a:xfrm>
          <a:prstGeom prst="rect">
            <a:avLst/>
          </a:prstGeom>
          <a:noFill/>
        </p:spPr>
        <p:txBody>
          <a:bodyPr wrap="square" rtlCol="0">
            <a:spAutoFit/>
          </a:bodyPr>
          <a:lstStyle/>
          <a:p>
            <a:r>
              <a:rPr lang="en-GB" sz="2400" b="1" dirty="0">
                <a:latin typeface="Century Gothic" panose="020B0502020202020204" pitchFamily="34" charset="0"/>
              </a:rPr>
              <a:t>4cm</a:t>
            </a:r>
          </a:p>
        </p:txBody>
      </p:sp>
      <p:sp>
        <p:nvSpPr>
          <p:cNvPr id="22" name="TextBox 21">
            <a:extLst>
              <a:ext uri="{FF2B5EF4-FFF2-40B4-BE49-F238E27FC236}">
                <a16:creationId xmlns:a16="http://schemas.microsoft.com/office/drawing/2014/main" id="{7C06D201-47C9-4AA0-B9A1-70F1614AC3A9}"/>
              </a:ext>
            </a:extLst>
          </p:cNvPr>
          <p:cNvSpPr txBox="1"/>
          <p:nvPr/>
        </p:nvSpPr>
        <p:spPr>
          <a:xfrm>
            <a:off x="4845922" y="3643381"/>
            <a:ext cx="1279753" cy="461665"/>
          </a:xfrm>
          <a:prstGeom prst="rect">
            <a:avLst/>
          </a:prstGeom>
          <a:noFill/>
        </p:spPr>
        <p:txBody>
          <a:bodyPr wrap="square" rtlCol="0">
            <a:spAutoFit/>
          </a:bodyPr>
          <a:lstStyle/>
          <a:p>
            <a:r>
              <a:rPr lang="en-GB" sz="2400" b="1" dirty="0">
                <a:latin typeface="Century Gothic" panose="020B0502020202020204" pitchFamily="34" charset="0"/>
              </a:rPr>
              <a:t>6cm</a:t>
            </a:r>
          </a:p>
        </p:txBody>
      </p:sp>
      <p:sp>
        <p:nvSpPr>
          <p:cNvPr id="23" name="TextBox 22">
            <a:extLst>
              <a:ext uri="{FF2B5EF4-FFF2-40B4-BE49-F238E27FC236}">
                <a16:creationId xmlns:a16="http://schemas.microsoft.com/office/drawing/2014/main" id="{4849D8C6-6066-4BC8-B5BD-173BCCDBD7FE}"/>
              </a:ext>
            </a:extLst>
          </p:cNvPr>
          <p:cNvSpPr txBox="1"/>
          <p:nvPr/>
        </p:nvSpPr>
        <p:spPr>
          <a:xfrm>
            <a:off x="887512" y="3661491"/>
            <a:ext cx="1279753" cy="461665"/>
          </a:xfrm>
          <a:prstGeom prst="rect">
            <a:avLst/>
          </a:prstGeom>
          <a:noFill/>
        </p:spPr>
        <p:txBody>
          <a:bodyPr wrap="square" rtlCol="0">
            <a:spAutoFit/>
          </a:bodyPr>
          <a:lstStyle/>
          <a:p>
            <a:r>
              <a:rPr lang="en-GB" sz="2400" b="1" dirty="0">
                <a:latin typeface="Century Gothic" panose="020B0502020202020204" pitchFamily="34" charset="0"/>
              </a:rPr>
              <a:t>3cm</a:t>
            </a:r>
            <a:endParaRPr lang="en-GB" b="1" dirty="0">
              <a:latin typeface="Century Gothic" panose="020B0502020202020204" pitchFamily="34" charset="0"/>
            </a:endParaRPr>
          </a:p>
        </p:txBody>
      </p:sp>
      <p:sp>
        <p:nvSpPr>
          <p:cNvPr id="24" name="TextBox 23">
            <a:extLst>
              <a:ext uri="{FF2B5EF4-FFF2-40B4-BE49-F238E27FC236}">
                <a16:creationId xmlns:a16="http://schemas.microsoft.com/office/drawing/2014/main" id="{6ADA7988-6532-4838-BDBB-22007DCDAD1F}"/>
              </a:ext>
            </a:extLst>
          </p:cNvPr>
          <p:cNvSpPr txBox="1"/>
          <p:nvPr/>
        </p:nvSpPr>
        <p:spPr>
          <a:xfrm>
            <a:off x="1945567" y="4621666"/>
            <a:ext cx="1279753" cy="461665"/>
          </a:xfrm>
          <a:prstGeom prst="rect">
            <a:avLst/>
          </a:prstGeom>
          <a:noFill/>
        </p:spPr>
        <p:txBody>
          <a:bodyPr wrap="square" rtlCol="0">
            <a:spAutoFit/>
          </a:bodyPr>
          <a:lstStyle/>
          <a:p>
            <a:r>
              <a:rPr lang="en-GB" sz="2400" b="1" dirty="0">
                <a:latin typeface="Century Gothic" panose="020B0502020202020204" pitchFamily="34" charset="0"/>
              </a:rPr>
              <a:t>2cm</a:t>
            </a:r>
          </a:p>
        </p:txBody>
      </p:sp>
      <p:sp>
        <p:nvSpPr>
          <p:cNvPr id="25" name="Rectangle 24">
            <a:extLst>
              <a:ext uri="{FF2B5EF4-FFF2-40B4-BE49-F238E27FC236}">
                <a16:creationId xmlns:a16="http://schemas.microsoft.com/office/drawing/2014/main" id="{597ED573-4EC5-4719-B678-95C492F5846D}"/>
              </a:ext>
            </a:extLst>
          </p:cNvPr>
          <p:cNvSpPr/>
          <p:nvPr/>
        </p:nvSpPr>
        <p:spPr>
          <a:xfrm rot="5400000">
            <a:off x="5688747" y="2816364"/>
            <a:ext cx="2439360" cy="2225455"/>
          </a:xfrm>
          <a:prstGeom prst="rect">
            <a:avLst/>
          </a:prstGeom>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2400" b="1" dirty="0">
                <a:solidFill>
                  <a:schemeClr val="tx1"/>
                </a:solidFill>
                <a:latin typeface="Century Gothic" panose="020B0502020202020204" pitchFamily="34" charset="0"/>
              </a:rPr>
              <a:t>B</a:t>
            </a:r>
            <a:endParaRPr lang="en-GB" b="1" dirty="0">
              <a:solidFill>
                <a:schemeClr val="tx1"/>
              </a:solidFill>
              <a:latin typeface="Century Gothic" panose="020B0502020202020204" pitchFamily="34" charset="0"/>
            </a:endParaRPr>
          </a:p>
        </p:txBody>
      </p:sp>
      <p:sp>
        <p:nvSpPr>
          <p:cNvPr id="26" name="Rectangle 25">
            <a:extLst>
              <a:ext uri="{FF2B5EF4-FFF2-40B4-BE49-F238E27FC236}">
                <a16:creationId xmlns:a16="http://schemas.microsoft.com/office/drawing/2014/main" id="{F1EDCB21-B145-48BF-91EF-9EF5632E5B3E}"/>
              </a:ext>
            </a:extLst>
          </p:cNvPr>
          <p:cNvSpPr/>
          <p:nvPr/>
        </p:nvSpPr>
        <p:spPr>
          <a:xfrm rot="5400000">
            <a:off x="1749216" y="3329253"/>
            <a:ext cx="1219680" cy="1112727"/>
          </a:xfrm>
          <a:prstGeom prst="rect">
            <a:avLst/>
          </a:prstGeom>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2400" b="1" dirty="0">
                <a:solidFill>
                  <a:schemeClr val="tx1"/>
                </a:solidFill>
                <a:latin typeface="Century Gothic" panose="020B0502020202020204" pitchFamily="34" charset="0"/>
              </a:rPr>
              <a:t>A</a:t>
            </a:r>
            <a:endParaRPr lang="en-GB" b="1" dirty="0">
              <a:solidFill>
                <a:schemeClr val="tx1"/>
              </a:solidFill>
              <a:latin typeface="Century Gothic" panose="020B0502020202020204" pitchFamily="34" charset="0"/>
            </a:endParaRPr>
          </a:p>
        </p:txBody>
      </p:sp>
      <p:sp>
        <p:nvSpPr>
          <p:cNvPr id="27" name="TextBox 26">
            <a:extLst>
              <a:ext uri="{FF2B5EF4-FFF2-40B4-BE49-F238E27FC236}">
                <a16:creationId xmlns:a16="http://schemas.microsoft.com/office/drawing/2014/main" id="{4BB71F4D-AF61-44E0-A792-329300E665E8}"/>
              </a:ext>
            </a:extLst>
          </p:cNvPr>
          <p:cNvSpPr txBox="1"/>
          <p:nvPr/>
        </p:nvSpPr>
        <p:spPr>
          <a:xfrm>
            <a:off x="3606003" y="5955166"/>
            <a:ext cx="1809012"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1444798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6" name="Picture 15">
            <a:extLst>
              <a:ext uri="{FF2B5EF4-FFF2-40B4-BE49-F238E27FC236}">
                <a16:creationId xmlns:a16="http://schemas.microsoft.com/office/drawing/2014/main" id="{470E99A8-6810-43B7-83CF-32DF6EDA8D52}"/>
              </a:ext>
            </a:extLst>
          </p:cNvPr>
          <p:cNvPicPr>
            <a:picLocks noChangeAspect="1"/>
          </p:cNvPicPr>
          <p:nvPr/>
        </p:nvPicPr>
        <p:blipFill>
          <a:blip r:embed="rId4"/>
          <a:stretch>
            <a:fillRect/>
          </a:stretch>
        </p:blipFill>
        <p:spPr>
          <a:xfrm>
            <a:off x="115438" y="144125"/>
            <a:ext cx="8913124" cy="6322100"/>
          </a:xfrm>
          <a:prstGeom prst="rect">
            <a:avLst/>
          </a:prstGeom>
        </p:spPr>
      </p:pic>
      <p:sp>
        <p:nvSpPr>
          <p:cNvPr id="17" name="Rectangle 16">
            <a:extLst>
              <a:ext uri="{FF2B5EF4-FFF2-40B4-BE49-F238E27FC236}">
                <a16:creationId xmlns:a16="http://schemas.microsoft.com/office/drawing/2014/main" id="{79D79DE3-F809-4389-9364-5498D4ACD76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Maeve says, </a:t>
            </a:r>
          </a:p>
          <a:p>
            <a:pPr lvl="0" defTabSz="685800">
              <a:defRPr/>
            </a:pPr>
            <a:endParaRPr lang="en-GB" sz="14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Is she correct? Explain your answer.</a:t>
            </a:r>
          </a:p>
          <a:p>
            <a:pPr defTabSz="685800">
              <a:defRPr/>
            </a:pPr>
            <a:r>
              <a:rPr lang="en-GB" sz="2000" b="1" dirty="0">
                <a:solidFill>
                  <a:srgbClr val="FF0000"/>
                </a:solidFill>
                <a:latin typeface="Century Gothic" panose="020B0502020202020204" pitchFamily="34" charset="0"/>
              </a:rPr>
              <a:t>No because it has been enlarged by a scale factor of 2 not 4.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20" name="Speech Bubble: Rectangle with Corners Rounded 19">
            <a:extLst>
              <a:ext uri="{FF2B5EF4-FFF2-40B4-BE49-F238E27FC236}">
                <a16:creationId xmlns:a16="http://schemas.microsoft.com/office/drawing/2014/main" id="{CE8BA066-9582-4905-AD04-A1F59A03314A}"/>
              </a:ext>
            </a:extLst>
          </p:cNvPr>
          <p:cNvSpPr/>
          <p:nvPr/>
        </p:nvSpPr>
        <p:spPr>
          <a:xfrm>
            <a:off x="2711932" y="1321302"/>
            <a:ext cx="5309223" cy="1020824"/>
          </a:xfrm>
          <a:prstGeom prst="wedgeRoundRectCallout">
            <a:avLst>
              <a:gd name="adj1" fmla="val -62161"/>
              <a:gd name="adj2" fmla="val 2706"/>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Shape B has been enlarged from shape A by a scale factor of 4.</a:t>
            </a:r>
          </a:p>
        </p:txBody>
      </p:sp>
      <p:sp>
        <p:nvSpPr>
          <p:cNvPr id="21" name="TextBox 20">
            <a:extLst>
              <a:ext uri="{FF2B5EF4-FFF2-40B4-BE49-F238E27FC236}">
                <a16:creationId xmlns:a16="http://schemas.microsoft.com/office/drawing/2014/main" id="{CE5248D4-E290-4FD3-BE77-F2BC227C92C3}"/>
              </a:ext>
            </a:extLst>
          </p:cNvPr>
          <p:cNvSpPr txBox="1"/>
          <p:nvPr/>
        </p:nvSpPr>
        <p:spPr>
          <a:xfrm>
            <a:off x="6574081" y="5277536"/>
            <a:ext cx="1279753" cy="461665"/>
          </a:xfrm>
          <a:prstGeom prst="rect">
            <a:avLst/>
          </a:prstGeom>
          <a:noFill/>
        </p:spPr>
        <p:txBody>
          <a:bodyPr wrap="square" rtlCol="0">
            <a:spAutoFit/>
          </a:bodyPr>
          <a:lstStyle/>
          <a:p>
            <a:r>
              <a:rPr lang="en-GB" sz="2400" b="1" dirty="0">
                <a:latin typeface="Century Gothic" panose="020B0502020202020204" pitchFamily="34" charset="0"/>
              </a:rPr>
              <a:t>4cm</a:t>
            </a:r>
          </a:p>
        </p:txBody>
      </p:sp>
      <p:sp>
        <p:nvSpPr>
          <p:cNvPr id="22" name="TextBox 21">
            <a:extLst>
              <a:ext uri="{FF2B5EF4-FFF2-40B4-BE49-F238E27FC236}">
                <a16:creationId xmlns:a16="http://schemas.microsoft.com/office/drawing/2014/main" id="{7C06D201-47C9-4AA0-B9A1-70F1614AC3A9}"/>
              </a:ext>
            </a:extLst>
          </p:cNvPr>
          <p:cNvSpPr txBox="1"/>
          <p:nvPr/>
        </p:nvSpPr>
        <p:spPr>
          <a:xfrm>
            <a:off x="4845922" y="3643381"/>
            <a:ext cx="1279753" cy="461665"/>
          </a:xfrm>
          <a:prstGeom prst="rect">
            <a:avLst/>
          </a:prstGeom>
          <a:noFill/>
        </p:spPr>
        <p:txBody>
          <a:bodyPr wrap="square" rtlCol="0">
            <a:spAutoFit/>
          </a:bodyPr>
          <a:lstStyle/>
          <a:p>
            <a:r>
              <a:rPr lang="en-GB" sz="2400" b="1" dirty="0">
                <a:latin typeface="Century Gothic" panose="020B0502020202020204" pitchFamily="34" charset="0"/>
              </a:rPr>
              <a:t>6cm</a:t>
            </a:r>
          </a:p>
        </p:txBody>
      </p:sp>
      <p:sp>
        <p:nvSpPr>
          <p:cNvPr id="23" name="TextBox 22">
            <a:extLst>
              <a:ext uri="{FF2B5EF4-FFF2-40B4-BE49-F238E27FC236}">
                <a16:creationId xmlns:a16="http://schemas.microsoft.com/office/drawing/2014/main" id="{4849D8C6-6066-4BC8-B5BD-173BCCDBD7FE}"/>
              </a:ext>
            </a:extLst>
          </p:cNvPr>
          <p:cNvSpPr txBox="1"/>
          <p:nvPr/>
        </p:nvSpPr>
        <p:spPr>
          <a:xfrm>
            <a:off x="887512" y="3661491"/>
            <a:ext cx="1279753" cy="461665"/>
          </a:xfrm>
          <a:prstGeom prst="rect">
            <a:avLst/>
          </a:prstGeom>
          <a:noFill/>
        </p:spPr>
        <p:txBody>
          <a:bodyPr wrap="square" rtlCol="0">
            <a:spAutoFit/>
          </a:bodyPr>
          <a:lstStyle/>
          <a:p>
            <a:r>
              <a:rPr lang="en-GB" sz="2400" b="1" dirty="0">
                <a:latin typeface="Century Gothic" panose="020B0502020202020204" pitchFamily="34" charset="0"/>
              </a:rPr>
              <a:t>3cm</a:t>
            </a:r>
            <a:endParaRPr lang="en-GB" b="1" dirty="0">
              <a:latin typeface="Century Gothic" panose="020B0502020202020204" pitchFamily="34" charset="0"/>
            </a:endParaRPr>
          </a:p>
        </p:txBody>
      </p:sp>
      <p:sp>
        <p:nvSpPr>
          <p:cNvPr id="24" name="TextBox 23">
            <a:extLst>
              <a:ext uri="{FF2B5EF4-FFF2-40B4-BE49-F238E27FC236}">
                <a16:creationId xmlns:a16="http://schemas.microsoft.com/office/drawing/2014/main" id="{6ADA7988-6532-4838-BDBB-22007DCDAD1F}"/>
              </a:ext>
            </a:extLst>
          </p:cNvPr>
          <p:cNvSpPr txBox="1"/>
          <p:nvPr/>
        </p:nvSpPr>
        <p:spPr>
          <a:xfrm>
            <a:off x="1945567" y="4621666"/>
            <a:ext cx="1279753" cy="461665"/>
          </a:xfrm>
          <a:prstGeom prst="rect">
            <a:avLst/>
          </a:prstGeom>
          <a:noFill/>
        </p:spPr>
        <p:txBody>
          <a:bodyPr wrap="square" rtlCol="0">
            <a:spAutoFit/>
          </a:bodyPr>
          <a:lstStyle/>
          <a:p>
            <a:r>
              <a:rPr lang="en-GB" sz="2400" b="1" dirty="0">
                <a:latin typeface="Century Gothic" panose="020B0502020202020204" pitchFamily="34" charset="0"/>
              </a:rPr>
              <a:t>2cm</a:t>
            </a:r>
          </a:p>
        </p:txBody>
      </p:sp>
      <p:sp>
        <p:nvSpPr>
          <p:cNvPr id="25" name="Rectangle 24">
            <a:extLst>
              <a:ext uri="{FF2B5EF4-FFF2-40B4-BE49-F238E27FC236}">
                <a16:creationId xmlns:a16="http://schemas.microsoft.com/office/drawing/2014/main" id="{597ED573-4EC5-4719-B678-95C492F5846D}"/>
              </a:ext>
            </a:extLst>
          </p:cNvPr>
          <p:cNvSpPr/>
          <p:nvPr/>
        </p:nvSpPr>
        <p:spPr>
          <a:xfrm rot="5400000">
            <a:off x="5688747" y="2816364"/>
            <a:ext cx="2439360" cy="2225455"/>
          </a:xfrm>
          <a:prstGeom prst="rect">
            <a:avLst/>
          </a:prstGeom>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2400" b="1" dirty="0">
                <a:solidFill>
                  <a:schemeClr val="tx1"/>
                </a:solidFill>
                <a:latin typeface="Century Gothic" panose="020B0502020202020204" pitchFamily="34" charset="0"/>
              </a:rPr>
              <a:t>B</a:t>
            </a:r>
            <a:endParaRPr lang="en-GB" b="1" dirty="0">
              <a:solidFill>
                <a:schemeClr val="tx1"/>
              </a:solidFill>
              <a:latin typeface="Century Gothic" panose="020B0502020202020204" pitchFamily="34" charset="0"/>
            </a:endParaRPr>
          </a:p>
        </p:txBody>
      </p:sp>
      <p:sp>
        <p:nvSpPr>
          <p:cNvPr id="26" name="Rectangle 25">
            <a:extLst>
              <a:ext uri="{FF2B5EF4-FFF2-40B4-BE49-F238E27FC236}">
                <a16:creationId xmlns:a16="http://schemas.microsoft.com/office/drawing/2014/main" id="{F1EDCB21-B145-48BF-91EF-9EF5632E5B3E}"/>
              </a:ext>
            </a:extLst>
          </p:cNvPr>
          <p:cNvSpPr/>
          <p:nvPr/>
        </p:nvSpPr>
        <p:spPr>
          <a:xfrm rot="5400000">
            <a:off x="1749216" y="3329253"/>
            <a:ext cx="1219680" cy="1112727"/>
          </a:xfrm>
          <a:prstGeom prst="rect">
            <a:avLst/>
          </a:prstGeom>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2400" b="1" dirty="0">
                <a:solidFill>
                  <a:schemeClr val="tx1"/>
                </a:solidFill>
                <a:latin typeface="Century Gothic" panose="020B0502020202020204" pitchFamily="34" charset="0"/>
              </a:rPr>
              <a:t>A</a:t>
            </a:r>
            <a:endParaRPr lang="en-GB" b="1" dirty="0">
              <a:solidFill>
                <a:schemeClr val="tx1"/>
              </a:solidFill>
              <a:latin typeface="Century Gothic" panose="020B0502020202020204" pitchFamily="34" charset="0"/>
            </a:endParaRPr>
          </a:p>
        </p:txBody>
      </p:sp>
      <p:sp>
        <p:nvSpPr>
          <p:cNvPr id="27" name="TextBox 26">
            <a:extLst>
              <a:ext uri="{FF2B5EF4-FFF2-40B4-BE49-F238E27FC236}">
                <a16:creationId xmlns:a16="http://schemas.microsoft.com/office/drawing/2014/main" id="{4BB71F4D-AF61-44E0-A792-329300E665E8}"/>
              </a:ext>
            </a:extLst>
          </p:cNvPr>
          <p:cNvSpPr txBox="1"/>
          <p:nvPr/>
        </p:nvSpPr>
        <p:spPr>
          <a:xfrm>
            <a:off x="3606003" y="5955166"/>
            <a:ext cx="1809012"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13736363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r>
              <a:rPr lang="en-GB" sz="2000" b="1" dirty="0">
                <a:solidFill>
                  <a:schemeClr val="tx1"/>
                </a:solidFill>
                <a:latin typeface="Century Gothic" panose="020B0502020202020204" pitchFamily="34" charset="0"/>
              </a:rPr>
              <a:t>Shape A has been increased by a scale factor of 2.5 to create shape B.</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49FF25EB-60F2-48C2-8951-23F15F456E55}"/>
              </a:ext>
            </a:extLst>
          </p:cNvPr>
          <p:cNvGraphicFramePr>
            <a:graphicFrameLocks noGrp="1"/>
          </p:cNvGraphicFramePr>
          <p:nvPr>
            <p:extLst>
              <p:ext uri="{D42A27DB-BD31-4B8C-83A1-F6EECF244321}">
                <p14:modId xmlns:p14="http://schemas.microsoft.com/office/powerpoint/2010/main" val="2336079969"/>
              </p:ext>
            </p:extLst>
          </p:nvPr>
        </p:nvGraphicFramePr>
        <p:xfrm>
          <a:off x="1642840" y="2123869"/>
          <a:ext cx="5760000" cy="288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2080972815"/>
                    </a:ext>
                  </a:extLst>
                </a:gridCol>
                <a:gridCol w="720000">
                  <a:extLst>
                    <a:ext uri="{9D8B030D-6E8A-4147-A177-3AD203B41FA5}">
                      <a16:colId xmlns:a16="http://schemas.microsoft.com/office/drawing/2014/main" val="1072966931"/>
                    </a:ext>
                  </a:extLst>
                </a:gridCol>
                <a:gridCol w="720000">
                  <a:extLst>
                    <a:ext uri="{9D8B030D-6E8A-4147-A177-3AD203B41FA5}">
                      <a16:colId xmlns:a16="http://schemas.microsoft.com/office/drawing/2014/main" val="874830608"/>
                    </a:ext>
                  </a:extLst>
                </a:gridCol>
                <a:gridCol w="720000">
                  <a:extLst>
                    <a:ext uri="{9D8B030D-6E8A-4147-A177-3AD203B41FA5}">
                      <a16:colId xmlns:a16="http://schemas.microsoft.com/office/drawing/2014/main" val="3704029980"/>
                    </a:ext>
                  </a:extLst>
                </a:gridCol>
                <a:gridCol w="720000">
                  <a:extLst>
                    <a:ext uri="{9D8B030D-6E8A-4147-A177-3AD203B41FA5}">
                      <a16:colId xmlns:a16="http://schemas.microsoft.com/office/drawing/2014/main" val="1721692610"/>
                    </a:ext>
                  </a:extLst>
                </a:gridCol>
                <a:gridCol w="720000">
                  <a:extLst>
                    <a:ext uri="{9D8B030D-6E8A-4147-A177-3AD203B41FA5}">
                      <a16:colId xmlns:a16="http://schemas.microsoft.com/office/drawing/2014/main" val="2295015588"/>
                    </a:ext>
                  </a:extLst>
                </a:gridCol>
                <a:gridCol w="720000">
                  <a:extLst>
                    <a:ext uri="{9D8B030D-6E8A-4147-A177-3AD203B41FA5}">
                      <a16:colId xmlns:a16="http://schemas.microsoft.com/office/drawing/2014/main" val="242561904"/>
                    </a:ext>
                  </a:extLst>
                </a:gridCol>
                <a:gridCol w="720000">
                  <a:extLst>
                    <a:ext uri="{9D8B030D-6E8A-4147-A177-3AD203B41FA5}">
                      <a16:colId xmlns:a16="http://schemas.microsoft.com/office/drawing/2014/main" val="1747216565"/>
                    </a:ext>
                  </a:extLst>
                </a:gridCol>
              </a:tblGrid>
              <a:tr h="720000">
                <a:tc>
                  <a:txBody>
                    <a:bodyPr/>
                    <a:lstStyle/>
                    <a:p>
                      <a:endParaRPr lang="en-GB" sz="3100" dirty="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dirty="0"/>
                    </a:p>
                  </a:txBody>
                  <a:tcPr marL="0" marR="0" marT="0" marB="0">
                    <a:solidFill>
                      <a:schemeClr val="bg1"/>
                    </a:solidFill>
                  </a:tcPr>
                </a:tc>
                <a:extLst>
                  <a:ext uri="{0D108BD9-81ED-4DB2-BD59-A6C34878D82A}">
                    <a16:rowId xmlns:a16="http://schemas.microsoft.com/office/drawing/2014/main" val="3390279724"/>
                  </a:ext>
                </a:extLst>
              </a:tr>
              <a:tr h="720000">
                <a:tc>
                  <a:txBody>
                    <a:bodyPr/>
                    <a:lstStyle/>
                    <a:p>
                      <a:endParaRPr lang="en-GB" sz="3100" dirty="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extLst>
                  <a:ext uri="{0D108BD9-81ED-4DB2-BD59-A6C34878D82A}">
                    <a16:rowId xmlns:a16="http://schemas.microsoft.com/office/drawing/2014/main" val="982338164"/>
                  </a:ext>
                </a:extLst>
              </a:tr>
              <a:tr h="720000">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dirty="0"/>
                    </a:p>
                  </a:txBody>
                  <a:tcPr marL="0" marR="0" marT="0" marB="0">
                    <a:solidFill>
                      <a:schemeClr val="bg1"/>
                    </a:solidFill>
                  </a:tcPr>
                </a:tc>
                <a:extLst>
                  <a:ext uri="{0D108BD9-81ED-4DB2-BD59-A6C34878D82A}">
                    <a16:rowId xmlns:a16="http://schemas.microsoft.com/office/drawing/2014/main" val="2384619007"/>
                  </a:ext>
                </a:extLst>
              </a:tr>
              <a:tr h="720000">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dirty="0"/>
                    </a:p>
                  </a:txBody>
                  <a:tcPr marL="0" marR="0" marT="0" marB="0">
                    <a:solidFill>
                      <a:schemeClr val="bg1"/>
                    </a:solidFill>
                  </a:tcPr>
                </a:tc>
                <a:extLst>
                  <a:ext uri="{0D108BD9-81ED-4DB2-BD59-A6C34878D82A}">
                    <a16:rowId xmlns:a16="http://schemas.microsoft.com/office/drawing/2014/main" val="328148831"/>
                  </a:ext>
                </a:extLst>
              </a:tr>
            </a:tbl>
          </a:graphicData>
        </a:graphic>
      </p:graphicFrame>
      <p:sp>
        <p:nvSpPr>
          <p:cNvPr id="9" name="Rectangle 8">
            <a:extLst>
              <a:ext uri="{FF2B5EF4-FFF2-40B4-BE49-F238E27FC236}">
                <a16:creationId xmlns:a16="http://schemas.microsoft.com/office/drawing/2014/main" id="{D8A83933-9E7D-4507-B036-9528A35C072B}"/>
              </a:ext>
            </a:extLst>
          </p:cNvPr>
          <p:cNvSpPr/>
          <p:nvPr/>
        </p:nvSpPr>
        <p:spPr>
          <a:xfrm>
            <a:off x="2374510" y="4290358"/>
            <a:ext cx="699994" cy="720000"/>
          </a:xfrm>
          <a:prstGeom prst="rect">
            <a:avLst/>
          </a:prstGeom>
          <a:solidFill>
            <a:srgbClr val="00B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A</a:t>
            </a:r>
          </a:p>
        </p:txBody>
      </p:sp>
      <p:sp>
        <p:nvSpPr>
          <p:cNvPr id="10" name="Rectangle 9">
            <a:extLst>
              <a:ext uri="{FF2B5EF4-FFF2-40B4-BE49-F238E27FC236}">
                <a16:creationId xmlns:a16="http://schemas.microsoft.com/office/drawing/2014/main" id="{3264C3B9-024E-4D7F-BEDB-2B6383E11BA9}"/>
              </a:ext>
            </a:extLst>
          </p:cNvPr>
          <p:cNvSpPr/>
          <p:nvPr/>
        </p:nvSpPr>
        <p:spPr>
          <a:xfrm>
            <a:off x="4528175" y="2835966"/>
            <a:ext cx="2150922" cy="2162818"/>
          </a:xfrm>
          <a:prstGeom prst="rect">
            <a:avLst/>
          </a:prstGeom>
          <a:solidFill>
            <a:srgbClr val="00B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B</a:t>
            </a:r>
          </a:p>
        </p:txBody>
      </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r>
              <a:rPr lang="en-GB" sz="2000" b="1" dirty="0">
                <a:solidFill>
                  <a:schemeClr val="tx1"/>
                </a:solidFill>
                <a:latin typeface="Century Gothic" panose="020B0502020202020204" pitchFamily="34" charset="0"/>
              </a:rPr>
              <a:t>Shape A has been increased by a scale factor of 2.5 to create shape B.</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False. It has been increased by a scale factor of 3.</a:t>
            </a:r>
          </a:p>
          <a:p>
            <a:pPr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49FF25EB-60F2-48C2-8951-23F15F456E55}"/>
              </a:ext>
            </a:extLst>
          </p:cNvPr>
          <p:cNvGraphicFramePr>
            <a:graphicFrameLocks noGrp="1"/>
          </p:cNvGraphicFramePr>
          <p:nvPr>
            <p:extLst/>
          </p:nvPr>
        </p:nvGraphicFramePr>
        <p:xfrm>
          <a:off x="1642840" y="2123869"/>
          <a:ext cx="5760000" cy="288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2080972815"/>
                    </a:ext>
                  </a:extLst>
                </a:gridCol>
                <a:gridCol w="720000">
                  <a:extLst>
                    <a:ext uri="{9D8B030D-6E8A-4147-A177-3AD203B41FA5}">
                      <a16:colId xmlns:a16="http://schemas.microsoft.com/office/drawing/2014/main" val="1072966931"/>
                    </a:ext>
                  </a:extLst>
                </a:gridCol>
                <a:gridCol w="720000">
                  <a:extLst>
                    <a:ext uri="{9D8B030D-6E8A-4147-A177-3AD203B41FA5}">
                      <a16:colId xmlns:a16="http://schemas.microsoft.com/office/drawing/2014/main" val="874830608"/>
                    </a:ext>
                  </a:extLst>
                </a:gridCol>
                <a:gridCol w="720000">
                  <a:extLst>
                    <a:ext uri="{9D8B030D-6E8A-4147-A177-3AD203B41FA5}">
                      <a16:colId xmlns:a16="http://schemas.microsoft.com/office/drawing/2014/main" val="3704029980"/>
                    </a:ext>
                  </a:extLst>
                </a:gridCol>
                <a:gridCol w="720000">
                  <a:extLst>
                    <a:ext uri="{9D8B030D-6E8A-4147-A177-3AD203B41FA5}">
                      <a16:colId xmlns:a16="http://schemas.microsoft.com/office/drawing/2014/main" val="1721692610"/>
                    </a:ext>
                  </a:extLst>
                </a:gridCol>
                <a:gridCol w="720000">
                  <a:extLst>
                    <a:ext uri="{9D8B030D-6E8A-4147-A177-3AD203B41FA5}">
                      <a16:colId xmlns:a16="http://schemas.microsoft.com/office/drawing/2014/main" val="2295015588"/>
                    </a:ext>
                  </a:extLst>
                </a:gridCol>
                <a:gridCol w="720000">
                  <a:extLst>
                    <a:ext uri="{9D8B030D-6E8A-4147-A177-3AD203B41FA5}">
                      <a16:colId xmlns:a16="http://schemas.microsoft.com/office/drawing/2014/main" val="242561904"/>
                    </a:ext>
                  </a:extLst>
                </a:gridCol>
                <a:gridCol w="720000">
                  <a:extLst>
                    <a:ext uri="{9D8B030D-6E8A-4147-A177-3AD203B41FA5}">
                      <a16:colId xmlns:a16="http://schemas.microsoft.com/office/drawing/2014/main" val="1747216565"/>
                    </a:ext>
                  </a:extLst>
                </a:gridCol>
              </a:tblGrid>
              <a:tr h="720000">
                <a:tc>
                  <a:txBody>
                    <a:bodyPr/>
                    <a:lstStyle/>
                    <a:p>
                      <a:endParaRPr lang="en-GB" sz="3100" dirty="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dirty="0"/>
                    </a:p>
                  </a:txBody>
                  <a:tcPr marL="0" marR="0" marT="0" marB="0">
                    <a:solidFill>
                      <a:schemeClr val="bg1"/>
                    </a:solidFill>
                  </a:tcPr>
                </a:tc>
                <a:extLst>
                  <a:ext uri="{0D108BD9-81ED-4DB2-BD59-A6C34878D82A}">
                    <a16:rowId xmlns:a16="http://schemas.microsoft.com/office/drawing/2014/main" val="3390279724"/>
                  </a:ext>
                </a:extLst>
              </a:tr>
              <a:tr h="720000">
                <a:tc>
                  <a:txBody>
                    <a:bodyPr/>
                    <a:lstStyle/>
                    <a:p>
                      <a:endParaRPr lang="en-GB" sz="3100" dirty="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extLst>
                  <a:ext uri="{0D108BD9-81ED-4DB2-BD59-A6C34878D82A}">
                    <a16:rowId xmlns:a16="http://schemas.microsoft.com/office/drawing/2014/main" val="982338164"/>
                  </a:ext>
                </a:extLst>
              </a:tr>
              <a:tr h="720000">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dirty="0"/>
                    </a:p>
                  </a:txBody>
                  <a:tcPr marL="0" marR="0" marT="0" marB="0">
                    <a:solidFill>
                      <a:schemeClr val="bg1"/>
                    </a:solidFill>
                  </a:tcPr>
                </a:tc>
                <a:extLst>
                  <a:ext uri="{0D108BD9-81ED-4DB2-BD59-A6C34878D82A}">
                    <a16:rowId xmlns:a16="http://schemas.microsoft.com/office/drawing/2014/main" val="2384619007"/>
                  </a:ext>
                </a:extLst>
              </a:tr>
              <a:tr h="720000">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a:p>
                  </a:txBody>
                  <a:tcPr marL="0" marR="0" marT="0" marB="0">
                    <a:solidFill>
                      <a:schemeClr val="bg1"/>
                    </a:solidFill>
                  </a:tcPr>
                </a:tc>
                <a:tc>
                  <a:txBody>
                    <a:bodyPr/>
                    <a:lstStyle/>
                    <a:p>
                      <a:endParaRPr lang="en-GB" sz="3100" dirty="0"/>
                    </a:p>
                  </a:txBody>
                  <a:tcPr marL="0" marR="0" marT="0" marB="0">
                    <a:solidFill>
                      <a:schemeClr val="bg1"/>
                    </a:solidFill>
                  </a:tcPr>
                </a:tc>
                <a:tc>
                  <a:txBody>
                    <a:bodyPr/>
                    <a:lstStyle/>
                    <a:p>
                      <a:endParaRPr lang="en-GB" sz="3100" dirty="0"/>
                    </a:p>
                  </a:txBody>
                  <a:tcPr marL="0" marR="0" marT="0" marB="0">
                    <a:solidFill>
                      <a:schemeClr val="bg1"/>
                    </a:solidFill>
                  </a:tcPr>
                </a:tc>
                <a:extLst>
                  <a:ext uri="{0D108BD9-81ED-4DB2-BD59-A6C34878D82A}">
                    <a16:rowId xmlns:a16="http://schemas.microsoft.com/office/drawing/2014/main" val="328148831"/>
                  </a:ext>
                </a:extLst>
              </a:tr>
            </a:tbl>
          </a:graphicData>
        </a:graphic>
      </p:graphicFrame>
      <p:sp>
        <p:nvSpPr>
          <p:cNvPr id="9" name="Rectangle 8">
            <a:extLst>
              <a:ext uri="{FF2B5EF4-FFF2-40B4-BE49-F238E27FC236}">
                <a16:creationId xmlns:a16="http://schemas.microsoft.com/office/drawing/2014/main" id="{D8A83933-9E7D-4507-B036-9528A35C072B}"/>
              </a:ext>
            </a:extLst>
          </p:cNvPr>
          <p:cNvSpPr/>
          <p:nvPr/>
        </p:nvSpPr>
        <p:spPr>
          <a:xfrm>
            <a:off x="2374510" y="4290358"/>
            <a:ext cx="699994" cy="720000"/>
          </a:xfrm>
          <a:prstGeom prst="rect">
            <a:avLst/>
          </a:prstGeom>
          <a:solidFill>
            <a:srgbClr val="00B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A</a:t>
            </a:r>
          </a:p>
        </p:txBody>
      </p:sp>
      <p:sp>
        <p:nvSpPr>
          <p:cNvPr id="10" name="Rectangle 9">
            <a:extLst>
              <a:ext uri="{FF2B5EF4-FFF2-40B4-BE49-F238E27FC236}">
                <a16:creationId xmlns:a16="http://schemas.microsoft.com/office/drawing/2014/main" id="{3264C3B9-024E-4D7F-BEDB-2B6383E11BA9}"/>
              </a:ext>
            </a:extLst>
          </p:cNvPr>
          <p:cNvSpPr/>
          <p:nvPr/>
        </p:nvSpPr>
        <p:spPr>
          <a:xfrm>
            <a:off x="4528175" y="2835966"/>
            <a:ext cx="2150922" cy="2162818"/>
          </a:xfrm>
          <a:prstGeom prst="rect">
            <a:avLst/>
          </a:prstGeom>
          <a:solidFill>
            <a:srgbClr val="00B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B</a:t>
            </a:r>
          </a:p>
        </p:txBody>
      </p:sp>
    </p:spTree>
    <p:extLst>
      <p:ext uri="{BB962C8B-B14F-4D97-AF65-F5344CB8AC3E}">
        <p14:creationId xmlns:p14="http://schemas.microsoft.com/office/powerpoint/2010/main" val="8704503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a:solidFill>
                  <a:schemeClr val="tx1"/>
                </a:solidFill>
                <a:latin typeface="Century Gothic" panose="020B0502020202020204" pitchFamily="34" charset="0"/>
              </a:rPr>
              <a:t>Maggie </a:t>
            </a:r>
            <a:r>
              <a:rPr lang="en-GB" sz="2000" b="1" dirty="0">
                <a:solidFill>
                  <a:schemeClr val="tx1"/>
                </a:solidFill>
                <a:latin typeface="Century Gothic" panose="020B0502020202020204" pitchFamily="34" charset="0"/>
              </a:rPr>
              <a:t>says she has enlarged her shape by a scale factor of 2.5. Shape B is her new shape.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Is she correct?</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rgbClr val="FF0000"/>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1" name="Rectangle 10">
            <a:extLst>
              <a:ext uri="{FF2B5EF4-FFF2-40B4-BE49-F238E27FC236}">
                <a16:creationId xmlns:a16="http://schemas.microsoft.com/office/drawing/2014/main" id="{821148C5-CD94-4251-8CE7-49D701E8F531}"/>
              </a:ext>
            </a:extLst>
          </p:cNvPr>
          <p:cNvSpPr/>
          <p:nvPr/>
        </p:nvSpPr>
        <p:spPr>
          <a:xfrm rot="5400000">
            <a:off x="1906232" y="2465185"/>
            <a:ext cx="720000" cy="1440000"/>
          </a:xfrm>
          <a:prstGeom prst="rect">
            <a:avLst/>
          </a:prstGeom>
          <a:solidFill>
            <a:srgbClr val="FFC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2400" b="1" dirty="0">
                <a:solidFill>
                  <a:schemeClr val="tx1"/>
                </a:solidFill>
                <a:latin typeface="Century Gothic" panose="020B0502020202020204" pitchFamily="34" charset="0"/>
              </a:rPr>
              <a:t>A</a:t>
            </a:r>
            <a:endParaRPr lang="en-GB" b="1" dirty="0">
              <a:solidFill>
                <a:schemeClr val="tx1"/>
              </a:solidFill>
              <a:latin typeface="Century Gothic" panose="020B0502020202020204" pitchFamily="34" charset="0"/>
            </a:endParaRPr>
          </a:p>
        </p:txBody>
      </p:sp>
      <p:sp>
        <p:nvSpPr>
          <p:cNvPr id="12" name="Rectangle 11">
            <a:extLst>
              <a:ext uri="{FF2B5EF4-FFF2-40B4-BE49-F238E27FC236}">
                <a16:creationId xmlns:a16="http://schemas.microsoft.com/office/drawing/2014/main" id="{012E26DD-E7E2-4D0A-BD27-964811E45DA6}"/>
              </a:ext>
            </a:extLst>
          </p:cNvPr>
          <p:cNvSpPr/>
          <p:nvPr/>
        </p:nvSpPr>
        <p:spPr>
          <a:xfrm rot="5400000">
            <a:off x="5595020" y="1385185"/>
            <a:ext cx="1800000" cy="3600000"/>
          </a:xfrm>
          <a:prstGeom prst="rect">
            <a:avLst/>
          </a:prstGeom>
          <a:solidFill>
            <a:srgbClr val="FFC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2400" b="1" dirty="0">
                <a:solidFill>
                  <a:schemeClr val="tx1"/>
                </a:solidFill>
                <a:latin typeface="Century Gothic" panose="020B0502020202020204" pitchFamily="34" charset="0"/>
              </a:rPr>
              <a:t>B</a:t>
            </a:r>
            <a:endParaRPr lang="en-GB" b="1" dirty="0">
              <a:solidFill>
                <a:schemeClr val="tx1"/>
              </a:solidFill>
              <a:latin typeface="Century Gothic" panose="020B0502020202020204" pitchFamily="34" charset="0"/>
            </a:endParaRPr>
          </a:p>
        </p:txBody>
      </p:sp>
      <p:sp>
        <p:nvSpPr>
          <p:cNvPr id="13" name="TextBox 12">
            <a:extLst>
              <a:ext uri="{FF2B5EF4-FFF2-40B4-BE49-F238E27FC236}">
                <a16:creationId xmlns:a16="http://schemas.microsoft.com/office/drawing/2014/main" id="{E87F5FD9-FF90-406C-B6D8-BBAEF2246ABA}"/>
              </a:ext>
            </a:extLst>
          </p:cNvPr>
          <p:cNvSpPr txBox="1"/>
          <p:nvPr/>
        </p:nvSpPr>
        <p:spPr>
          <a:xfrm>
            <a:off x="614479" y="2919088"/>
            <a:ext cx="931753" cy="461665"/>
          </a:xfrm>
          <a:prstGeom prst="rect">
            <a:avLst/>
          </a:prstGeom>
          <a:noFill/>
        </p:spPr>
        <p:txBody>
          <a:bodyPr wrap="square" rtlCol="0">
            <a:spAutoFit/>
          </a:bodyPr>
          <a:lstStyle/>
          <a:p>
            <a:r>
              <a:rPr lang="en-GB" sz="2400" b="1" dirty="0">
                <a:latin typeface="Century Gothic" panose="020B0502020202020204" pitchFamily="34" charset="0"/>
              </a:rPr>
              <a:t>2cm</a:t>
            </a:r>
            <a:endParaRPr lang="en-GB" sz="1200" b="1" dirty="0">
              <a:latin typeface="Century Gothic" panose="020B0502020202020204" pitchFamily="34" charset="0"/>
            </a:endParaRPr>
          </a:p>
        </p:txBody>
      </p:sp>
      <p:sp>
        <p:nvSpPr>
          <p:cNvPr id="14" name="TextBox 13">
            <a:extLst>
              <a:ext uri="{FF2B5EF4-FFF2-40B4-BE49-F238E27FC236}">
                <a16:creationId xmlns:a16="http://schemas.microsoft.com/office/drawing/2014/main" id="{D092675C-C172-4E88-A783-7C4951B75FD2}"/>
              </a:ext>
            </a:extLst>
          </p:cNvPr>
          <p:cNvSpPr txBox="1"/>
          <p:nvPr/>
        </p:nvSpPr>
        <p:spPr>
          <a:xfrm>
            <a:off x="1899540" y="3545185"/>
            <a:ext cx="1011381" cy="461665"/>
          </a:xfrm>
          <a:prstGeom prst="rect">
            <a:avLst/>
          </a:prstGeom>
          <a:noFill/>
        </p:spPr>
        <p:txBody>
          <a:bodyPr wrap="square" rtlCol="0">
            <a:spAutoFit/>
          </a:bodyPr>
          <a:lstStyle/>
          <a:p>
            <a:r>
              <a:rPr lang="en-GB" sz="2400" b="1" dirty="0">
                <a:latin typeface="Century Gothic" panose="020B0502020202020204" pitchFamily="34" charset="0"/>
              </a:rPr>
              <a:t>4cm</a:t>
            </a:r>
            <a:endParaRPr lang="en-GB" sz="1200" b="1" dirty="0">
              <a:latin typeface="Century Gothic" panose="020B0502020202020204" pitchFamily="34" charset="0"/>
            </a:endParaRPr>
          </a:p>
        </p:txBody>
      </p:sp>
      <p:sp>
        <p:nvSpPr>
          <p:cNvPr id="15" name="TextBox 14">
            <a:extLst>
              <a:ext uri="{FF2B5EF4-FFF2-40B4-BE49-F238E27FC236}">
                <a16:creationId xmlns:a16="http://schemas.microsoft.com/office/drawing/2014/main" id="{A81BEF9C-1E22-4BE3-A4ED-400CB40D6FB6}"/>
              </a:ext>
            </a:extLst>
          </p:cNvPr>
          <p:cNvSpPr txBox="1"/>
          <p:nvPr/>
        </p:nvSpPr>
        <p:spPr>
          <a:xfrm>
            <a:off x="3813884" y="2919088"/>
            <a:ext cx="931753" cy="461665"/>
          </a:xfrm>
          <a:prstGeom prst="rect">
            <a:avLst/>
          </a:prstGeom>
          <a:noFill/>
        </p:spPr>
        <p:txBody>
          <a:bodyPr wrap="square" rtlCol="0">
            <a:spAutoFit/>
          </a:bodyPr>
          <a:lstStyle/>
          <a:p>
            <a:r>
              <a:rPr lang="en-GB" sz="2400" b="1" dirty="0">
                <a:latin typeface="Century Gothic" panose="020B0502020202020204" pitchFamily="34" charset="0"/>
              </a:rPr>
              <a:t>5cm</a:t>
            </a:r>
            <a:endParaRPr lang="en-GB" sz="1200" b="1" dirty="0">
              <a:latin typeface="Century Gothic" panose="020B0502020202020204" pitchFamily="34" charset="0"/>
            </a:endParaRPr>
          </a:p>
        </p:txBody>
      </p:sp>
      <p:sp>
        <p:nvSpPr>
          <p:cNvPr id="16" name="TextBox 15">
            <a:extLst>
              <a:ext uri="{FF2B5EF4-FFF2-40B4-BE49-F238E27FC236}">
                <a16:creationId xmlns:a16="http://schemas.microsoft.com/office/drawing/2014/main" id="{5F697ACA-CCEE-40E9-AE48-2C7BAA46C383}"/>
              </a:ext>
            </a:extLst>
          </p:cNvPr>
          <p:cNvSpPr txBox="1"/>
          <p:nvPr/>
        </p:nvSpPr>
        <p:spPr>
          <a:xfrm>
            <a:off x="6130106" y="4074756"/>
            <a:ext cx="1011381" cy="461665"/>
          </a:xfrm>
          <a:prstGeom prst="rect">
            <a:avLst/>
          </a:prstGeom>
          <a:noFill/>
        </p:spPr>
        <p:txBody>
          <a:bodyPr wrap="square" rtlCol="0">
            <a:spAutoFit/>
          </a:bodyPr>
          <a:lstStyle/>
          <a:p>
            <a:r>
              <a:rPr lang="en-GB" sz="2400" b="1" dirty="0">
                <a:latin typeface="Century Gothic" panose="020B0502020202020204" pitchFamily="34" charset="0"/>
              </a:rPr>
              <a:t>10cm</a:t>
            </a:r>
            <a:endParaRPr lang="en-GB" sz="1200" b="1" dirty="0">
              <a:latin typeface="Century Gothic" panose="020B0502020202020204" pitchFamily="34" charset="0"/>
            </a:endParaRPr>
          </a:p>
        </p:txBody>
      </p:sp>
      <p:sp>
        <p:nvSpPr>
          <p:cNvPr id="20" name="TextBox 19">
            <a:extLst>
              <a:ext uri="{FF2B5EF4-FFF2-40B4-BE49-F238E27FC236}">
                <a16:creationId xmlns:a16="http://schemas.microsoft.com/office/drawing/2014/main" id="{7EDDC0FD-9B71-4BFF-8685-B74515990A94}"/>
              </a:ext>
            </a:extLst>
          </p:cNvPr>
          <p:cNvSpPr txBox="1"/>
          <p:nvPr/>
        </p:nvSpPr>
        <p:spPr>
          <a:xfrm>
            <a:off x="3606003" y="5955166"/>
            <a:ext cx="1809012"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15596922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Maggie says she has enlarged her shape by a scale factor of 2.5. Shape B is her new shape.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Is she correct?</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rgbClr val="FF0000"/>
                </a:solidFill>
                <a:latin typeface="Century Gothic" panose="020B0502020202020204" pitchFamily="34" charset="0"/>
              </a:rPr>
              <a:t>Yes, each measurement is 2.5 times its original size. </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1" name="Rectangle 10">
            <a:extLst>
              <a:ext uri="{FF2B5EF4-FFF2-40B4-BE49-F238E27FC236}">
                <a16:creationId xmlns:a16="http://schemas.microsoft.com/office/drawing/2014/main" id="{821148C5-CD94-4251-8CE7-49D701E8F531}"/>
              </a:ext>
            </a:extLst>
          </p:cNvPr>
          <p:cNvSpPr/>
          <p:nvPr/>
        </p:nvSpPr>
        <p:spPr>
          <a:xfrm rot="5400000">
            <a:off x="1906232" y="2465185"/>
            <a:ext cx="720000" cy="1440000"/>
          </a:xfrm>
          <a:prstGeom prst="rect">
            <a:avLst/>
          </a:prstGeom>
          <a:solidFill>
            <a:srgbClr val="FFC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2400" b="1" dirty="0">
                <a:solidFill>
                  <a:schemeClr val="tx1"/>
                </a:solidFill>
                <a:latin typeface="Century Gothic" panose="020B0502020202020204" pitchFamily="34" charset="0"/>
              </a:rPr>
              <a:t>A</a:t>
            </a:r>
            <a:endParaRPr lang="en-GB" b="1" dirty="0">
              <a:solidFill>
                <a:schemeClr val="tx1"/>
              </a:solidFill>
              <a:latin typeface="Century Gothic" panose="020B0502020202020204" pitchFamily="34" charset="0"/>
            </a:endParaRPr>
          </a:p>
        </p:txBody>
      </p:sp>
      <p:sp>
        <p:nvSpPr>
          <p:cNvPr id="12" name="Rectangle 11">
            <a:extLst>
              <a:ext uri="{FF2B5EF4-FFF2-40B4-BE49-F238E27FC236}">
                <a16:creationId xmlns:a16="http://schemas.microsoft.com/office/drawing/2014/main" id="{012E26DD-E7E2-4D0A-BD27-964811E45DA6}"/>
              </a:ext>
            </a:extLst>
          </p:cNvPr>
          <p:cNvSpPr/>
          <p:nvPr/>
        </p:nvSpPr>
        <p:spPr>
          <a:xfrm rot="5400000">
            <a:off x="5595020" y="1385185"/>
            <a:ext cx="1800000" cy="3600000"/>
          </a:xfrm>
          <a:prstGeom prst="rect">
            <a:avLst/>
          </a:prstGeom>
          <a:solidFill>
            <a:srgbClr val="FFC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2400" b="1" dirty="0">
                <a:solidFill>
                  <a:schemeClr val="tx1"/>
                </a:solidFill>
                <a:latin typeface="Century Gothic" panose="020B0502020202020204" pitchFamily="34" charset="0"/>
              </a:rPr>
              <a:t>B</a:t>
            </a:r>
            <a:endParaRPr lang="en-GB" b="1" dirty="0">
              <a:solidFill>
                <a:schemeClr val="tx1"/>
              </a:solidFill>
              <a:latin typeface="Century Gothic" panose="020B0502020202020204" pitchFamily="34" charset="0"/>
            </a:endParaRPr>
          </a:p>
        </p:txBody>
      </p:sp>
      <p:sp>
        <p:nvSpPr>
          <p:cNvPr id="13" name="TextBox 12">
            <a:extLst>
              <a:ext uri="{FF2B5EF4-FFF2-40B4-BE49-F238E27FC236}">
                <a16:creationId xmlns:a16="http://schemas.microsoft.com/office/drawing/2014/main" id="{E87F5FD9-FF90-406C-B6D8-BBAEF2246ABA}"/>
              </a:ext>
            </a:extLst>
          </p:cNvPr>
          <p:cNvSpPr txBox="1"/>
          <p:nvPr/>
        </p:nvSpPr>
        <p:spPr>
          <a:xfrm>
            <a:off x="614479" y="2919088"/>
            <a:ext cx="931753" cy="461665"/>
          </a:xfrm>
          <a:prstGeom prst="rect">
            <a:avLst/>
          </a:prstGeom>
          <a:noFill/>
        </p:spPr>
        <p:txBody>
          <a:bodyPr wrap="square" rtlCol="0">
            <a:spAutoFit/>
          </a:bodyPr>
          <a:lstStyle/>
          <a:p>
            <a:r>
              <a:rPr lang="en-GB" sz="2400" b="1" dirty="0">
                <a:latin typeface="Century Gothic" panose="020B0502020202020204" pitchFamily="34" charset="0"/>
              </a:rPr>
              <a:t>2cm</a:t>
            </a:r>
            <a:endParaRPr lang="en-GB" sz="1200" b="1" dirty="0">
              <a:latin typeface="Century Gothic" panose="020B0502020202020204" pitchFamily="34" charset="0"/>
            </a:endParaRPr>
          </a:p>
        </p:txBody>
      </p:sp>
      <p:sp>
        <p:nvSpPr>
          <p:cNvPr id="14" name="TextBox 13">
            <a:extLst>
              <a:ext uri="{FF2B5EF4-FFF2-40B4-BE49-F238E27FC236}">
                <a16:creationId xmlns:a16="http://schemas.microsoft.com/office/drawing/2014/main" id="{D092675C-C172-4E88-A783-7C4951B75FD2}"/>
              </a:ext>
            </a:extLst>
          </p:cNvPr>
          <p:cNvSpPr txBox="1"/>
          <p:nvPr/>
        </p:nvSpPr>
        <p:spPr>
          <a:xfrm>
            <a:off x="1899540" y="3545185"/>
            <a:ext cx="1011381" cy="461665"/>
          </a:xfrm>
          <a:prstGeom prst="rect">
            <a:avLst/>
          </a:prstGeom>
          <a:noFill/>
        </p:spPr>
        <p:txBody>
          <a:bodyPr wrap="square" rtlCol="0">
            <a:spAutoFit/>
          </a:bodyPr>
          <a:lstStyle/>
          <a:p>
            <a:r>
              <a:rPr lang="en-GB" sz="2400" b="1" dirty="0">
                <a:latin typeface="Century Gothic" panose="020B0502020202020204" pitchFamily="34" charset="0"/>
              </a:rPr>
              <a:t>4cm</a:t>
            </a:r>
            <a:endParaRPr lang="en-GB" sz="1200" b="1" dirty="0">
              <a:latin typeface="Century Gothic" panose="020B0502020202020204" pitchFamily="34" charset="0"/>
            </a:endParaRPr>
          </a:p>
        </p:txBody>
      </p:sp>
      <p:sp>
        <p:nvSpPr>
          <p:cNvPr id="15" name="TextBox 14">
            <a:extLst>
              <a:ext uri="{FF2B5EF4-FFF2-40B4-BE49-F238E27FC236}">
                <a16:creationId xmlns:a16="http://schemas.microsoft.com/office/drawing/2014/main" id="{A81BEF9C-1E22-4BE3-A4ED-400CB40D6FB6}"/>
              </a:ext>
            </a:extLst>
          </p:cNvPr>
          <p:cNvSpPr txBox="1"/>
          <p:nvPr/>
        </p:nvSpPr>
        <p:spPr>
          <a:xfrm>
            <a:off x="3813884" y="2919088"/>
            <a:ext cx="931753" cy="461665"/>
          </a:xfrm>
          <a:prstGeom prst="rect">
            <a:avLst/>
          </a:prstGeom>
          <a:noFill/>
        </p:spPr>
        <p:txBody>
          <a:bodyPr wrap="square" rtlCol="0">
            <a:spAutoFit/>
          </a:bodyPr>
          <a:lstStyle/>
          <a:p>
            <a:r>
              <a:rPr lang="en-GB" sz="2400" b="1" dirty="0">
                <a:latin typeface="Century Gothic" panose="020B0502020202020204" pitchFamily="34" charset="0"/>
              </a:rPr>
              <a:t>5cm</a:t>
            </a:r>
            <a:endParaRPr lang="en-GB" sz="1200" b="1" dirty="0">
              <a:latin typeface="Century Gothic" panose="020B0502020202020204" pitchFamily="34" charset="0"/>
            </a:endParaRPr>
          </a:p>
        </p:txBody>
      </p:sp>
      <p:sp>
        <p:nvSpPr>
          <p:cNvPr id="16" name="TextBox 15">
            <a:extLst>
              <a:ext uri="{FF2B5EF4-FFF2-40B4-BE49-F238E27FC236}">
                <a16:creationId xmlns:a16="http://schemas.microsoft.com/office/drawing/2014/main" id="{5F697ACA-CCEE-40E9-AE48-2C7BAA46C383}"/>
              </a:ext>
            </a:extLst>
          </p:cNvPr>
          <p:cNvSpPr txBox="1"/>
          <p:nvPr/>
        </p:nvSpPr>
        <p:spPr>
          <a:xfrm>
            <a:off x="6130106" y="4074756"/>
            <a:ext cx="1011381" cy="461665"/>
          </a:xfrm>
          <a:prstGeom prst="rect">
            <a:avLst/>
          </a:prstGeom>
          <a:noFill/>
        </p:spPr>
        <p:txBody>
          <a:bodyPr wrap="square" rtlCol="0">
            <a:spAutoFit/>
          </a:bodyPr>
          <a:lstStyle/>
          <a:p>
            <a:r>
              <a:rPr lang="en-GB" sz="2400" b="1" dirty="0">
                <a:latin typeface="Century Gothic" panose="020B0502020202020204" pitchFamily="34" charset="0"/>
              </a:rPr>
              <a:t>10cm</a:t>
            </a:r>
            <a:endParaRPr lang="en-GB" sz="1200" b="1" dirty="0">
              <a:latin typeface="Century Gothic" panose="020B0502020202020204" pitchFamily="34" charset="0"/>
            </a:endParaRPr>
          </a:p>
        </p:txBody>
      </p:sp>
      <p:sp>
        <p:nvSpPr>
          <p:cNvPr id="20" name="TextBox 19">
            <a:extLst>
              <a:ext uri="{FF2B5EF4-FFF2-40B4-BE49-F238E27FC236}">
                <a16:creationId xmlns:a16="http://schemas.microsoft.com/office/drawing/2014/main" id="{043BB4EB-CD61-4A64-BB0F-911F05E4DA02}"/>
              </a:ext>
            </a:extLst>
          </p:cNvPr>
          <p:cNvSpPr txBox="1"/>
          <p:nvPr/>
        </p:nvSpPr>
        <p:spPr>
          <a:xfrm>
            <a:off x="3606003" y="5955166"/>
            <a:ext cx="1809012"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24549071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Triangle B has been scaled from triangle A. </a:t>
            </a:r>
          </a:p>
          <a:p>
            <a:pPr algn="ctr"/>
            <a:r>
              <a:rPr lang="en-GB" sz="2000" b="1" dirty="0">
                <a:solidFill>
                  <a:schemeClr val="tx1"/>
                </a:solidFill>
                <a:latin typeface="Century Gothic" panose="020B0502020202020204" pitchFamily="34" charset="0"/>
              </a:rPr>
              <a:t>Find the missing lengths.</a:t>
            </a: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7" name="Right Triangle 16">
            <a:extLst>
              <a:ext uri="{FF2B5EF4-FFF2-40B4-BE49-F238E27FC236}">
                <a16:creationId xmlns:a16="http://schemas.microsoft.com/office/drawing/2014/main" id="{3D965E64-1A0D-4FBC-B14D-3AF9615E13D4}"/>
              </a:ext>
            </a:extLst>
          </p:cNvPr>
          <p:cNvSpPr/>
          <p:nvPr/>
        </p:nvSpPr>
        <p:spPr>
          <a:xfrm>
            <a:off x="1324318" y="2058410"/>
            <a:ext cx="1440000" cy="720000"/>
          </a:xfrm>
          <a:prstGeom prst="r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a:t>
            </a:r>
          </a:p>
        </p:txBody>
      </p:sp>
      <p:sp>
        <p:nvSpPr>
          <p:cNvPr id="20" name="TextBox 19">
            <a:extLst>
              <a:ext uri="{FF2B5EF4-FFF2-40B4-BE49-F238E27FC236}">
                <a16:creationId xmlns:a16="http://schemas.microsoft.com/office/drawing/2014/main" id="{C419ADB7-D248-4660-BEF6-4224565ACB84}"/>
              </a:ext>
            </a:extLst>
          </p:cNvPr>
          <p:cNvSpPr txBox="1"/>
          <p:nvPr/>
        </p:nvSpPr>
        <p:spPr>
          <a:xfrm>
            <a:off x="1324318" y="2778410"/>
            <a:ext cx="1423734" cy="461665"/>
          </a:xfrm>
          <a:prstGeom prst="rect">
            <a:avLst/>
          </a:prstGeom>
          <a:noFill/>
        </p:spPr>
        <p:txBody>
          <a:bodyPr wrap="square" rtlCol="0">
            <a:spAutoFit/>
          </a:bodyPr>
          <a:lstStyle/>
          <a:p>
            <a:pPr algn="ctr"/>
            <a:r>
              <a:rPr lang="en-GB" sz="2400" b="1" dirty="0">
                <a:latin typeface="Century Gothic" panose="020B0502020202020204" pitchFamily="34" charset="0"/>
              </a:rPr>
              <a:t>4cm</a:t>
            </a:r>
          </a:p>
        </p:txBody>
      </p:sp>
      <p:sp>
        <p:nvSpPr>
          <p:cNvPr id="21" name="TextBox 20">
            <a:extLst>
              <a:ext uri="{FF2B5EF4-FFF2-40B4-BE49-F238E27FC236}">
                <a16:creationId xmlns:a16="http://schemas.microsoft.com/office/drawing/2014/main" id="{29D5C161-EC9A-4559-9577-EB9B131872F4}"/>
              </a:ext>
            </a:extLst>
          </p:cNvPr>
          <p:cNvSpPr txBox="1"/>
          <p:nvPr/>
        </p:nvSpPr>
        <p:spPr>
          <a:xfrm>
            <a:off x="2631034" y="3940168"/>
            <a:ext cx="1423734" cy="461665"/>
          </a:xfrm>
          <a:prstGeom prst="rect">
            <a:avLst/>
          </a:prstGeom>
          <a:noFill/>
        </p:spPr>
        <p:txBody>
          <a:bodyPr wrap="square" rtlCol="0">
            <a:spAutoFit/>
          </a:bodyPr>
          <a:lstStyle/>
          <a:p>
            <a:r>
              <a:rPr lang="en-GB" sz="2400" b="1" dirty="0">
                <a:latin typeface="Century Gothic" panose="020B0502020202020204" pitchFamily="34" charset="0"/>
              </a:rPr>
              <a:t>7cm</a:t>
            </a:r>
            <a:endParaRPr lang="en-GB" sz="1200" b="1" dirty="0">
              <a:latin typeface="Century Gothic" panose="020B0502020202020204" pitchFamily="34" charset="0"/>
            </a:endParaRPr>
          </a:p>
        </p:txBody>
      </p:sp>
      <p:sp>
        <p:nvSpPr>
          <p:cNvPr id="22" name="TextBox 21">
            <a:extLst>
              <a:ext uri="{FF2B5EF4-FFF2-40B4-BE49-F238E27FC236}">
                <a16:creationId xmlns:a16="http://schemas.microsoft.com/office/drawing/2014/main" id="{799DB56F-7665-4D68-B3E5-0239C48D5BCE}"/>
              </a:ext>
            </a:extLst>
          </p:cNvPr>
          <p:cNvSpPr txBox="1"/>
          <p:nvPr/>
        </p:nvSpPr>
        <p:spPr>
          <a:xfrm>
            <a:off x="1627433" y="1933725"/>
            <a:ext cx="1423734" cy="461665"/>
          </a:xfrm>
          <a:prstGeom prst="rect">
            <a:avLst/>
          </a:prstGeom>
          <a:noFill/>
        </p:spPr>
        <p:txBody>
          <a:bodyPr wrap="square" rtlCol="0">
            <a:spAutoFit/>
          </a:bodyPr>
          <a:lstStyle/>
          <a:p>
            <a:pPr algn="ctr"/>
            <a:r>
              <a:rPr lang="en-GB" sz="2400" b="1" dirty="0">
                <a:latin typeface="Century Gothic" panose="020B0502020202020204" pitchFamily="34" charset="0"/>
              </a:rPr>
              <a:t>6cm</a:t>
            </a:r>
            <a:endParaRPr lang="en-GB" sz="1200" b="1" dirty="0">
              <a:latin typeface="Century Gothic" panose="020B0502020202020204" pitchFamily="34" charset="0"/>
            </a:endParaRPr>
          </a:p>
        </p:txBody>
      </p:sp>
      <p:sp>
        <p:nvSpPr>
          <p:cNvPr id="23" name="TextBox 22">
            <a:extLst>
              <a:ext uri="{FF2B5EF4-FFF2-40B4-BE49-F238E27FC236}">
                <a16:creationId xmlns:a16="http://schemas.microsoft.com/office/drawing/2014/main" id="{72AF8ECC-018A-4F06-AF3F-9B58701BC465}"/>
              </a:ext>
            </a:extLst>
          </p:cNvPr>
          <p:cNvSpPr txBox="1"/>
          <p:nvPr/>
        </p:nvSpPr>
        <p:spPr>
          <a:xfrm>
            <a:off x="27814" y="2216612"/>
            <a:ext cx="1423734" cy="461665"/>
          </a:xfrm>
          <a:prstGeom prst="rect">
            <a:avLst/>
          </a:prstGeom>
          <a:noFill/>
        </p:spPr>
        <p:txBody>
          <a:bodyPr wrap="square" rtlCol="0">
            <a:spAutoFit/>
          </a:bodyPr>
          <a:lstStyle/>
          <a:p>
            <a:pPr algn="ctr"/>
            <a:r>
              <a:rPr lang="en-GB" sz="2400" b="1" dirty="0">
                <a:latin typeface="Century Gothic" panose="020B0502020202020204" pitchFamily="34" charset="0"/>
              </a:rPr>
              <a:t>2cm</a:t>
            </a:r>
          </a:p>
        </p:txBody>
      </p:sp>
      <p:sp>
        <p:nvSpPr>
          <p:cNvPr id="24" name="Right Triangle 23">
            <a:extLst>
              <a:ext uri="{FF2B5EF4-FFF2-40B4-BE49-F238E27FC236}">
                <a16:creationId xmlns:a16="http://schemas.microsoft.com/office/drawing/2014/main" id="{8CDF8418-BF9E-4E59-92F8-C0000FC4F6FE}"/>
              </a:ext>
            </a:extLst>
          </p:cNvPr>
          <p:cNvSpPr/>
          <p:nvPr/>
        </p:nvSpPr>
        <p:spPr>
          <a:xfrm>
            <a:off x="3618204" y="2778410"/>
            <a:ext cx="5040000" cy="2520000"/>
          </a:xfrm>
          <a:prstGeom prst="r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B</a:t>
            </a:r>
          </a:p>
        </p:txBody>
      </p:sp>
      <p:sp>
        <p:nvSpPr>
          <p:cNvPr id="25" name="TextBox 24">
            <a:extLst>
              <a:ext uri="{FF2B5EF4-FFF2-40B4-BE49-F238E27FC236}">
                <a16:creationId xmlns:a16="http://schemas.microsoft.com/office/drawing/2014/main" id="{771DE646-2070-49B0-9B3D-044095682AA4}"/>
              </a:ext>
            </a:extLst>
          </p:cNvPr>
          <p:cNvSpPr txBox="1"/>
          <p:nvPr/>
        </p:nvSpPr>
        <p:spPr>
          <a:xfrm>
            <a:off x="5701037" y="3281169"/>
            <a:ext cx="2553651" cy="461665"/>
          </a:xfrm>
          <a:prstGeom prst="rect">
            <a:avLst/>
          </a:prstGeom>
          <a:noFill/>
          <a:ln>
            <a:noFill/>
          </a:ln>
        </p:spPr>
        <p:txBody>
          <a:bodyPr wrap="square" rtlCol="0">
            <a:spAutoFit/>
          </a:bodyPr>
          <a:lstStyle/>
          <a:p>
            <a:pPr algn="r"/>
            <a:r>
              <a:rPr lang="en-GB" sz="2400" b="1" dirty="0">
                <a:latin typeface="Century Gothic" panose="020B0502020202020204" pitchFamily="34" charset="0"/>
              </a:rPr>
              <a:t>A. _______cm</a:t>
            </a:r>
          </a:p>
        </p:txBody>
      </p:sp>
      <p:sp>
        <p:nvSpPr>
          <p:cNvPr id="26" name="TextBox 25">
            <a:extLst>
              <a:ext uri="{FF2B5EF4-FFF2-40B4-BE49-F238E27FC236}">
                <a16:creationId xmlns:a16="http://schemas.microsoft.com/office/drawing/2014/main" id="{712C3270-4BAE-46E0-B82E-C15D8378D62D}"/>
              </a:ext>
            </a:extLst>
          </p:cNvPr>
          <p:cNvSpPr txBox="1"/>
          <p:nvPr/>
        </p:nvSpPr>
        <p:spPr>
          <a:xfrm>
            <a:off x="5821814" y="5556426"/>
            <a:ext cx="2558796" cy="461665"/>
          </a:xfrm>
          <a:prstGeom prst="rect">
            <a:avLst/>
          </a:prstGeom>
          <a:noFill/>
          <a:ln>
            <a:noFill/>
          </a:ln>
        </p:spPr>
        <p:txBody>
          <a:bodyPr wrap="square" rtlCol="0">
            <a:spAutoFit/>
          </a:bodyPr>
          <a:lstStyle/>
          <a:p>
            <a:pPr algn="r"/>
            <a:r>
              <a:rPr lang="en-GB" sz="2400" b="1" dirty="0">
                <a:latin typeface="Century Gothic" panose="020B0502020202020204" pitchFamily="34" charset="0"/>
              </a:rPr>
              <a:t>B. _______cm</a:t>
            </a:r>
          </a:p>
        </p:txBody>
      </p:sp>
      <p:sp>
        <p:nvSpPr>
          <p:cNvPr id="15" name="TextBox 14">
            <a:extLst>
              <a:ext uri="{FF2B5EF4-FFF2-40B4-BE49-F238E27FC236}">
                <a16:creationId xmlns:a16="http://schemas.microsoft.com/office/drawing/2014/main" id="{C4E3BECB-5F18-44EB-8967-7E0CD7478410}"/>
              </a:ext>
            </a:extLst>
          </p:cNvPr>
          <p:cNvSpPr txBox="1"/>
          <p:nvPr/>
        </p:nvSpPr>
        <p:spPr>
          <a:xfrm>
            <a:off x="3606003" y="5955166"/>
            <a:ext cx="1809012"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5158678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Triangle B has been scaled from triangle A. </a:t>
            </a:r>
          </a:p>
          <a:p>
            <a:pPr algn="ctr"/>
            <a:r>
              <a:rPr lang="en-GB" sz="2000" b="1" dirty="0">
                <a:solidFill>
                  <a:schemeClr val="tx1"/>
                </a:solidFill>
                <a:latin typeface="Century Gothic" panose="020B0502020202020204" pitchFamily="34" charset="0"/>
              </a:rPr>
              <a:t>Find the missing lengths.</a:t>
            </a: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7" name="Right Triangle 16">
            <a:extLst>
              <a:ext uri="{FF2B5EF4-FFF2-40B4-BE49-F238E27FC236}">
                <a16:creationId xmlns:a16="http://schemas.microsoft.com/office/drawing/2014/main" id="{3D965E64-1A0D-4FBC-B14D-3AF9615E13D4}"/>
              </a:ext>
            </a:extLst>
          </p:cNvPr>
          <p:cNvSpPr/>
          <p:nvPr/>
        </p:nvSpPr>
        <p:spPr>
          <a:xfrm>
            <a:off x="1324318" y="2058410"/>
            <a:ext cx="1440000" cy="720000"/>
          </a:xfrm>
          <a:prstGeom prst="r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a:t>
            </a:r>
          </a:p>
        </p:txBody>
      </p:sp>
      <p:sp>
        <p:nvSpPr>
          <p:cNvPr id="20" name="TextBox 19">
            <a:extLst>
              <a:ext uri="{FF2B5EF4-FFF2-40B4-BE49-F238E27FC236}">
                <a16:creationId xmlns:a16="http://schemas.microsoft.com/office/drawing/2014/main" id="{C419ADB7-D248-4660-BEF6-4224565ACB84}"/>
              </a:ext>
            </a:extLst>
          </p:cNvPr>
          <p:cNvSpPr txBox="1"/>
          <p:nvPr/>
        </p:nvSpPr>
        <p:spPr>
          <a:xfrm>
            <a:off x="1324318" y="2778410"/>
            <a:ext cx="1423734" cy="461665"/>
          </a:xfrm>
          <a:prstGeom prst="rect">
            <a:avLst/>
          </a:prstGeom>
          <a:noFill/>
        </p:spPr>
        <p:txBody>
          <a:bodyPr wrap="square" rtlCol="0">
            <a:spAutoFit/>
          </a:bodyPr>
          <a:lstStyle/>
          <a:p>
            <a:pPr algn="ctr"/>
            <a:r>
              <a:rPr lang="en-GB" sz="2400" b="1" dirty="0">
                <a:latin typeface="Century Gothic" panose="020B0502020202020204" pitchFamily="34" charset="0"/>
              </a:rPr>
              <a:t>4cm</a:t>
            </a:r>
          </a:p>
        </p:txBody>
      </p:sp>
      <p:sp>
        <p:nvSpPr>
          <p:cNvPr id="21" name="TextBox 20">
            <a:extLst>
              <a:ext uri="{FF2B5EF4-FFF2-40B4-BE49-F238E27FC236}">
                <a16:creationId xmlns:a16="http://schemas.microsoft.com/office/drawing/2014/main" id="{29D5C161-EC9A-4559-9577-EB9B131872F4}"/>
              </a:ext>
            </a:extLst>
          </p:cNvPr>
          <p:cNvSpPr txBox="1"/>
          <p:nvPr/>
        </p:nvSpPr>
        <p:spPr>
          <a:xfrm>
            <a:off x="2631034" y="3940168"/>
            <a:ext cx="1423734" cy="461665"/>
          </a:xfrm>
          <a:prstGeom prst="rect">
            <a:avLst/>
          </a:prstGeom>
          <a:noFill/>
        </p:spPr>
        <p:txBody>
          <a:bodyPr wrap="square" rtlCol="0">
            <a:spAutoFit/>
          </a:bodyPr>
          <a:lstStyle/>
          <a:p>
            <a:r>
              <a:rPr lang="en-GB" sz="2400" b="1" dirty="0">
                <a:latin typeface="Century Gothic" panose="020B0502020202020204" pitchFamily="34" charset="0"/>
              </a:rPr>
              <a:t>7cm</a:t>
            </a:r>
            <a:endParaRPr lang="en-GB" sz="1200" b="1" dirty="0">
              <a:latin typeface="Century Gothic" panose="020B0502020202020204" pitchFamily="34" charset="0"/>
            </a:endParaRPr>
          </a:p>
        </p:txBody>
      </p:sp>
      <p:sp>
        <p:nvSpPr>
          <p:cNvPr id="22" name="TextBox 21">
            <a:extLst>
              <a:ext uri="{FF2B5EF4-FFF2-40B4-BE49-F238E27FC236}">
                <a16:creationId xmlns:a16="http://schemas.microsoft.com/office/drawing/2014/main" id="{799DB56F-7665-4D68-B3E5-0239C48D5BCE}"/>
              </a:ext>
            </a:extLst>
          </p:cNvPr>
          <p:cNvSpPr txBox="1"/>
          <p:nvPr/>
        </p:nvSpPr>
        <p:spPr>
          <a:xfrm>
            <a:off x="1627433" y="1933725"/>
            <a:ext cx="1423734" cy="461665"/>
          </a:xfrm>
          <a:prstGeom prst="rect">
            <a:avLst/>
          </a:prstGeom>
          <a:noFill/>
        </p:spPr>
        <p:txBody>
          <a:bodyPr wrap="square" rtlCol="0">
            <a:spAutoFit/>
          </a:bodyPr>
          <a:lstStyle/>
          <a:p>
            <a:pPr algn="ctr"/>
            <a:r>
              <a:rPr lang="en-GB" sz="2400" b="1" dirty="0">
                <a:latin typeface="Century Gothic" panose="020B0502020202020204" pitchFamily="34" charset="0"/>
              </a:rPr>
              <a:t>6cm</a:t>
            </a:r>
            <a:endParaRPr lang="en-GB" sz="1200" b="1" dirty="0">
              <a:latin typeface="Century Gothic" panose="020B0502020202020204" pitchFamily="34" charset="0"/>
            </a:endParaRPr>
          </a:p>
        </p:txBody>
      </p:sp>
      <p:sp>
        <p:nvSpPr>
          <p:cNvPr id="23" name="TextBox 22">
            <a:extLst>
              <a:ext uri="{FF2B5EF4-FFF2-40B4-BE49-F238E27FC236}">
                <a16:creationId xmlns:a16="http://schemas.microsoft.com/office/drawing/2014/main" id="{72AF8ECC-018A-4F06-AF3F-9B58701BC465}"/>
              </a:ext>
            </a:extLst>
          </p:cNvPr>
          <p:cNvSpPr txBox="1"/>
          <p:nvPr/>
        </p:nvSpPr>
        <p:spPr>
          <a:xfrm>
            <a:off x="27814" y="2216612"/>
            <a:ext cx="1423734" cy="461665"/>
          </a:xfrm>
          <a:prstGeom prst="rect">
            <a:avLst/>
          </a:prstGeom>
          <a:noFill/>
        </p:spPr>
        <p:txBody>
          <a:bodyPr wrap="square" rtlCol="0">
            <a:spAutoFit/>
          </a:bodyPr>
          <a:lstStyle/>
          <a:p>
            <a:pPr algn="ctr"/>
            <a:r>
              <a:rPr lang="en-GB" sz="2400" b="1" dirty="0">
                <a:latin typeface="Century Gothic" panose="020B0502020202020204" pitchFamily="34" charset="0"/>
              </a:rPr>
              <a:t>2cm</a:t>
            </a:r>
          </a:p>
        </p:txBody>
      </p:sp>
      <p:sp>
        <p:nvSpPr>
          <p:cNvPr id="24" name="Right Triangle 23">
            <a:extLst>
              <a:ext uri="{FF2B5EF4-FFF2-40B4-BE49-F238E27FC236}">
                <a16:creationId xmlns:a16="http://schemas.microsoft.com/office/drawing/2014/main" id="{8CDF8418-BF9E-4E59-92F8-C0000FC4F6FE}"/>
              </a:ext>
            </a:extLst>
          </p:cNvPr>
          <p:cNvSpPr/>
          <p:nvPr/>
        </p:nvSpPr>
        <p:spPr>
          <a:xfrm>
            <a:off x="3618204" y="2778410"/>
            <a:ext cx="5040000" cy="2520000"/>
          </a:xfrm>
          <a:prstGeom prst="r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B</a:t>
            </a:r>
          </a:p>
        </p:txBody>
      </p:sp>
      <p:sp>
        <p:nvSpPr>
          <p:cNvPr id="25" name="TextBox 24">
            <a:extLst>
              <a:ext uri="{FF2B5EF4-FFF2-40B4-BE49-F238E27FC236}">
                <a16:creationId xmlns:a16="http://schemas.microsoft.com/office/drawing/2014/main" id="{771DE646-2070-49B0-9B3D-044095682AA4}"/>
              </a:ext>
            </a:extLst>
          </p:cNvPr>
          <p:cNvSpPr txBox="1"/>
          <p:nvPr/>
        </p:nvSpPr>
        <p:spPr>
          <a:xfrm>
            <a:off x="5701037" y="3281169"/>
            <a:ext cx="2553651" cy="461665"/>
          </a:xfrm>
          <a:prstGeom prst="rect">
            <a:avLst/>
          </a:prstGeom>
          <a:noFill/>
          <a:ln>
            <a:noFill/>
          </a:ln>
        </p:spPr>
        <p:txBody>
          <a:bodyPr wrap="square" rtlCol="0">
            <a:spAutoFit/>
          </a:bodyPr>
          <a:lstStyle/>
          <a:p>
            <a:pPr algn="r"/>
            <a:r>
              <a:rPr lang="en-GB" sz="2400" b="1" dirty="0">
                <a:latin typeface="Century Gothic" panose="020B0502020202020204" pitchFamily="34" charset="0"/>
              </a:rPr>
              <a:t>A. _______cm</a:t>
            </a:r>
          </a:p>
        </p:txBody>
      </p:sp>
      <p:sp>
        <p:nvSpPr>
          <p:cNvPr id="14" name="TextBox 13">
            <a:extLst>
              <a:ext uri="{FF2B5EF4-FFF2-40B4-BE49-F238E27FC236}">
                <a16:creationId xmlns:a16="http://schemas.microsoft.com/office/drawing/2014/main" id="{F4C37A13-6686-4BB3-939F-5383CF306BAD}"/>
              </a:ext>
            </a:extLst>
          </p:cNvPr>
          <p:cNvSpPr txBox="1"/>
          <p:nvPr/>
        </p:nvSpPr>
        <p:spPr>
          <a:xfrm>
            <a:off x="6437937" y="3262118"/>
            <a:ext cx="1423734" cy="461665"/>
          </a:xfrm>
          <a:prstGeom prst="rect">
            <a:avLst/>
          </a:prstGeom>
          <a:noFill/>
        </p:spPr>
        <p:txBody>
          <a:bodyPr wrap="square" rtlCol="0">
            <a:spAutoFit/>
          </a:bodyPr>
          <a:lstStyle/>
          <a:p>
            <a:pPr algn="ctr"/>
            <a:r>
              <a:rPr lang="en-GB" sz="2400" b="1" dirty="0">
                <a:solidFill>
                  <a:srgbClr val="FF0000"/>
                </a:solidFill>
                <a:latin typeface="Century Gothic" panose="020B0502020202020204" pitchFamily="34" charset="0"/>
              </a:rPr>
              <a:t>21</a:t>
            </a:r>
          </a:p>
        </p:txBody>
      </p:sp>
      <p:sp>
        <p:nvSpPr>
          <p:cNvPr id="15" name="TextBox 14">
            <a:extLst>
              <a:ext uri="{FF2B5EF4-FFF2-40B4-BE49-F238E27FC236}">
                <a16:creationId xmlns:a16="http://schemas.microsoft.com/office/drawing/2014/main" id="{524F14DC-A0F7-4B24-A794-4B1B691BBED5}"/>
              </a:ext>
            </a:extLst>
          </p:cNvPr>
          <p:cNvSpPr txBox="1"/>
          <p:nvPr/>
        </p:nvSpPr>
        <p:spPr>
          <a:xfrm>
            <a:off x="6533929" y="5559777"/>
            <a:ext cx="1423734" cy="461665"/>
          </a:xfrm>
          <a:prstGeom prst="rect">
            <a:avLst/>
          </a:prstGeom>
          <a:noFill/>
        </p:spPr>
        <p:txBody>
          <a:bodyPr wrap="square" rtlCol="0">
            <a:spAutoFit/>
          </a:bodyPr>
          <a:lstStyle/>
          <a:p>
            <a:pPr algn="ctr"/>
            <a:r>
              <a:rPr lang="en-GB" sz="2400" b="1" dirty="0">
                <a:solidFill>
                  <a:srgbClr val="FF0000"/>
                </a:solidFill>
                <a:latin typeface="Century Gothic" panose="020B0502020202020204" pitchFamily="34" charset="0"/>
              </a:rPr>
              <a:t>14</a:t>
            </a:r>
          </a:p>
        </p:txBody>
      </p:sp>
      <p:sp>
        <p:nvSpPr>
          <p:cNvPr id="27" name="TextBox 26">
            <a:extLst>
              <a:ext uri="{FF2B5EF4-FFF2-40B4-BE49-F238E27FC236}">
                <a16:creationId xmlns:a16="http://schemas.microsoft.com/office/drawing/2014/main" id="{CDD5A28A-C85D-4BAE-9C1B-4183184E0802}"/>
              </a:ext>
            </a:extLst>
          </p:cNvPr>
          <p:cNvSpPr txBox="1"/>
          <p:nvPr/>
        </p:nvSpPr>
        <p:spPr>
          <a:xfrm>
            <a:off x="5821814" y="5556426"/>
            <a:ext cx="2558796" cy="461665"/>
          </a:xfrm>
          <a:prstGeom prst="rect">
            <a:avLst/>
          </a:prstGeom>
          <a:noFill/>
          <a:ln>
            <a:noFill/>
          </a:ln>
        </p:spPr>
        <p:txBody>
          <a:bodyPr wrap="square" rtlCol="0">
            <a:spAutoFit/>
          </a:bodyPr>
          <a:lstStyle/>
          <a:p>
            <a:pPr algn="r"/>
            <a:r>
              <a:rPr lang="en-GB" sz="2400" b="1" dirty="0">
                <a:latin typeface="Century Gothic" panose="020B0502020202020204" pitchFamily="34" charset="0"/>
              </a:rPr>
              <a:t>B. _______cm</a:t>
            </a:r>
          </a:p>
        </p:txBody>
      </p:sp>
      <p:sp>
        <p:nvSpPr>
          <p:cNvPr id="26" name="TextBox 25">
            <a:extLst>
              <a:ext uri="{FF2B5EF4-FFF2-40B4-BE49-F238E27FC236}">
                <a16:creationId xmlns:a16="http://schemas.microsoft.com/office/drawing/2014/main" id="{3F8E315E-6C4D-4187-AA00-9FC42EF825A6}"/>
              </a:ext>
            </a:extLst>
          </p:cNvPr>
          <p:cNvSpPr txBox="1"/>
          <p:nvPr/>
        </p:nvSpPr>
        <p:spPr>
          <a:xfrm>
            <a:off x="3606003" y="5955166"/>
            <a:ext cx="1809012"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33713087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Square B and C has been scaled from square A. </a:t>
            </a:r>
          </a:p>
          <a:p>
            <a:pPr lvl="0" algn="ctr" defTabSz="685800">
              <a:defRPr/>
            </a:pPr>
            <a:r>
              <a:rPr lang="en-GB" sz="2000" b="1" dirty="0">
                <a:solidFill>
                  <a:schemeClr val="tx1"/>
                </a:solidFill>
                <a:latin typeface="Century Gothic" panose="020B0502020202020204" pitchFamily="34" charset="0"/>
              </a:rPr>
              <a:t>Complete the table.</a:t>
            </a:r>
          </a:p>
          <a:p>
            <a:pPr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6" name="Table 15">
            <a:extLst>
              <a:ext uri="{FF2B5EF4-FFF2-40B4-BE49-F238E27FC236}">
                <a16:creationId xmlns:a16="http://schemas.microsoft.com/office/drawing/2014/main" id="{E82721F0-8573-426E-8950-226DFF30E48F}"/>
              </a:ext>
            </a:extLst>
          </p:cNvPr>
          <p:cNvGraphicFramePr>
            <a:graphicFrameLocks noGrp="1"/>
          </p:cNvGraphicFramePr>
          <p:nvPr>
            <p:extLst>
              <p:ext uri="{D42A27DB-BD31-4B8C-83A1-F6EECF244321}">
                <p14:modId xmlns:p14="http://schemas.microsoft.com/office/powerpoint/2010/main" val="3509230573"/>
              </p:ext>
            </p:extLst>
          </p:nvPr>
        </p:nvGraphicFramePr>
        <p:xfrm>
          <a:off x="1044099" y="2014369"/>
          <a:ext cx="7158998" cy="3061212"/>
        </p:xfrm>
        <a:graphic>
          <a:graphicData uri="http://schemas.openxmlformats.org/drawingml/2006/table">
            <a:tbl>
              <a:tblPr firstRow="1" bandRow="1">
                <a:tableStyleId>{5C22544A-7EE6-4342-B048-85BDC9FD1C3A}</a:tableStyleId>
              </a:tblPr>
              <a:tblGrid>
                <a:gridCol w="1824931">
                  <a:extLst>
                    <a:ext uri="{9D8B030D-6E8A-4147-A177-3AD203B41FA5}">
                      <a16:colId xmlns:a16="http://schemas.microsoft.com/office/drawing/2014/main" val="265707590"/>
                    </a:ext>
                  </a:extLst>
                </a:gridCol>
                <a:gridCol w="3040932">
                  <a:extLst>
                    <a:ext uri="{9D8B030D-6E8A-4147-A177-3AD203B41FA5}">
                      <a16:colId xmlns:a16="http://schemas.microsoft.com/office/drawing/2014/main" val="2259911496"/>
                    </a:ext>
                  </a:extLst>
                </a:gridCol>
                <a:gridCol w="2293135">
                  <a:extLst>
                    <a:ext uri="{9D8B030D-6E8A-4147-A177-3AD203B41FA5}">
                      <a16:colId xmlns:a16="http://schemas.microsoft.com/office/drawing/2014/main" val="2116660591"/>
                    </a:ext>
                  </a:extLst>
                </a:gridCol>
              </a:tblGrid>
              <a:tr h="765303">
                <a:tc>
                  <a:txBody>
                    <a:bodyPr/>
                    <a:lstStyle/>
                    <a:p>
                      <a:pPr algn="ctr"/>
                      <a:r>
                        <a:rPr lang="en-GB" sz="2800" b="1" dirty="0">
                          <a:solidFill>
                            <a:schemeClr val="tx1"/>
                          </a:solidFill>
                          <a:latin typeface="Century Gothic" panose="020B0502020202020204" pitchFamily="34" charset="0"/>
                        </a:rPr>
                        <a:t>Square</a:t>
                      </a:r>
                    </a:p>
                  </a:txBody>
                  <a:tcPr marL="51615" marR="51615" marT="31227" marB="3122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2800" b="1" dirty="0">
                          <a:solidFill>
                            <a:schemeClr val="tx1"/>
                          </a:solidFill>
                          <a:latin typeface="Century Gothic" panose="020B0502020202020204" pitchFamily="34" charset="0"/>
                        </a:rPr>
                        <a:t>Length of side</a:t>
                      </a:r>
                    </a:p>
                  </a:txBody>
                  <a:tcPr marL="51615" marR="51615" marT="31227" marB="3122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2800" b="1" dirty="0">
                          <a:solidFill>
                            <a:schemeClr val="tx1"/>
                          </a:solidFill>
                          <a:latin typeface="Century Gothic" panose="020B0502020202020204" pitchFamily="34" charset="0"/>
                        </a:rPr>
                        <a:t>Scale Factor</a:t>
                      </a:r>
                    </a:p>
                  </a:txBody>
                  <a:tcPr marL="51615" marR="51615" marT="31227" marB="3122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12051519"/>
                  </a:ext>
                </a:extLst>
              </a:tr>
              <a:tr h="765303">
                <a:tc>
                  <a:txBody>
                    <a:bodyPr/>
                    <a:lstStyle/>
                    <a:p>
                      <a:pPr algn="ctr"/>
                      <a:r>
                        <a:rPr lang="en-GB" sz="2800" b="1" dirty="0">
                          <a:solidFill>
                            <a:schemeClr val="tx1"/>
                          </a:solidFill>
                          <a:latin typeface="Century Gothic" panose="020B0502020202020204" pitchFamily="34" charset="0"/>
                        </a:rPr>
                        <a:t>A</a:t>
                      </a:r>
                    </a:p>
                  </a:txBody>
                  <a:tcPr marL="51615" marR="51615" marT="31227" marB="31227"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chemeClr val="tx1"/>
                          </a:solidFill>
                          <a:latin typeface="Century Gothic" panose="020B0502020202020204" pitchFamily="34" charset="0"/>
                        </a:rPr>
                        <a:t>8cm</a:t>
                      </a:r>
                    </a:p>
                  </a:txBody>
                  <a:tcPr marL="51615" marR="51615" marT="31227" marB="31227"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chemeClr val="tx1"/>
                          </a:solidFill>
                          <a:latin typeface="Century Gothic" panose="020B0502020202020204" pitchFamily="34" charset="0"/>
                        </a:rPr>
                        <a:t>-</a:t>
                      </a:r>
                    </a:p>
                  </a:txBody>
                  <a:tcPr marL="51615" marR="51615" marT="31227" marB="31227"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93325738"/>
                  </a:ext>
                </a:extLst>
              </a:tr>
              <a:tr h="765303">
                <a:tc>
                  <a:txBody>
                    <a:bodyPr/>
                    <a:lstStyle/>
                    <a:p>
                      <a:pPr algn="ctr"/>
                      <a:r>
                        <a:rPr lang="en-GB" sz="2800" b="1" dirty="0">
                          <a:solidFill>
                            <a:schemeClr val="tx1"/>
                          </a:solidFill>
                          <a:latin typeface="Century Gothic" panose="020B0502020202020204" pitchFamily="34" charset="0"/>
                        </a:rPr>
                        <a:t>B</a:t>
                      </a:r>
                    </a:p>
                  </a:txBody>
                  <a:tcPr marL="51615" marR="51615" marT="31227" marB="31227"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chemeClr val="tx1"/>
                          </a:solidFill>
                          <a:latin typeface="Century Gothic" panose="020B0502020202020204" pitchFamily="34" charset="0"/>
                        </a:rPr>
                        <a:t>?</a:t>
                      </a:r>
                    </a:p>
                  </a:txBody>
                  <a:tcPr marL="51615" marR="51615" marT="31227" marB="31227"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chemeClr val="tx1"/>
                          </a:solidFill>
                          <a:latin typeface="Century Gothic" panose="020B0502020202020204" pitchFamily="34" charset="0"/>
                        </a:rPr>
                        <a:t>2.5</a:t>
                      </a:r>
                    </a:p>
                  </a:txBody>
                  <a:tcPr marL="51615" marR="51615" marT="31227" marB="31227"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71270096"/>
                  </a:ext>
                </a:extLst>
              </a:tr>
              <a:tr h="765303">
                <a:tc>
                  <a:txBody>
                    <a:bodyPr/>
                    <a:lstStyle/>
                    <a:p>
                      <a:pPr algn="ctr"/>
                      <a:r>
                        <a:rPr lang="en-GB" sz="2800" b="1" dirty="0">
                          <a:solidFill>
                            <a:schemeClr val="tx1"/>
                          </a:solidFill>
                          <a:latin typeface="Century Gothic" panose="020B0502020202020204" pitchFamily="34" charset="0"/>
                        </a:rPr>
                        <a:t>C</a:t>
                      </a:r>
                    </a:p>
                  </a:txBody>
                  <a:tcPr marL="51615" marR="51615" marT="31227" marB="31227"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chemeClr val="tx1"/>
                          </a:solidFill>
                          <a:latin typeface="Century Gothic" panose="020B0502020202020204" pitchFamily="34" charset="0"/>
                        </a:rPr>
                        <a:t>40cm</a:t>
                      </a:r>
                    </a:p>
                  </a:txBody>
                  <a:tcPr marL="51615" marR="51615" marT="31227" marB="31227"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chemeClr val="tx1"/>
                          </a:solidFill>
                          <a:latin typeface="Century Gothic" panose="020B0502020202020204" pitchFamily="34" charset="0"/>
                        </a:rPr>
                        <a:t>?</a:t>
                      </a:r>
                    </a:p>
                  </a:txBody>
                  <a:tcPr marL="51615" marR="51615" marT="31227" marB="31227"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44777269"/>
                  </a:ext>
                </a:extLst>
              </a:tr>
            </a:tbl>
          </a:graphicData>
        </a:graphic>
      </p:graphicFrame>
    </p:spTree>
    <p:extLst>
      <p:ext uri="{BB962C8B-B14F-4D97-AF65-F5344CB8AC3E}">
        <p14:creationId xmlns:p14="http://schemas.microsoft.com/office/powerpoint/2010/main" val="40224446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Square B and C has been scaled from square A. </a:t>
            </a:r>
          </a:p>
          <a:p>
            <a:pPr lvl="0" algn="ctr" defTabSz="685800">
              <a:defRPr/>
            </a:pPr>
            <a:r>
              <a:rPr lang="en-GB" sz="2000" b="1" dirty="0">
                <a:solidFill>
                  <a:schemeClr val="tx1"/>
                </a:solidFill>
                <a:latin typeface="Century Gothic" panose="020B0502020202020204" pitchFamily="34" charset="0"/>
              </a:rPr>
              <a:t>Complete the table.</a:t>
            </a:r>
          </a:p>
          <a:p>
            <a:pPr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6" name="Table 15">
            <a:extLst>
              <a:ext uri="{FF2B5EF4-FFF2-40B4-BE49-F238E27FC236}">
                <a16:creationId xmlns:a16="http://schemas.microsoft.com/office/drawing/2014/main" id="{E82721F0-8573-426E-8950-226DFF30E48F}"/>
              </a:ext>
            </a:extLst>
          </p:cNvPr>
          <p:cNvGraphicFramePr>
            <a:graphicFrameLocks noGrp="1"/>
          </p:cNvGraphicFramePr>
          <p:nvPr>
            <p:extLst>
              <p:ext uri="{D42A27DB-BD31-4B8C-83A1-F6EECF244321}">
                <p14:modId xmlns:p14="http://schemas.microsoft.com/office/powerpoint/2010/main" val="857473997"/>
              </p:ext>
            </p:extLst>
          </p:nvPr>
        </p:nvGraphicFramePr>
        <p:xfrm>
          <a:off x="1044099" y="2014369"/>
          <a:ext cx="7158998" cy="3061212"/>
        </p:xfrm>
        <a:graphic>
          <a:graphicData uri="http://schemas.openxmlformats.org/drawingml/2006/table">
            <a:tbl>
              <a:tblPr firstRow="1" bandRow="1">
                <a:tableStyleId>{5C22544A-7EE6-4342-B048-85BDC9FD1C3A}</a:tableStyleId>
              </a:tblPr>
              <a:tblGrid>
                <a:gridCol w="1824931">
                  <a:extLst>
                    <a:ext uri="{9D8B030D-6E8A-4147-A177-3AD203B41FA5}">
                      <a16:colId xmlns:a16="http://schemas.microsoft.com/office/drawing/2014/main" val="265707590"/>
                    </a:ext>
                  </a:extLst>
                </a:gridCol>
                <a:gridCol w="3040932">
                  <a:extLst>
                    <a:ext uri="{9D8B030D-6E8A-4147-A177-3AD203B41FA5}">
                      <a16:colId xmlns:a16="http://schemas.microsoft.com/office/drawing/2014/main" val="2259911496"/>
                    </a:ext>
                  </a:extLst>
                </a:gridCol>
                <a:gridCol w="2293135">
                  <a:extLst>
                    <a:ext uri="{9D8B030D-6E8A-4147-A177-3AD203B41FA5}">
                      <a16:colId xmlns:a16="http://schemas.microsoft.com/office/drawing/2014/main" val="2116660591"/>
                    </a:ext>
                  </a:extLst>
                </a:gridCol>
              </a:tblGrid>
              <a:tr h="765303">
                <a:tc>
                  <a:txBody>
                    <a:bodyPr/>
                    <a:lstStyle/>
                    <a:p>
                      <a:pPr algn="ctr"/>
                      <a:r>
                        <a:rPr lang="en-GB" sz="2800" b="1" dirty="0">
                          <a:solidFill>
                            <a:schemeClr val="tx1"/>
                          </a:solidFill>
                          <a:latin typeface="Century Gothic" panose="020B0502020202020204" pitchFamily="34" charset="0"/>
                        </a:rPr>
                        <a:t>Square</a:t>
                      </a:r>
                    </a:p>
                  </a:txBody>
                  <a:tcPr marL="51615" marR="51615" marT="31227" marB="3122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2800" b="1" dirty="0">
                          <a:solidFill>
                            <a:schemeClr val="tx1"/>
                          </a:solidFill>
                          <a:latin typeface="Century Gothic" panose="020B0502020202020204" pitchFamily="34" charset="0"/>
                        </a:rPr>
                        <a:t>Length of side</a:t>
                      </a:r>
                    </a:p>
                  </a:txBody>
                  <a:tcPr marL="51615" marR="51615" marT="31227" marB="3122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2800" b="1" dirty="0">
                          <a:solidFill>
                            <a:schemeClr val="tx1"/>
                          </a:solidFill>
                          <a:latin typeface="Century Gothic" panose="020B0502020202020204" pitchFamily="34" charset="0"/>
                        </a:rPr>
                        <a:t>Scale Factor</a:t>
                      </a:r>
                    </a:p>
                  </a:txBody>
                  <a:tcPr marL="51615" marR="51615" marT="31227" marB="3122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12051519"/>
                  </a:ext>
                </a:extLst>
              </a:tr>
              <a:tr h="765303">
                <a:tc>
                  <a:txBody>
                    <a:bodyPr/>
                    <a:lstStyle/>
                    <a:p>
                      <a:pPr algn="ctr"/>
                      <a:r>
                        <a:rPr lang="en-GB" sz="2800" b="1" dirty="0">
                          <a:solidFill>
                            <a:schemeClr val="tx1"/>
                          </a:solidFill>
                          <a:latin typeface="Century Gothic" panose="020B0502020202020204" pitchFamily="34" charset="0"/>
                        </a:rPr>
                        <a:t>A</a:t>
                      </a:r>
                    </a:p>
                  </a:txBody>
                  <a:tcPr marL="51615" marR="51615" marT="31227" marB="31227"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chemeClr val="tx1"/>
                          </a:solidFill>
                          <a:latin typeface="Century Gothic" panose="020B0502020202020204" pitchFamily="34" charset="0"/>
                        </a:rPr>
                        <a:t>8cm</a:t>
                      </a:r>
                    </a:p>
                  </a:txBody>
                  <a:tcPr marL="51615" marR="51615" marT="31227" marB="31227"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chemeClr val="tx1"/>
                          </a:solidFill>
                          <a:latin typeface="Century Gothic" panose="020B0502020202020204" pitchFamily="34" charset="0"/>
                        </a:rPr>
                        <a:t>-</a:t>
                      </a:r>
                    </a:p>
                  </a:txBody>
                  <a:tcPr marL="51615" marR="51615" marT="31227" marB="31227"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93325738"/>
                  </a:ext>
                </a:extLst>
              </a:tr>
              <a:tr h="765303">
                <a:tc>
                  <a:txBody>
                    <a:bodyPr/>
                    <a:lstStyle/>
                    <a:p>
                      <a:pPr algn="ctr"/>
                      <a:r>
                        <a:rPr lang="en-GB" sz="2800" b="1" dirty="0">
                          <a:solidFill>
                            <a:schemeClr val="tx1"/>
                          </a:solidFill>
                          <a:latin typeface="Century Gothic" panose="020B0502020202020204" pitchFamily="34" charset="0"/>
                        </a:rPr>
                        <a:t>B</a:t>
                      </a:r>
                    </a:p>
                  </a:txBody>
                  <a:tcPr marL="51615" marR="51615" marT="31227" marB="31227"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20cm</a:t>
                      </a:r>
                    </a:p>
                  </a:txBody>
                  <a:tcPr marL="51615" marR="51615" marT="31227" marB="31227"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chemeClr val="tx1"/>
                          </a:solidFill>
                          <a:latin typeface="Century Gothic" panose="020B0502020202020204" pitchFamily="34" charset="0"/>
                        </a:rPr>
                        <a:t>2.5</a:t>
                      </a:r>
                    </a:p>
                  </a:txBody>
                  <a:tcPr marL="51615" marR="51615" marT="31227" marB="31227"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71270096"/>
                  </a:ext>
                </a:extLst>
              </a:tr>
              <a:tr h="765303">
                <a:tc>
                  <a:txBody>
                    <a:bodyPr/>
                    <a:lstStyle/>
                    <a:p>
                      <a:pPr algn="ctr"/>
                      <a:r>
                        <a:rPr lang="en-GB" sz="2800" b="1" dirty="0">
                          <a:solidFill>
                            <a:schemeClr val="tx1"/>
                          </a:solidFill>
                          <a:latin typeface="Century Gothic" panose="020B0502020202020204" pitchFamily="34" charset="0"/>
                        </a:rPr>
                        <a:t>C</a:t>
                      </a:r>
                    </a:p>
                  </a:txBody>
                  <a:tcPr marL="51615" marR="51615" marT="31227" marB="31227"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chemeClr val="tx1"/>
                          </a:solidFill>
                          <a:latin typeface="Century Gothic" panose="020B0502020202020204" pitchFamily="34" charset="0"/>
                        </a:rPr>
                        <a:t>40cm</a:t>
                      </a:r>
                    </a:p>
                  </a:txBody>
                  <a:tcPr marL="51615" marR="51615" marT="31227" marB="31227"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5</a:t>
                      </a:r>
                    </a:p>
                  </a:txBody>
                  <a:tcPr marL="51615" marR="51615" marT="31227" marB="31227"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44777269"/>
                  </a:ext>
                </a:extLst>
              </a:tr>
            </a:tbl>
          </a:graphicData>
        </a:graphic>
      </p:graphicFrame>
    </p:spTree>
    <p:extLst>
      <p:ext uri="{BB962C8B-B14F-4D97-AF65-F5344CB8AC3E}">
        <p14:creationId xmlns:p14="http://schemas.microsoft.com/office/powerpoint/2010/main" val="12201242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 rectangle has been enlarged to create shape B. Using the clues below, identify which scale factor has been used.</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ounded Rectangle 33">
            <a:extLst>
              <a:ext uri="{FF2B5EF4-FFF2-40B4-BE49-F238E27FC236}">
                <a16:creationId xmlns:a16="http://schemas.microsoft.com/office/drawing/2014/main" id="{B481C8F2-47DB-475A-9101-BB13669979A9}"/>
              </a:ext>
            </a:extLst>
          </p:cNvPr>
          <p:cNvSpPr/>
          <p:nvPr/>
        </p:nvSpPr>
        <p:spPr>
          <a:xfrm>
            <a:off x="1497196" y="3098204"/>
            <a:ext cx="5741784" cy="1018633"/>
          </a:xfrm>
          <a:prstGeom prst="roundRect">
            <a:avLst/>
          </a:prstGeom>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Century Gothic" panose="020B0502020202020204" pitchFamily="34" charset="0"/>
              </a:rPr>
              <a:t>The length of the original rectangle is 12cm.</a:t>
            </a:r>
            <a:endParaRPr lang="en-US" sz="2400" b="1" dirty="0">
              <a:latin typeface="Century Gothic" panose="020B0502020202020204" pitchFamily="34" charset="0"/>
            </a:endParaRPr>
          </a:p>
        </p:txBody>
      </p:sp>
      <p:sp>
        <p:nvSpPr>
          <p:cNvPr id="9" name="Rounded Rectangle 1">
            <a:extLst>
              <a:ext uri="{FF2B5EF4-FFF2-40B4-BE49-F238E27FC236}">
                <a16:creationId xmlns:a16="http://schemas.microsoft.com/office/drawing/2014/main" id="{EB4687DE-35EF-4BFF-BFD4-115048054F1E}"/>
              </a:ext>
            </a:extLst>
          </p:cNvPr>
          <p:cNvSpPr/>
          <p:nvPr/>
        </p:nvSpPr>
        <p:spPr>
          <a:xfrm>
            <a:off x="1497196" y="1807184"/>
            <a:ext cx="5741784" cy="1018633"/>
          </a:xfrm>
          <a:prstGeom prst="roundRect">
            <a:avLst/>
          </a:prstGeom>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Century Gothic" panose="020B0502020202020204" pitchFamily="34" charset="0"/>
              </a:rPr>
              <a:t>Shape B has an area of 450cm².</a:t>
            </a:r>
          </a:p>
        </p:txBody>
      </p:sp>
      <p:sp>
        <p:nvSpPr>
          <p:cNvPr id="10" name="Rounded Rectangle 33">
            <a:extLst>
              <a:ext uri="{FF2B5EF4-FFF2-40B4-BE49-F238E27FC236}">
                <a16:creationId xmlns:a16="http://schemas.microsoft.com/office/drawing/2014/main" id="{6E8B5058-875F-4575-9024-24B06043C33B}"/>
              </a:ext>
            </a:extLst>
          </p:cNvPr>
          <p:cNvSpPr/>
          <p:nvPr/>
        </p:nvSpPr>
        <p:spPr>
          <a:xfrm>
            <a:off x="1497196" y="4327953"/>
            <a:ext cx="5741784" cy="1018633"/>
          </a:xfrm>
          <a:prstGeom prst="roundRect">
            <a:avLst/>
          </a:prstGeom>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Century Gothic" panose="020B0502020202020204" pitchFamily="34" charset="0"/>
              </a:rPr>
              <a:t>The perimeter of the original rectangle is 36cm.</a:t>
            </a:r>
            <a:endParaRPr lang="en-US" sz="2400" b="1" dirty="0">
              <a:latin typeface="Century Gothic" panose="020B0502020202020204" pitchFamily="34" charset="0"/>
            </a:endParaRPr>
          </a:p>
        </p:txBody>
      </p:sp>
    </p:spTree>
    <p:extLst>
      <p:ext uri="{BB962C8B-B14F-4D97-AF65-F5344CB8AC3E}">
        <p14:creationId xmlns:p14="http://schemas.microsoft.com/office/powerpoint/2010/main" val="1071900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 rectangle has been enlarged to create shape B. Using the clues below, identify which scale factor has been used.</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Scale factor of 2.5</a:t>
            </a: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ounded Rectangle 33">
            <a:extLst>
              <a:ext uri="{FF2B5EF4-FFF2-40B4-BE49-F238E27FC236}">
                <a16:creationId xmlns:a16="http://schemas.microsoft.com/office/drawing/2014/main" id="{B481C8F2-47DB-475A-9101-BB13669979A9}"/>
              </a:ext>
            </a:extLst>
          </p:cNvPr>
          <p:cNvSpPr/>
          <p:nvPr/>
        </p:nvSpPr>
        <p:spPr>
          <a:xfrm>
            <a:off x="1497196" y="3098204"/>
            <a:ext cx="5741784" cy="1018633"/>
          </a:xfrm>
          <a:prstGeom prst="roundRect">
            <a:avLst/>
          </a:prstGeom>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Century Gothic" panose="020B0502020202020204" pitchFamily="34" charset="0"/>
              </a:rPr>
              <a:t>The length of the original rectangle is 12cm.</a:t>
            </a:r>
            <a:endParaRPr lang="en-US" sz="2400" b="1" dirty="0">
              <a:latin typeface="Century Gothic" panose="020B0502020202020204" pitchFamily="34" charset="0"/>
            </a:endParaRPr>
          </a:p>
        </p:txBody>
      </p:sp>
      <p:sp>
        <p:nvSpPr>
          <p:cNvPr id="9" name="Rounded Rectangle 1">
            <a:extLst>
              <a:ext uri="{FF2B5EF4-FFF2-40B4-BE49-F238E27FC236}">
                <a16:creationId xmlns:a16="http://schemas.microsoft.com/office/drawing/2014/main" id="{EB4687DE-35EF-4BFF-BFD4-115048054F1E}"/>
              </a:ext>
            </a:extLst>
          </p:cNvPr>
          <p:cNvSpPr/>
          <p:nvPr/>
        </p:nvSpPr>
        <p:spPr>
          <a:xfrm>
            <a:off x="1497196" y="1807184"/>
            <a:ext cx="5741784" cy="1018633"/>
          </a:xfrm>
          <a:prstGeom prst="roundRect">
            <a:avLst/>
          </a:prstGeom>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Century Gothic" panose="020B0502020202020204" pitchFamily="34" charset="0"/>
              </a:rPr>
              <a:t>Shape B has an area of 450cm².</a:t>
            </a:r>
          </a:p>
        </p:txBody>
      </p:sp>
      <p:sp>
        <p:nvSpPr>
          <p:cNvPr id="10" name="Rounded Rectangle 33">
            <a:extLst>
              <a:ext uri="{FF2B5EF4-FFF2-40B4-BE49-F238E27FC236}">
                <a16:creationId xmlns:a16="http://schemas.microsoft.com/office/drawing/2014/main" id="{6E8B5058-875F-4575-9024-24B06043C33B}"/>
              </a:ext>
            </a:extLst>
          </p:cNvPr>
          <p:cNvSpPr/>
          <p:nvPr/>
        </p:nvSpPr>
        <p:spPr>
          <a:xfrm>
            <a:off x="1497196" y="4327953"/>
            <a:ext cx="5741784" cy="1018633"/>
          </a:xfrm>
          <a:prstGeom prst="roundRect">
            <a:avLst/>
          </a:prstGeom>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Century Gothic" panose="020B0502020202020204" pitchFamily="34" charset="0"/>
              </a:rPr>
              <a:t>The perimeter of the original rectangle is 36cm.</a:t>
            </a:r>
            <a:endParaRPr lang="en-US" sz="2400" b="1" dirty="0">
              <a:latin typeface="Century Gothic" panose="020B0502020202020204" pitchFamily="34" charset="0"/>
            </a:endParaRPr>
          </a:p>
        </p:txBody>
      </p:sp>
    </p:spTree>
    <p:extLst>
      <p:ext uri="{BB962C8B-B14F-4D97-AF65-F5344CB8AC3E}">
        <p14:creationId xmlns:p14="http://schemas.microsoft.com/office/powerpoint/2010/main" val="24383331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Kayla has increased shape A to create shape B. She says if she created shape C using the same scale factor, one side would have a length of 8cm.</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Do you agree? Explain your answer.</a:t>
            </a:r>
          </a:p>
          <a:p>
            <a:pPr algn="ctr"/>
            <a:endParaRPr lang="en-GB" sz="24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1DCBCC78-47E8-43A4-9C7A-F1863DAA0B09}"/>
              </a:ext>
            </a:extLst>
          </p:cNvPr>
          <p:cNvSpPr/>
          <p:nvPr/>
        </p:nvSpPr>
        <p:spPr>
          <a:xfrm rot="16200000">
            <a:off x="1252164" y="2730097"/>
            <a:ext cx="1440000" cy="1440000"/>
          </a:xfrm>
          <a:prstGeom prst="rect">
            <a:avLst/>
          </a:prstGeom>
          <a:solidFill>
            <a:srgbClr val="FFC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2400" b="1" dirty="0">
                <a:solidFill>
                  <a:schemeClr val="tx1"/>
                </a:solidFill>
                <a:latin typeface="Century Gothic" panose="020B0502020202020204" pitchFamily="34" charset="0"/>
              </a:rPr>
              <a:t>A</a:t>
            </a:r>
          </a:p>
        </p:txBody>
      </p:sp>
      <p:sp>
        <p:nvSpPr>
          <p:cNvPr id="9" name="Rectangle 8">
            <a:extLst>
              <a:ext uri="{FF2B5EF4-FFF2-40B4-BE49-F238E27FC236}">
                <a16:creationId xmlns:a16="http://schemas.microsoft.com/office/drawing/2014/main" id="{D594F0AC-ADDF-465E-BC25-F5BE15BE29D2}"/>
              </a:ext>
            </a:extLst>
          </p:cNvPr>
          <p:cNvSpPr/>
          <p:nvPr/>
        </p:nvSpPr>
        <p:spPr>
          <a:xfrm rot="16200000">
            <a:off x="5371837" y="2010098"/>
            <a:ext cx="2160000" cy="2160000"/>
          </a:xfrm>
          <a:prstGeom prst="rect">
            <a:avLst/>
          </a:prstGeom>
          <a:solidFill>
            <a:srgbClr val="4AD66B"/>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2400" b="1" dirty="0">
                <a:solidFill>
                  <a:schemeClr val="tx1"/>
                </a:solidFill>
                <a:latin typeface="Century Gothic" panose="020B0502020202020204" pitchFamily="34" charset="0"/>
              </a:rPr>
              <a:t>B</a:t>
            </a:r>
          </a:p>
        </p:txBody>
      </p:sp>
      <p:sp>
        <p:nvSpPr>
          <p:cNvPr id="10" name="TextBox 9">
            <a:extLst>
              <a:ext uri="{FF2B5EF4-FFF2-40B4-BE49-F238E27FC236}">
                <a16:creationId xmlns:a16="http://schemas.microsoft.com/office/drawing/2014/main" id="{EECD6F5C-AD03-491D-8538-97307136C707}"/>
              </a:ext>
            </a:extLst>
          </p:cNvPr>
          <p:cNvSpPr txBox="1"/>
          <p:nvPr/>
        </p:nvSpPr>
        <p:spPr>
          <a:xfrm>
            <a:off x="1252164" y="4170098"/>
            <a:ext cx="1423734" cy="461665"/>
          </a:xfrm>
          <a:prstGeom prst="rect">
            <a:avLst/>
          </a:prstGeom>
          <a:noFill/>
        </p:spPr>
        <p:txBody>
          <a:bodyPr wrap="square" rtlCol="0">
            <a:spAutoFit/>
          </a:bodyPr>
          <a:lstStyle/>
          <a:p>
            <a:pPr algn="ctr"/>
            <a:r>
              <a:rPr lang="en-GB" sz="2400" b="1" dirty="0">
                <a:latin typeface="Century Gothic" panose="020B0502020202020204" pitchFamily="34" charset="0"/>
              </a:rPr>
              <a:t>4cm</a:t>
            </a:r>
          </a:p>
        </p:txBody>
      </p:sp>
      <p:sp>
        <p:nvSpPr>
          <p:cNvPr id="11" name="TextBox 10">
            <a:extLst>
              <a:ext uri="{FF2B5EF4-FFF2-40B4-BE49-F238E27FC236}">
                <a16:creationId xmlns:a16="http://schemas.microsoft.com/office/drawing/2014/main" id="{21B02F7F-911B-4796-85B7-E12E62360B14}"/>
              </a:ext>
            </a:extLst>
          </p:cNvPr>
          <p:cNvSpPr txBox="1"/>
          <p:nvPr/>
        </p:nvSpPr>
        <p:spPr>
          <a:xfrm>
            <a:off x="5868277" y="4170098"/>
            <a:ext cx="1423734" cy="461665"/>
          </a:xfrm>
          <a:prstGeom prst="rect">
            <a:avLst/>
          </a:prstGeom>
          <a:noFill/>
        </p:spPr>
        <p:txBody>
          <a:bodyPr wrap="square" rtlCol="0">
            <a:spAutoFit/>
          </a:bodyPr>
          <a:lstStyle/>
          <a:p>
            <a:pPr algn="ctr"/>
            <a:r>
              <a:rPr lang="en-GB" sz="2400" b="1" dirty="0">
                <a:latin typeface="Century Gothic" panose="020B0502020202020204" pitchFamily="34" charset="0"/>
              </a:rPr>
              <a:t>6cm</a:t>
            </a:r>
          </a:p>
        </p:txBody>
      </p:sp>
      <p:sp>
        <p:nvSpPr>
          <p:cNvPr id="13" name="TextBox 12">
            <a:extLst>
              <a:ext uri="{FF2B5EF4-FFF2-40B4-BE49-F238E27FC236}">
                <a16:creationId xmlns:a16="http://schemas.microsoft.com/office/drawing/2014/main" id="{F640E3CA-E62A-4807-AC74-CE5F1067D6FA}"/>
              </a:ext>
            </a:extLst>
          </p:cNvPr>
          <p:cNvSpPr txBox="1"/>
          <p:nvPr/>
        </p:nvSpPr>
        <p:spPr>
          <a:xfrm>
            <a:off x="3606003" y="5955166"/>
            <a:ext cx="1809012"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33359726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Kayla has increased shape A to create shape B. She says if she created shape C using the same scale factor, one side would have a length of 8cm.</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Do you agree? Explain your answer.</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No because…</a:t>
            </a:r>
          </a:p>
          <a:p>
            <a:pPr algn="ctr"/>
            <a:endParaRPr lang="en-GB" sz="24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1DCBCC78-47E8-43A4-9C7A-F1863DAA0B09}"/>
              </a:ext>
            </a:extLst>
          </p:cNvPr>
          <p:cNvSpPr/>
          <p:nvPr/>
        </p:nvSpPr>
        <p:spPr>
          <a:xfrm rot="16200000">
            <a:off x="1252164" y="2730097"/>
            <a:ext cx="1440000" cy="1440000"/>
          </a:xfrm>
          <a:prstGeom prst="rect">
            <a:avLst/>
          </a:prstGeom>
          <a:solidFill>
            <a:srgbClr val="FFC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2400" b="1" dirty="0">
                <a:solidFill>
                  <a:schemeClr val="tx1"/>
                </a:solidFill>
                <a:latin typeface="Century Gothic" panose="020B0502020202020204" pitchFamily="34" charset="0"/>
              </a:rPr>
              <a:t>A</a:t>
            </a:r>
          </a:p>
        </p:txBody>
      </p:sp>
      <p:sp>
        <p:nvSpPr>
          <p:cNvPr id="9" name="Rectangle 8">
            <a:extLst>
              <a:ext uri="{FF2B5EF4-FFF2-40B4-BE49-F238E27FC236}">
                <a16:creationId xmlns:a16="http://schemas.microsoft.com/office/drawing/2014/main" id="{D594F0AC-ADDF-465E-BC25-F5BE15BE29D2}"/>
              </a:ext>
            </a:extLst>
          </p:cNvPr>
          <p:cNvSpPr/>
          <p:nvPr/>
        </p:nvSpPr>
        <p:spPr>
          <a:xfrm rot="16200000">
            <a:off x="5371837" y="2010098"/>
            <a:ext cx="2160000" cy="2160000"/>
          </a:xfrm>
          <a:prstGeom prst="rect">
            <a:avLst/>
          </a:prstGeom>
          <a:solidFill>
            <a:srgbClr val="4AD66B"/>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2400" b="1" dirty="0">
                <a:solidFill>
                  <a:schemeClr val="tx1"/>
                </a:solidFill>
                <a:latin typeface="Century Gothic" panose="020B0502020202020204" pitchFamily="34" charset="0"/>
              </a:rPr>
              <a:t>B</a:t>
            </a:r>
          </a:p>
        </p:txBody>
      </p:sp>
      <p:sp>
        <p:nvSpPr>
          <p:cNvPr id="10" name="TextBox 9">
            <a:extLst>
              <a:ext uri="{FF2B5EF4-FFF2-40B4-BE49-F238E27FC236}">
                <a16:creationId xmlns:a16="http://schemas.microsoft.com/office/drawing/2014/main" id="{EECD6F5C-AD03-491D-8538-97307136C707}"/>
              </a:ext>
            </a:extLst>
          </p:cNvPr>
          <p:cNvSpPr txBox="1"/>
          <p:nvPr/>
        </p:nvSpPr>
        <p:spPr>
          <a:xfrm>
            <a:off x="1252164" y="4170098"/>
            <a:ext cx="1423734" cy="461665"/>
          </a:xfrm>
          <a:prstGeom prst="rect">
            <a:avLst/>
          </a:prstGeom>
          <a:noFill/>
        </p:spPr>
        <p:txBody>
          <a:bodyPr wrap="square" rtlCol="0">
            <a:spAutoFit/>
          </a:bodyPr>
          <a:lstStyle/>
          <a:p>
            <a:pPr algn="ctr"/>
            <a:r>
              <a:rPr lang="en-GB" sz="2400" b="1" dirty="0">
                <a:latin typeface="Century Gothic" panose="020B0502020202020204" pitchFamily="34" charset="0"/>
              </a:rPr>
              <a:t>4cm</a:t>
            </a:r>
          </a:p>
        </p:txBody>
      </p:sp>
      <p:sp>
        <p:nvSpPr>
          <p:cNvPr id="11" name="TextBox 10">
            <a:extLst>
              <a:ext uri="{FF2B5EF4-FFF2-40B4-BE49-F238E27FC236}">
                <a16:creationId xmlns:a16="http://schemas.microsoft.com/office/drawing/2014/main" id="{21B02F7F-911B-4796-85B7-E12E62360B14}"/>
              </a:ext>
            </a:extLst>
          </p:cNvPr>
          <p:cNvSpPr txBox="1"/>
          <p:nvPr/>
        </p:nvSpPr>
        <p:spPr>
          <a:xfrm>
            <a:off x="5868277" y="4170098"/>
            <a:ext cx="1423734" cy="461665"/>
          </a:xfrm>
          <a:prstGeom prst="rect">
            <a:avLst/>
          </a:prstGeom>
          <a:noFill/>
        </p:spPr>
        <p:txBody>
          <a:bodyPr wrap="square" rtlCol="0">
            <a:spAutoFit/>
          </a:bodyPr>
          <a:lstStyle/>
          <a:p>
            <a:pPr algn="ctr"/>
            <a:r>
              <a:rPr lang="en-GB" sz="2400" b="1" dirty="0">
                <a:latin typeface="Century Gothic" panose="020B0502020202020204" pitchFamily="34" charset="0"/>
              </a:rPr>
              <a:t>6cm</a:t>
            </a:r>
          </a:p>
        </p:txBody>
      </p:sp>
      <p:sp>
        <p:nvSpPr>
          <p:cNvPr id="13" name="TextBox 12">
            <a:extLst>
              <a:ext uri="{FF2B5EF4-FFF2-40B4-BE49-F238E27FC236}">
                <a16:creationId xmlns:a16="http://schemas.microsoft.com/office/drawing/2014/main" id="{8D89B495-45B0-417F-AF86-FE7365331F41}"/>
              </a:ext>
            </a:extLst>
          </p:cNvPr>
          <p:cNvSpPr txBox="1"/>
          <p:nvPr/>
        </p:nvSpPr>
        <p:spPr>
          <a:xfrm>
            <a:off x="3606003" y="5955166"/>
            <a:ext cx="1809012"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42287127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Kayla has increased shape A to create shape B. She says if she created shape C using the same scale factor, one side would have a length of 8cm.</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Do you agree? Explain your answer.</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No because the scale factor used is 1.5. If she calculates 6 x 1.5, she would have one side of the square as 9cm. </a:t>
            </a:r>
          </a:p>
          <a:p>
            <a:pPr algn="ctr"/>
            <a:endParaRPr lang="en-GB" sz="24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1DCBCC78-47E8-43A4-9C7A-F1863DAA0B09}"/>
              </a:ext>
            </a:extLst>
          </p:cNvPr>
          <p:cNvSpPr/>
          <p:nvPr/>
        </p:nvSpPr>
        <p:spPr>
          <a:xfrm rot="16200000">
            <a:off x="1252164" y="2730097"/>
            <a:ext cx="1440000" cy="1440000"/>
          </a:xfrm>
          <a:prstGeom prst="rect">
            <a:avLst/>
          </a:prstGeom>
          <a:solidFill>
            <a:srgbClr val="FFC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2400" b="1" dirty="0">
                <a:solidFill>
                  <a:schemeClr val="tx1"/>
                </a:solidFill>
                <a:latin typeface="Century Gothic" panose="020B0502020202020204" pitchFamily="34" charset="0"/>
              </a:rPr>
              <a:t>A</a:t>
            </a:r>
          </a:p>
        </p:txBody>
      </p:sp>
      <p:sp>
        <p:nvSpPr>
          <p:cNvPr id="9" name="Rectangle 8">
            <a:extLst>
              <a:ext uri="{FF2B5EF4-FFF2-40B4-BE49-F238E27FC236}">
                <a16:creationId xmlns:a16="http://schemas.microsoft.com/office/drawing/2014/main" id="{D594F0AC-ADDF-465E-BC25-F5BE15BE29D2}"/>
              </a:ext>
            </a:extLst>
          </p:cNvPr>
          <p:cNvSpPr/>
          <p:nvPr/>
        </p:nvSpPr>
        <p:spPr>
          <a:xfrm rot="16200000">
            <a:off x="5371837" y="2010098"/>
            <a:ext cx="2160000" cy="2160000"/>
          </a:xfrm>
          <a:prstGeom prst="rect">
            <a:avLst/>
          </a:prstGeom>
          <a:solidFill>
            <a:srgbClr val="4AD66B"/>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2400" b="1" dirty="0">
                <a:solidFill>
                  <a:schemeClr val="tx1"/>
                </a:solidFill>
                <a:latin typeface="Century Gothic" panose="020B0502020202020204" pitchFamily="34" charset="0"/>
              </a:rPr>
              <a:t>B</a:t>
            </a:r>
          </a:p>
        </p:txBody>
      </p:sp>
      <p:sp>
        <p:nvSpPr>
          <p:cNvPr id="10" name="TextBox 9">
            <a:extLst>
              <a:ext uri="{FF2B5EF4-FFF2-40B4-BE49-F238E27FC236}">
                <a16:creationId xmlns:a16="http://schemas.microsoft.com/office/drawing/2014/main" id="{EECD6F5C-AD03-491D-8538-97307136C707}"/>
              </a:ext>
            </a:extLst>
          </p:cNvPr>
          <p:cNvSpPr txBox="1"/>
          <p:nvPr/>
        </p:nvSpPr>
        <p:spPr>
          <a:xfrm>
            <a:off x="1252164" y="4170098"/>
            <a:ext cx="1423734" cy="461665"/>
          </a:xfrm>
          <a:prstGeom prst="rect">
            <a:avLst/>
          </a:prstGeom>
          <a:noFill/>
        </p:spPr>
        <p:txBody>
          <a:bodyPr wrap="square" rtlCol="0">
            <a:spAutoFit/>
          </a:bodyPr>
          <a:lstStyle/>
          <a:p>
            <a:pPr algn="ctr"/>
            <a:r>
              <a:rPr lang="en-GB" sz="2400" b="1" dirty="0">
                <a:latin typeface="Century Gothic" panose="020B0502020202020204" pitchFamily="34" charset="0"/>
              </a:rPr>
              <a:t>4cm</a:t>
            </a:r>
          </a:p>
        </p:txBody>
      </p:sp>
      <p:sp>
        <p:nvSpPr>
          <p:cNvPr id="11" name="TextBox 10">
            <a:extLst>
              <a:ext uri="{FF2B5EF4-FFF2-40B4-BE49-F238E27FC236}">
                <a16:creationId xmlns:a16="http://schemas.microsoft.com/office/drawing/2014/main" id="{21B02F7F-911B-4796-85B7-E12E62360B14}"/>
              </a:ext>
            </a:extLst>
          </p:cNvPr>
          <p:cNvSpPr txBox="1"/>
          <p:nvPr/>
        </p:nvSpPr>
        <p:spPr>
          <a:xfrm>
            <a:off x="5868277" y="4170098"/>
            <a:ext cx="1423734" cy="461665"/>
          </a:xfrm>
          <a:prstGeom prst="rect">
            <a:avLst/>
          </a:prstGeom>
          <a:noFill/>
        </p:spPr>
        <p:txBody>
          <a:bodyPr wrap="square" rtlCol="0">
            <a:spAutoFit/>
          </a:bodyPr>
          <a:lstStyle/>
          <a:p>
            <a:pPr algn="ctr"/>
            <a:r>
              <a:rPr lang="en-GB" sz="2400" b="1" dirty="0">
                <a:latin typeface="Century Gothic" panose="020B0502020202020204" pitchFamily="34" charset="0"/>
              </a:rPr>
              <a:t>6cm</a:t>
            </a:r>
          </a:p>
        </p:txBody>
      </p:sp>
      <p:sp>
        <p:nvSpPr>
          <p:cNvPr id="13" name="TextBox 12">
            <a:extLst>
              <a:ext uri="{FF2B5EF4-FFF2-40B4-BE49-F238E27FC236}">
                <a16:creationId xmlns:a16="http://schemas.microsoft.com/office/drawing/2014/main" id="{284FD3B6-6228-43E2-B7BE-FB5E967ACCA6}"/>
              </a:ext>
            </a:extLst>
          </p:cNvPr>
          <p:cNvSpPr txBox="1"/>
          <p:nvPr/>
        </p:nvSpPr>
        <p:spPr>
          <a:xfrm>
            <a:off x="3606003" y="5955166"/>
            <a:ext cx="1809012"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17800760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When enlarged, the perimeter of the rectangle below increases to 70cm.</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600" b="1" dirty="0">
              <a:solidFill>
                <a:schemeClr val="tx1"/>
              </a:solidFill>
              <a:latin typeface="Century Gothic" panose="020B0502020202020204" pitchFamily="34" charset="0"/>
            </a:endParaRPr>
          </a:p>
          <a:p>
            <a:pPr algn="ctr"/>
            <a:endParaRPr lang="en-GB" sz="1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What scale factor has the shape been increased by?</a:t>
            </a:r>
          </a:p>
          <a:p>
            <a:r>
              <a:rPr lang="en-GB" sz="2000" b="1" dirty="0">
                <a:solidFill>
                  <a:schemeClr val="tx1"/>
                </a:solidFill>
                <a:latin typeface="Century Gothic" panose="020B0502020202020204" pitchFamily="34" charset="0"/>
              </a:rPr>
              <a:t>Explain your answer.</a:t>
            </a: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9" name="Rectangle 8">
            <a:extLst>
              <a:ext uri="{FF2B5EF4-FFF2-40B4-BE49-F238E27FC236}">
                <a16:creationId xmlns:a16="http://schemas.microsoft.com/office/drawing/2014/main" id="{D594F0AC-ADDF-465E-BC25-F5BE15BE29D2}"/>
              </a:ext>
            </a:extLst>
          </p:cNvPr>
          <p:cNvSpPr/>
          <p:nvPr/>
        </p:nvSpPr>
        <p:spPr>
          <a:xfrm>
            <a:off x="3132000" y="1911683"/>
            <a:ext cx="2880000" cy="2160000"/>
          </a:xfrm>
          <a:prstGeom prst="rect">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en-GB" sz="2400" b="1" dirty="0">
              <a:solidFill>
                <a:schemeClr val="tx1"/>
              </a:solidFill>
              <a:latin typeface="Century Gothic" panose="020B0502020202020204" pitchFamily="34" charset="0"/>
            </a:endParaRPr>
          </a:p>
        </p:txBody>
      </p:sp>
      <p:sp>
        <p:nvSpPr>
          <p:cNvPr id="2" name="TextBox 1">
            <a:extLst>
              <a:ext uri="{FF2B5EF4-FFF2-40B4-BE49-F238E27FC236}">
                <a16:creationId xmlns:a16="http://schemas.microsoft.com/office/drawing/2014/main" id="{EC587CFD-B37B-4F40-9F97-8A8717B0E64E}"/>
              </a:ext>
            </a:extLst>
          </p:cNvPr>
          <p:cNvSpPr txBox="1"/>
          <p:nvPr/>
        </p:nvSpPr>
        <p:spPr>
          <a:xfrm>
            <a:off x="4277989" y="4151201"/>
            <a:ext cx="1247775" cy="369332"/>
          </a:xfrm>
          <a:prstGeom prst="rect">
            <a:avLst/>
          </a:prstGeom>
          <a:noFill/>
        </p:spPr>
        <p:txBody>
          <a:bodyPr wrap="square" rtlCol="0">
            <a:spAutoFit/>
          </a:bodyPr>
          <a:lstStyle/>
          <a:p>
            <a:r>
              <a:rPr lang="en-GB" b="1" dirty="0">
                <a:latin typeface="Century Gothic" panose="020B0502020202020204" pitchFamily="34" charset="0"/>
              </a:rPr>
              <a:t>10cm</a:t>
            </a:r>
          </a:p>
        </p:txBody>
      </p:sp>
      <p:sp>
        <p:nvSpPr>
          <p:cNvPr id="10" name="TextBox 9">
            <a:extLst>
              <a:ext uri="{FF2B5EF4-FFF2-40B4-BE49-F238E27FC236}">
                <a16:creationId xmlns:a16="http://schemas.microsoft.com/office/drawing/2014/main" id="{4B6105E6-186C-4EE8-83B0-5750F9E9EE2C}"/>
              </a:ext>
            </a:extLst>
          </p:cNvPr>
          <p:cNvSpPr txBox="1"/>
          <p:nvPr/>
        </p:nvSpPr>
        <p:spPr>
          <a:xfrm>
            <a:off x="6192573" y="2731976"/>
            <a:ext cx="1247775" cy="369332"/>
          </a:xfrm>
          <a:prstGeom prst="rect">
            <a:avLst/>
          </a:prstGeom>
          <a:noFill/>
        </p:spPr>
        <p:txBody>
          <a:bodyPr wrap="square" rtlCol="0">
            <a:spAutoFit/>
          </a:bodyPr>
          <a:lstStyle/>
          <a:p>
            <a:r>
              <a:rPr lang="en-GB" b="1" dirty="0">
                <a:latin typeface="Century Gothic" panose="020B0502020202020204" pitchFamily="34" charset="0"/>
              </a:rPr>
              <a:t>4cm</a:t>
            </a:r>
          </a:p>
        </p:txBody>
      </p:sp>
      <p:sp>
        <p:nvSpPr>
          <p:cNvPr id="12" name="TextBox 11">
            <a:extLst>
              <a:ext uri="{FF2B5EF4-FFF2-40B4-BE49-F238E27FC236}">
                <a16:creationId xmlns:a16="http://schemas.microsoft.com/office/drawing/2014/main" id="{82AE9AB1-DEA9-4884-82BB-2C76555DF5FE}"/>
              </a:ext>
            </a:extLst>
          </p:cNvPr>
          <p:cNvSpPr txBox="1"/>
          <p:nvPr/>
        </p:nvSpPr>
        <p:spPr>
          <a:xfrm>
            <a:off x="3606003" y="5955166"/>
            <a:ext cx="1809012"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41771533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When enlarged, the perimeter of the rectangle below increases to 70cm.</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600" b="1" dirty="0">
              <a:solidFill>
                <a:schemeClr val="tx1"/>
              </a:solidFill>
              <a:latin typeface="Century Gothic" panose="020B0502020202020204" pitchFamily="34" charset="0"/>
            </a:endParaRPr>
          </a:p>
          <a:p>
            <a:pPr algn="ctr"/>
            <a:endParaRPr lang="en-GB" sz="1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What scale factor has the shape been increased by?</a:t>
            </a:r>
          </a:p>
          <a:p>
            <a:r>
              <a:rPr lang="en-GB" sz="2000" b="1" dirty="0">
                <a:solidFill>
                  <a:schemeClr val="tx1"/>
                </a:solidFill>
                <a:latin typeface="Century Gothic" panose="020B0502020202020204" pitchFamily="34" charset="0"/>
              </a:rPr>
              <a:t>Explain your answer.</a:t>
            </a:r>
          </a:p>
          <a:p>
            <a:r>
              <a:rPr lang="en-GB" sz="2000" b="1" dirty="0">
                <a:solidFill>
                  <a:schemeClr val="tx1"/>
                </a:solidFill>
                <a:latin typeface="Century Gothic" panose="020B0502020202020204" pitchFamily="34" charset="0"/>
              </a:rPr>
              <a:t>The original perimeter of the shape is 28cm, so…</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9" name="Rectangle 8">
            <a:extLst>
              <a:ext uri="{FF2B5EF4-FFF2-40B4-BE49-F238E27FC236}">
                <a16:creationId xmlns:a16="http://schemas.microsoft.com/office/drawing/2014/main" id="{D594F0AC-ADDF-465E-BC25-F5BE15BE29D2}"/>
              </a:ext>
            </a:extLst>
          </p:cNvPr>
          <p:cNvSpPr/>
          <p:nvPr/>
        </p:nvSpPr>
        <p:spPr>
          <a:xfrm>
            <a:off x="3132000" y="1911683"/>
            <a:ext cx="2880000" cy="2160000"/>
          </a:xfrm>
          <a:prstGeom prst="rect">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en-GB" sz="2400" b="1" dirty="0">
              <a:solidFill>
                <a:schemeClr val="tx1"/>
              </a:solidFill>
              <a:latin typeface="Century Gothic" panose="020B0502020202020204" pitchFamily="34" charset="0"/>
            </a:endParaRPr>
          </a:p>
        </p:txBody>
      </p:sp>
      <p:sp>
        <p:nvSpPr>
          <p:cNvPr id="2" name="TextBox 1">
            <a:extLst>
              <a:ext uri="{FF2B5EF4-FFF2-40B4-BE49-F238E27FC236}">
                <a16:creationId xmlns:a16="http://schemas.microsoft.com/office/drawing/2014/main" id="{EC587CFD-B37B-4F40-9F97-8A8717B0E64E}"/>
              </a:ext>
            </a:extLst>
          </p:cNvPr>
          <p:cNvSpPr txBox="1"/>
          <p:nvPr/>
        </p:nvSpPr>
        <p:spPr>
          <a:xfrm>
            <a:off x="4277989" y="4151201"/>
            <a:ext cx="1247775" cy="369332"/>
          </a:xfrm>
          <a:prstGeom prst="rect">
            <a:avLst/>
          </a:prstGeom>
          <a:noFill/>
        </p:spPr>
        <p:txBody>
          <a:bodyPr wrap="square" rtlCol="0">
            <a:spAutoFit/>
          </a:bodyPr>
          <a:lstStyle/>
          <a:p>
            <a:r>
              <a:rPr lang="en-GB" b="1" dirty="0">
                <a:latin typeface="Century Gothic" panose="020B0502020202020204" pitchFamily="34" charset="0"/>
              </a:rPr>
              <a:t>10cm</a:t>
            </a:r>
          </a:p>
        </p:txBody>
      </p:sp>
      <p:sp>
        <p:nvSpPr>
          <p:cNvPr id="10" name="TextBox 9">
            <a:extLst>
              <a:ext uri="{FF2B5EF4-FFF2-40B4-BE49-F238E27FC236}">
                <a16:creationId xmlns:a16="http://schemas.microsoft.com/office/drawing/2014/main" id="{4B6105E6-186C-4EE8-83B0-5750F9E9EE2C}"/>
              </a:ext>
            </a:extLst>
          </p:cNvPr>
          <p:cNvSpPr txBox="1"/>
          <p:nvPr/>
        </p:nvSpPr>
        <p:spPr>
          <a:xfrm>
            <a:off x="6192573" y="2731976"/>
            <a:ext cx="1247775" cy="369332"/>
          </a:xfrm>
          <a:prstGeom prst="rect">
            <a:avLst/>
          </a:prstGeom>
          <a:noFill/>
        </p:spPr>
        <p:txBody>
          <a:bodyPr wrap="square" rtlCol="0">
            <a:spAutoFit/>
          </a:bodyPr>
          <a:lstStyle/>
          <a:p>
            <a:r>
              <a:rPr lang="en-GB" b="1" dirty="0">
                <a:latin typeface="Century Gothic" panose="020B0502020202020204" pitchFamily="34" charset="0"/>
              </a:rPr>
              <a:t>4cm</a:t>
            </a:r>
          </a:p>
        </p:txBody>
      </p:sp>
      <p:sp>
        <p:nvSpPr>
          <p:cNvPr id="11" name="TextBox 10">
            <a:extLst>
              <a:ext uri="{FF2B5EF4-FFF2-40B4-BE49-F238E27FC236}">
                <a16:creationId xmlns:a16="http://schemas.microsoft.com/office/drawing/2014/main" id="{DD6406DB-1CAF-476C-B68D-F9E00401EFB7}"/>
              </a:ext>
            </a:extLst>
          </p:cNvPr>
          <p:cNvSpPr txBox="1"/>
          <p:nvPr/>
        </p:nvSpPr>
        <p:spPr>
          <a:xfrm>
            <a:off x="3606003" y="5955166"/>
            <a:ext cx="1809012"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33567958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When enlarged, the perimeter of the rectangle below increases to 70cm.</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600" b="1" dirty="0">
              <a:solidFill>
                <a:schemeClr val="tx1"/>
              </a:solidFill>
              <a:latin typeface="Century Gothic" panose="020B0502020202020204" pitchFamily="34" charset="0"/>
            </a:endParaRPr>
          </a:p>
          <a:p>
            <a:pPr algn="ctr"/>
            <a:endParaRPr lang="en-GB" sz="1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What scale factor has the shape been increased by?</a:t>
            </a:r>
          </a:p>
          <a:p>
            <a:r>
              <a:rPr lang="en-GB" sz="2000" b="1" dirty="0">
                <a:solidFill>
                  <a:schemeClr val="tx1"/>
                </a:solidFill>
                <a:latin typeface="Century Gothic" panose="020B0502020202020204" pitchFamily="34" charset="0"/>
              </a:rPr>
              <a:t>Explain your answer.</a:t>
            </a:r>
          </a:p>
          <a:p>
            <a:r>
              <a:rPr lang="en-GB" sz="2000" b="1" dirty="0">
                <a:solidFill>
                  <a:srgbClr val="FF0000"/>
                </a:solidFill>
                <a:latin typeface="Century Gothic" panose="020B0502020202020204" pitchFamily="34" charset="0"/>
              </a:rPr>
              <a:t>The original perimeter of the shape is 28cm, so the shape has been increased by a scale factor of 2.5. 28 x 2.5 = 70cm. </a:t>
            </a: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9" name="Rectangle 8">
            <a:extLst>
              <a:ext uri="{FF2B5EF4-FFF2-40B4-BE49-F238E27FC236}">
                <a16:creationId xmlns:a16="http://schemas.microsoft.com/office/drawing/2014/main" id="{D594F0AC-ADDF-465E-BC25-F5BE15BE29D2}"/>
              </a:ext>
            </a:extLst>
          </p:cNvPr>
          <p:cNvSpPr/>
          <p:nvPr/>
        </p:nvSpPr>
        <p:spPr>
          <a:xfrm>
            <a:off x="3132000" y="1911683"/>
            <a:ext cx="2880000" cy="2160000"/>
          </a:xfrm>
          <a:prstGeom prst="rect">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en-GB" sz="2400" b="1" dirty="0">
              <a:solidFill>
                <a:schemeClr val="tx1"/>
              </a:solidFill>
              <a:latin typeface="Century Gothic" panose="020B0502020202020204" pitchFamily="34" charset="0"/>
            </a:endParaRPr>
          </a:p>
        </p:txBody>
      </p:sp>
      <p:sp>
        <p:nvSpPr>
          <p:cNvPr id="2" name="TextBox 1">
            <a:extLst>
              <a:ext uri="{FF2B5EF4-FFF2-40B4-BE49-F238E27FC236}">
                <a16:creationId xmlns:a16="http://schemas.microsoft.com/office/drawing/2014/main" id="{EC587CFD-B37B-4F40-9F97-8A8717B0E64E}"/>
              </a:ext>
            </a:extLst>
          </p:cNvPr>
          <p:cNvSpPr txBox="1"/>
          <p:nvPr/>
        </p:nvSpPr>
        <p:spPr>
          <a:xfrm>
            <a:off x="4277989" y="4151201"/>
            <a:ext cx="1247775" cy="369332"/>
          </a:xfrm>
          <a:prstGeom prst="rect">
            <a:avLst/>
          </a:prstGeom>
          <a:noFill/>
        </p:spPr>
        <p:txBody>
          <a:bodyPr wrap="square" rtlCol="0">
            <a:spAutoFit/>
          </a:bodyPr>
          <a:lstStyle/>
          <a:p>
            <a:r>
              <a:rPr lang="en-GB" b="1" dirty="0">
                <a:latin typeface="Century Gothic" panose="020B0502020202020204" pitchFamily="34" charset="0"/>
              </a:rPr>
              <a:t>10cm</a:t>
            </a:r>
          </a:p>
        </p:txBody>
      </p:sp>
      <p:sp>
        <p:nvSpPr>
          <p:cNvPr id="10" name="TextBox 9">
            <a:extLst>
              <a:ext uri="{FF2B5EF4-FFF2-40B4-BE49-F238E27FC236}">
                <a16:creationId xmlns:a16="http://schemas.microsoft.com/office/drawing/2014/main" id="{4B6105E6-186C-4EE8-83B0-5750F9E9EE2C}"/>
              </a:ext>
            </a:extLst>
          </p:cNvPr>
          <p:cNvSpPr txBox="1"/>
          <p:nvPr/>
        </p:nvSpPr>
        <p:spPr>
          <a:xfrm>
            <a:off x="6192573" y="2731976"/>
            <a:ext cx="1247775" cy="369332"/>
          </a:xfrm>
          <a:prstGeom prst="rect">
            <a:avLst/>
          </a:prstGeom>
          <a:noFill/>
        </p:spPr>
        <p:txBody>
          <a:bodyPr wrap="square" rtlCol="0">
            <a:spAutoFit/>
          </a:bodyPr>
          <a:lstStyle/>
          <a:p>
            <a:r>
              <a:rPr lang="en-GB" b="1" dirty="0">
                <a:latin typeface="Century Gothic" panose="020B0502020202020204" pitchFamily="34" charset="0"/>
              </a:rPr>
              <a:t>4cm</a:t>
            </a:r>
          </a:p>
        </p:txBody>
      </p:sp>
      <p:sp>
        <p:nvSpPr>
          <p:cNvPr id="11" name="TextBox 10">
            <a:extLst>
              <a:ext uri="{FF2B5EF4-FFF2-40B4-BE49-F238E27FC236}">
                <a16:creationId xmlns:a16="http://schemas.microsoft.com/office/drawing/2014/main" id="{C4150A43-F70F-4A3B-B4E6-9A8E5C936455}"/>
              </a:ext>
            </a:extLst>
          </p:cNvPr>
          <p:cNvSpPr txBox="1"/>
          <p:nvPr/>
        </p:nvSpPr>
        <p:spPr>
          <a:xfrm>
            <a:off x="3606003" y="5955166"/>
            <a:ext cx="1809012"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162909374"/>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EFDDCAE5-86CF-4716-9E31-6DFAC13D2C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8F11D-A449-4684-B8E0-461263A2E192}">
  <ds:schemaRefs>
    <ds:schemaRef ds:uri="http://schemas.microsoft.com/office/2006/metadata/properties"/>
    <ds:schemaRef ds:uri="http://purl.org/dc/terms/"/>
    <ds:schemaRef ds:uri="http://schemas.microsoft.com/office/2006/documentManagement/types"/>
    <ds:schemaRef ds:uri="http://www.w3.org/XML/1998/namespace"/>
    <ds:schemaRef ds:uri="http://schemas.microsoft.com/office/infopath/2007/PartnerControls"/>
    <ds:schemaRef ds:uri="http://purl.org/dc/elements/1.1/"/>
    <ds:schemaRef ds:uri="http://schemas.openxmlformats.org/package/2006/metadata/core-properties"/>
    <ds:schemaRef ds:uri="0f0ae0ff-29c4-4766-b250-c1a9bee8d430"/>
    <ds:schemaRef ds:uri="86144f90-c7b6-48d0-aae5-f5e9e48cc3df"/>
    <ds:schemaRef ds:uri="http://schemas.microsoft.com/sharepoint/v3"/>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2391</TotalTime>
  <Words>1032</Words>
  <Application>Microsoft Office PowerPoint</Application>
  <PresentationFormat>On-screen Show (4:3)</PresentationFormat>
  <Paragraphs>468</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Jan Fitzpatrick</cp:lastModifiedBy>
  <cp:revision>49</cp:revision>
  <dcterms:created xsi:type="dcterms:W3CDTF">2018-03-17T10:08:43Z</dcterms:created>
  <dcterms:modified xsi:type="dcterms:W3CDTF">2019-02-27T14:11:47Z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4608">
    <vt:lpwstr>252</vt:lpwstr>
  </property>
  <property fmtid="{D5CDD505-2E9C-101B-9397-08002B2CF9AE}" pid="5" name="AuthorIds_UIVersion_512">
    <vt:lpwstr>252</vt:lpwstr>
  </property>
</Properties>
</file>