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304" r:id="rId2"/>
    <p:sldId id="258" r:id="rId3"/>
    <p:sldId id="294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05" r:id="rId12"/>
    <p:sldId id="317" r:id="rId13"/>
    <p:sldId id="333" r:id="rId14"/>
    <p:sldId id="319" r:id="rId15"/>
    <p:sldId id="320" r:id="rId16"/>
    <p:sldId id="321" r:id="rId17"/>
    <p:sldId id="322" r:id="rId18"/>
    <p:sldId id="323" r:id="rId19"/>
    <p:sldId id="324" r:id="rId20"/>
    <p:sldId id="462" r:id="rId21"/>
    <p:sldId id="463" r:id="rId22"/>
    <p:sldId id="464" r:id="rId23"/>
    <p:sldId id="465" r:id="rId24"/>
    <p:sldId id="466" r:id="rId25"/>
    <p:sldId id="330" r:id="rId26"/>
    <p:sldId id="309" r:id="rId27"/>
    <p:sldId id="331" r:id="rId28"/>
    <p:sldId id="332" r:id="rId29"/>
    <p:sldId id="308" r:id="rId30"/>
    <p:sldId id="267" r:id="rId31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34"/>
      <p:bold r:id="rId35"/>
      <p:italic r:id="rId36"/>
      <p:boldItalic r:id="rId37"/>
    </p:embeddedFont>
    <p:embeddedFont>
      <p:font typeface="Twinkl" panose="02000000000000000000" pitchFamily="2" charset="0"/>
      <p:regular r:id="rId38"/>
      <p:bold r:id="rId39"/>
    </p:embeddedFont>
    <p:embeddedFont>
      <p:font typeface="Twinkl SemiBold" panose="02000000000000000000" pitchFamily="2" charset="0"/>
      <p:regular r:id="rId40"/>
      <p:bold r:id="rId41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D82233"/>
    <a:srgbClr val="AEE9EC"/>
    <a:srgbClr val="D83A5E"/>
    <a:srgbClr val="2DB6BC"/>
    <a:srgbClr val="F5CFD8"/>
    <a:srgbClr val="FAB001"/>
    <a:srgbClr val="8D358B"/>
    <a:srgbClr val="F08115"/>
    <a:srgbClr val="FFFB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96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45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07/01/2022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07/01/2022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tiff"/><Relationship Id="rId5" Type="http://schemas.openxmlformats.org/officeDocument/2006/relationships/image" Target="../media/image35.tiff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8.tiff"/><Relationship Id="rId7" Type="http://schemas.openxmlformats.org/officeDocument/2006/relationships/image" Target="../media/image42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tiff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23.png"/><Relationship Id="rId5" Type="http://schemas.openxmlformats.org/officeDocument/2006/relationships/image" Target="../media/image2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tiff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25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5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5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image" Target="../media/image6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>
          <a:xfrm>
            <a:off x="457200" y="608013"/>
            <a:ext cx="8220075" cy="652462"/>
          </a:xfrm>
        </p:spPr>
        <p:txBody>
          <a:bodyPr/>
          <a:lstStyle/>
          <a:p>
            <a:pPr algn="ctr"/>
            <a:r>
              <a:rPr lang="en-GB" altLang="en-US" sz="2800" dirty="0">
                <a:solidFill>
                  <a:srgbClr val="00B0F0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1536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56857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381158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400" y="2560638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787400" y="1370013"/>
            <a:ext cx="1717675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/>
          <p:cNvSpPr/>
          <p:nvPr/>
        </p:nvSpPr>
        <p:spPr>
          <a:xfrm>
            <a:off x="3438525" y="1370013"/>
            <a:ext cx="1719263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0" name="Title 2"/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107113" y="1370013"/>
            <a:ext cx="2195512" cy="1116012"/>
          </a:xfrm>
          <a:prstGeom prst="rect">
            <a:avLst/>
          </a:prstGeom>
          <a:solidFill>
            <a:srgbClr val="AEE9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</a:t>
            </a:r>
          </a:p>
        </p:txBody>
      </p:sp>
      <p:grpSp>
        <p:nvGrpSpPr>
          <p:cNvPr id="15372" name="Group 17"/>
          <p:cNvGrpSpPr>
            <a:grpSpLocks/>
          </p:cNvGrpSpPr>
          <p:nvPr/>
        </p:nvGrpSpPr>
        <p:grpSpPr bwMode="auto">
          <a:xfrm>
            <a:off x="5730875" y="3616325"/>
            <a:ext cx="2571750" cy="1601788"/>
            <a:chOff x="5758342" y="3336983"/>
            <a:chExt cx="2571925" cy="160175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5758342" y="3494143"/>
              <a:ext cx="328635" cy="0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379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373" name="Group 20"/>
          <p:cNvGrpSpPr>
            <a:grpSpLocks/>
          </p:cNvGrpSpPr>
          <p:nvPr/>
        </p:nvGrpSpPr>
        <p:grpSpPr bwMode="auto">
          <a:xfrm>
            <a:off x="6137275" y="2884488"/>
            <a:ext cx="2165350" cy="647700"/>
            <a:chOff x="6164808" y="2589878"/>
            <a:chExt cx="2165459" cy="647296"/>
          </a:xfrm>
        </p:grpSpPr>
        <p:pic>
          <p:nvPicPr>
            <p:cNvPr id="15376" name="Picture 2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/>
            <p:cNvCxnSpPr/>
            <p:nvPr/>
          </p:nvCxnSpPr>
          <p:spPr>
            <a:xfrm flipH="1">
              <a:off x="7934960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374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56063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/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EE9EC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CB47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8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B47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CB47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2016125" y="836613"/>
            <a:ext cx="5111750" cy="752475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pic>
        <p:nvPicPr>
          <p:cNvPr id="15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0567" y="1773238"/>
            <a:ext cx="1296054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CB47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7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CB47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CB47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sp>
        <p:nvSpPr>
          <p:cNvPr id="20" name="sh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6194" y="3158781"/>
            <a:ext cx="151035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tx1"/>
                </a:solidFill>
              </a:rPr>
              <a:t>she</a:t>
            </a:r>
          </a:p>
        </p:txBody>
      </p:sp>
      <p:grpSp>
        <p:nvGrpSpPr>
          <p:cNvPr id="44" name="ch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416837" y="2244142"/>
            <a:ext cx="1446230" cy="2935540"/>
            <a:chOff x="3588784" y="2079309"/>
            <a:chExt cx="1446230" cy="2935540"/>
          </a:xfrm>
        </p:grpSpPr>
        <p:pic>
          <p:nvPicPr>
            <p:cNvPr id="45" name="picture ch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2230" y="3916023"/>
              <a:ext cx="938058" cy="109882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ch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446230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 err="1"/>
                <a:t>ch</a:t>
              </a:r>
              <a:endParaRPr lang="en-GB" altLang="en-US" sz="9600" dirty="0"/>
            </a:p>
          </p:txBody>
        </p:sp>
      </p:grpSp>
      <p:grpSp>
        <p:nvGrpSpPr>
          <p:cNvPr id="41" name="qu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247233" y="2158712"/>
            <a:ext cx="1908870" cy="2935540"/>
            <a:chOff x="3426824" y="2079309"/>
            <a:chExt cx="1908870" cy="2935540"/>
          </a:xfrm>
        </p:grpSpPr>
        <p:pic>
          <p:nvPicPr>
            <p:cNvPr id="42" name="picture qu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6824" y="3916023"/>
              <a:ext cx="1908870" cy="1098826"/>
            </a:xfrm>
            <a:prstGeom prst="rect">
              <a:avLst/>
            </a:prstGeom>
          </p:spPr>
        </p:pic>
        <p:sp>
          <p:nvSpPr>
            <p:cNvPr id="43" name="qu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1548822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 err="1"/>
                <a:t>qu</a:t>
              </a:r>
              <a:endParaRPr lang="en-GB" altLang="en-US" sz="9600" dirty="0"/>
            </a:p>
          </p:txBody>
        </p:sp>
      </p:grpSp>
      <p:grpSp>
        <p:nvGrpSpPr>
          <p:cNvPr id="36" name="zz"/>
          <p:cNvGrpSpPr/>
          <p:nvPr/>
        </p:nvGrpSpPr>
        <p:grpSpPr>
          <a:xfrm>
            <a:off x="3277991" y="2204888"/>
            <a:ext cx="1532293" cy="2832932"/>
            <a:chOff x="4869538" y="2501210"/>
            <a:chExt cx="1532293" cy="2832932"/>
          </a:xfrm>
        </p:grpSpPr>
        <p:grpSp>
          <p:nvGrpSpPr>
            <p:cNvPr id="37" name="z">
              <a:extLst>
                <a:ext uri="{FF2B5EF4-FFF2-40B4-BE49-F238E27FC236}">
                  <a16:creationId xmlns:a16="http://schemas.microsoft.com/office/drawing/2014/main" id="{2E66F917-F5B6-46A3-8363-A08C259CD624}"/>
                </a:ext>
              </a:extLst>
            </p:cNvPr>
            <p:cNvGrpSpPr/>
            <p:nvPr/>
          </p:nvGrpSpPr>
          <p:grpSpPr>
            <a:xfrm>
              <a:off x="4869538" y="2501210"/>
              <a:ext cx="1430398" cy="2832932"/>
              <a:chOff x="3449124" y="2079309"/>
              <a:chExt cx="1430398" cy="2832932"/>
            </a:xfrm>
          </p:grpSpPr>
          <p:pic>
            <p:nvPicPr>
              <p:cNvPr id="39" name="picture z">
                <a:extLst>
                  <a:ext uri="{FF2B5EF4-FFF2-40B4-BE49-F238E27FC236}">
                    <a16:creationId xmlns:a16="http://schemas.microsoft.com/office/drawing/2014/main" id="{F1F6A752-6A40-44A5-B9F5-BA479DE071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49124" y="4092230"/>
                <a:ext cx="753218" cy="820011"/>
              </a:xfrm>
              <a:prstGeom prst="rect">
                <a:avLst/>
              </a:prstGeom>
            </p:spPr>
          </p:pic>
          <p:sp>
            <p:nvSpPr>
              <p:cNvPr id="40" name="z">
                <a:extLst>
                  <a:ext uri="{FF2B5EF4-FFF2-40B4-BE49-F238E27FC236}">
                    <a16:creationId xmlns:a16="http://schemas.microsoft.com/office/drawing/2014/main" id="{DF3F2C58-E949-43E2-8447-69F136E73C1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88784" y="2079309"/>
                <a:ext cx="1290738" cy="15696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winkl" pitchFamily="2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winkl" pitchFamily="2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winkl" pitchFamily="2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winkl" pitchFamily="2" charset="0"/>
                  </a:defRPr>
                </a:lvl9pPr>
              </a:lstStyle>
              <a:p>
                <a:r>
                  <a:rPr lang="en-GB" altLang="en-US" sz="9600" dirty="0" err="1"/>
                  <a:t>zz</a:t>
                </a:r>
                <a:endParaRPr lang="en-GB" altLang="en-US" sz="9600" dirty="0"/>
              </a:p>
            </p:txBody>
          </p:sp>
        </p:grpSp>
        <p:pic>
          <p:nvPicPr>
            <p:cNvPr id="38" name="picture z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48613" y="4495896"/>
              <a:ext cx="753218" cy="820011"/>
            </a:xfrm>
            <a:prstGeom prst="rect">
              <a:avLst/>
            </a:prstGeom>
          </p:spPr>
        </p:pic>
      </p:grpSp>
      <p:grpSp>
        <p:nvGrpSpPr>
          <p:cNvPr id="11" name="z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738112" y="2214229"/>
            <a:ext cx="753218" cy="2832932"/>
            <a:chOff x="3586454" y="2079309"/>
            <a:chExt cx="753218" cy="2832932"/>
          </a:xfrm>
        </p:grpSpPr>
        <p:pic>
          <p:nvPicPr>
            <p:cNvPr id="12" name="picture z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6454" y="4092230"/>
              <a:ext cx="753218" cy="820011"/>
            </a:xfrm>
            <a:prstGeom prst="rect">
              <a:avLst/>
            </a:prstGeom>
          </p:spPr>
        </p:pic>
        <p:sp>
          <p:nvSpPr>
            <p:cNvPr id="13" name="z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737702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/>
                <a:t>z</a:t>
              </a:r>
            </a:p>
          </p:txBody>
        </p:sp>
      </p:grpSp>
      <p:grpSp>
        <p:nvGrpSpPr>
          <p:cNvPr id="21" name="y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804692" y="2090615"/>
            <a:ext cx="873081" cy="3133238"/>
            <a:chOff x="3586454" y="2079309"/>
            <a:chExt cx="873081" cy="3133238"/>
          </a:xfrm>
        </p:grpSpPr>
        <p:pic>
          <p:nvPicPr>
            <p:cNvPr id="22" name="picture y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86454" y="3791925"/>
              <a:ext cx="753218" cy="1420622"/>
            </a:xfrm>
            <a:prstGeom prst="rect">
              <a:avLst/>
            </a:prstGeom>
          </p:spPr>
        </p:pic>
        <p:sp>
          <p:nvSpPr>
            <p:cNvPr id="23" name="y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870751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/>
                <a:t>y</a:t>
              </a:r>
            </a:p>
          </p:txBody>
        </p:sp>
      </p:grpSp>
      <p:grpSp>
        <p:nvGrpSpPr>
          <p:cNvPr id="24" name="X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458538" y="2258125"/>
            <a:ext cx="1445525" cy="2954951"/>
            <a:chOff x="3148267" y="2079309"/>
            <a:chExt cx="1445525" cy="2954951"/>
          </a:xfrm>
        </p:grpSpPr>
        <p:pic>
          <p:nvPicPr>
            <p:cNvPr id="25" name="picture X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267" y="3786149"/>
              <a:ext cx="1445525" cy="1248111"/>
            </a:xfrm>
            <a:prstGeom prst="rect">
              <a:avLst/>
            </a:prstGeom>
          </p:spPr>
        </p:pic>
        <p:sp>
          <p:nvSpPr>
            <p:cNvPr id="26" name="X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74238" y="2079309"/>
              <a:ext cx="764953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/>
                <a:t>x</a:t>
              </a:r>
            </a:p>
          </p:txBody>
        </p:sp>
      </p:grpSp>
      <p:grpSp>
        <p:nvGrpSpPr>
          <p:cNvPr id="27" name="W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204206" y="1883360"/>
            <a:ext cx="1910034" cy="2833074"/>
            <a:chOff x="3013371" y="1860729"/>
            <a:chExt cx="1910034" cy="2833074"/>
          </a:xfrm>
        </p:grpSpPr>
        <p:pic>
          <p:nvPicPr>
            <p:cNvPr id="28" name="picture W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13371" y="3979156"/>
              <a:ext cx="1910034" cy="71464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" name="W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25853" y="1860729"/>
              <a:ext cx="1345240" cy="1862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11500" dirty="0"/>
                <a:t>w</a:t>
              </a:r>
            </a:p>
          </p:txBody>
        </p:sp>
      </p:grpSp>
      <p:grpSp>
        <p:nvGrpSpPr>
          <p:cNvPr id="30" name="V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679520" y="1908322"/>
            <a:ext cx="959407" cy="3331322"/>
            <a:chOff x="3291809" y="1860729"/>
            <a:chExt cx="959407" cy="3331322"/>
          </a:xfrm>
        </p:grpSpPr>
        <p:pic>
          <p:nvPicPr>
            <p:cNvPr id="31" name="picture V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1809" y="3836590"/>
              <a:ext cx="959407" cy="1355461"/>
            </a:xfrm>
            <a:prstGeom prst="rect">
              <a:avLst/>
            </a:prstGeom>
          </p:spPr>
        </p:pic>
        <p:sp>
          <p:nvSpPr>
            <p:cNvPr id="32" name="V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25853" y="1860729"/>
              <a:ext cx="899605" cy="18620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11500" dirty="0"/>
                <a:t>v</a:t>
              </a:r>
            </a:p>
          </p:txBody>
        </p:sp>
      </p:grpSp>
      <p:grpSp>
        <p:nvGrpSpPr>
          <p:cNvPr id="33" name="J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651382" y="2023955"/>
            <a:ext cx="959407" cy="3324884"/>
            <a:chOff x="3291809" y="2079309"/>
            <a:chExt cx="959407" cy="3324884"/>
          </a:xfrm>
        </p:grpSpPr>
        <p:pic>
          <p:nvPicPr>
            <p:cNvPr id="34" name="picture J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1809" y="3791924"/>
              <a:ext cx="959407" cy="1612269"/>
            </a:xfrm>
            <a:prstGeom prst="rect">
              <a:avLst/>
            </a:prstGeom>
          </p:spPr>
        </p:pic>
        <p:sp>
          <p:nvSpPr>
            <p:cNvPr id="35" name="J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8784" y="2079309"/>
              <a:ext cx="511679" cy="1569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9600" dirty="0"/>
                <a:t>j</a:t>
              </a:r>
            </a:p>
          </p:txBody>
        </p:sp>
      </p:grpSp>
      <p:sp>
        <p:nvSpPr>
          <p:cNvPr id="47" name="h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7586" y="3194788"/>
            <a:ext cx="11304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tx1"/>
                </a:solidFill>
              </a:rPr>
              <a:t>he</a:t>
            </a:r>
          </a:p>
        </p:txBody>
      </p:sp>
      <p:sp>
        <p:nvSpPr>
          <p:cNvPr id="48" name="w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948" y="3167882"/>
            <a:ext cx="13260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tx1"/>
                </a:solidFill>
              </a:rPr>
              <a:t>we</a:t>
            </a:r>
          </a:p>
        </p:txBody>
      </p:sp>
      <p:sp>
        <p:nvSpPr>
          <p:cNvPr id="49" name="m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8711" y="3149680"/>
            <a:ext cx="138531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tx1"/>
                </a:solidFill>
              </a:rPr>
              <a:t>me</a:t>
            </a:r>
          </a:p>
        </p:txBody>
      </p:sp>
      <p:sp>
        <p:nvSpPr>
          <p:cNvPr id="50" name="b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4353" y="3149680"/>
            <a:ext cx="109196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 dirty="0">
                <a:solidFill>
                  <a:schemeClr val="tx1"/>
                </a:solidFill>
              </a:rPr>
              <a:t>be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00"/>
                            </p:stCondLst>
                            <p:childTnLst>
                              <p:par>
                                <p:cTn id="9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00"/>
                            </p:stCondLst>
                            <p:childTnLst>
                              <p:par>
                                <p:cTn id="10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47" grpId="0"/>
      <p:bldP spid="47" grpId="1"/>
      <p:bldP spid="48" grpId="0"/>
      <p:bldP spid="48" grpId="1"/>
      <p:bldP spid="49" grpId="0"/>
      <p:bldP spid="49" grpId="1"/>
      <p:bldP spid="50" grpId="0"/>
      <p:bldP spid="50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51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Letter Leaves</a:t>
            </a:r>
          </a:p>
        </p:txBody>
      </p:sp>
      <p:sp>
        <p:nvSpPr>
          <p:cNvPr id="52" name="Rectangle: Rounded Corners 10">
            <a:extLst>
              <a:ext uri="{FF2B5EF4-FFF2-40B4-BE49-F238E27FC236}">
                <a16:creationId xmlns:a16="http://schemas.microsoft.com/office/drawing/2014/main" id="{E56A478C-8BD0-4C72-B9E5-FEE907C50D24}"/>
              </a:ext>
            </a:extLst>
          </p:cNvPr>
          <p:cNvSpPr/>
          <p:nvPr/>
        </p:nvSpPr>
        <p:spPr>
          <a:xfrm>
            <a:off x="809000" y="1473200"/>
            <a:ext cx="7516474" cy="731664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Listen to the letter name. Can you find the right letter leaf?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8443">
            <a:off x="652172" y="2626385"/>
            <a:ext cx="2731131" cy="35218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466975"/>
            <a:ext cx="1947435" cy="378904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296" y="2264781"/>
            <a:ext cx="2597992" cy="3991234"/>
          </a:xfrm>
          <a:prstGeom prst="rect">
            <a:avLst/>
          </a:prstGeom>
        </p:spPr>
      </p:pic>
      <p:grpSp>
        <p:nvGrpSpPr>
          <p:cNvPr id="13" name="Kit's teachings">
            <a:extLst>
              <a:ext uri="{FF2B5EF4-FFF2-40B4-BE49-F238E27FC236}">
                <a16:creationId xmlns:a16="http://schemas.microsoft.com/office/drawing/2014/main" id="{75DDB3E6-EACC-4CAF-A8C7-DF9ED8792E03}"/>
              </a:ext>
            </a:extLst>
          </p:cNvPr>
          <p:cNvGrpSpPr/>
          <p:nvPr/>
        </p:nvGrpSpPr>
        <p:grpSpPr>
          <a:xfrm>
            <a:off x="687898" y="5157192"/>
            <a:ext cx="4460166" cy="1008112"/>
            <a:chOff x="687898" y="5157192"/>
            <a:chExt cx="4460166" cy="1008112"/>
          </a:xfrm>
        </p:grpSpPr>
        <p:sp>
          <p:nvSpPr>
            <p:cNvPr id="14" name="Rectangle: Rounded Corners 9">
              <a:extLst>
                <a:ext uri="{FF2B5EF4-FFF2-40B4-BE49-F238E27FC236}">
                  <a16:creationId xmlns:a16="http://schemas.microsoft.com/office/drawing/2014/main" id="{D3AE17AF-5199-4594-9C56-91CEA6624781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80006FD1-3DCA-45D6-B3A6-27CFAD38A5F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332" t="-6794" r="-15476" b="57760"/>
            <a:stretch/>
          </p:blipFill>
          <p:spPr>
            <a:xfrm>
              <a:off x="687898" y="5157192"/>
              <a:ext cx="1006678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3"/>
              </a:solidFill>
            </a:ln>
          </p:spPr>
        </p:pic>
      </p:grpSp>
      <p:sp>
        <p:nvSpPr>
          <p:cNvPr id="16" name="Kit's teaching bubble">
            <a:extLst>
              <a:ext uri="{FF2B5EF4-FFF2-40B4-BE49-F238E27FC236}">
                <a16:creationId xmlns:a16="http://schemas.microsoft.com/office/drawing/2014/main" id="{AB7CA26E-5C31-45D0-8394-0443F304D135}"/>
              </a:ext>
            </a:extLst>
          </p:cNvPr>
          <p:cNvSpPr/>
          <p:nvPr/>
        </p:nvSpPr>
        <p:spPr>
          <a:xfrm>
            <a:off x="1403648" y="3769567"/>
            <a:ext cx="4148066" cy="1304033"/>
          </a:xfrm>
          <a:prstGeom prst="wedgeRoundRectCallout">
            <a:avLst>
              <a:gd name="adj1" fmla="val -51586"/>
              <a:gd name="adj2" fmla="val 102066"/>
              <a:gd name="adj3" fmla="val 16667"/>
            </a:avLst>
          </a:prstGeom>
          <a:solidFill>
            <a:schemeClr val="bg1"/>
          </a:solidFill>
          <a:ln w="2857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Support children's recognition of lowercase and capital letters by practising saying the letter names (as well as the letter sounds).</a:t>
            </a:r>
          </a:p>
        </p:txBody>
      </p:sp>
      <p:sp>
        <p:nvSpPr>
          <p:cNvPr id="17" name="Close bubble">
            <a:extLst>
              <a:ext uri="{FF2B5EF4-FFF2-40B4-BE49-F238E27FC236}">
                <a16:creationId xmlns:a16="http://schemas.microsoft.com/office/drawing/2014/main" id="{374052D0-631D-43A7-9E10-15FACE7A6F9B}"/>
              </a:ext>
            </a:extLst>
          </p:cNvPr>
          <p:cNvSpPr/>
          <p:nvPr/>
        </p:nvSpPr>
        <p:spPr>
          <a:xfrm>
            <a:off x="5378748" y="3722912"/>
            <a:ext cx="284162" cy="2841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73349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2B7F1736-CE9F-439C-B94F-79892859FC5D}"/>
              </a:ext>
            </a:extLst>
          </p:cNvPr>
          <p:cNvGrpSpPr/>
          <p:nvPr/>
        </p:nvGrpSpPr>
        <p:grpSpPr>
          <a:xfrm>
            <a:off x="652172" y="1675249"/>
            <a:ext cx="2731131" cy="3521856"/>
            <a:chOff x="652172" y="1675249"/>
            <a:chExt cx="2731131" cy="352185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68443">
              <a:off x="652172" y="1675249"/>
              <a:ext cx="2731131" cy="3521856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1331640" y="2204864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G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CEB29ABC-C4E2-48CC-A53B-48BEB50F6416}"/>
              </a:ext>
            </a:extLst>
          </p:cNvPr>
          <p:cNvGrpSpPr/>
          <p:nvPr/>
        </p:nvGrpSpPr>
        <p:grpSpPr>
          <a:xfrm>
            <a:off x="3779912" y="1515839"/>
            <a:ext cx="2080561" cy="3789040"/>
            <a:chOff x="3779912" y="1515839"/>
            <a:chExt cx="2080561" cy="378904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9912" y="1515839"/>
              <a:ext cx="1947435" cy="378904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4060273" y="2204864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C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4AD4385-423C-402C-A647-112F377964C6}"/>
              </a:ext>
            </a:extLst>
          </p:cNvPr>
          <p:cNvGrpSpPr/>
          <p:nvPr/>
        </p:nvGrpSpPr>
        <p:grpSpPr>
          <a:xfrm>
            <a:off x="5901296" y="1485310"/>
            <a:ext cx="2597992" cy="3991234"/>
            <a:chOff x="5901296" y="1485310"/>
            <a:chExt cx="2597992" cy="3991234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1296" y="1485310"/>
              <a:ext cx="2597992" cy="3991234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6444208" y="2204863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P</a:t>
              </a:r>
            </a:p>
          </p:txBody>
        </p:sp>
      </p:grpSp>
      <p:pic>
        <p:nvPicPr>
          <p:cNvPr id="7" name="Pictur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46584" y="2871327"/>
            <a:ext cx="609600" cy="609600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6948264" y="5505908"/>
            <a:ext cx="1545814" cy="666750"/>
            <a:chOff x="6914614" y="5505908"/>
            <a:chExt cx="1545814" cy="666750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Play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33" t="5001" b="64794"/>
            <a:stretch/>
          </p:blipFill>
          <p:spPr bwMode="auto">
            <a:xfrm>
              <a:off x="7740349" y="5505908"/>
              <a:ext cx="720079" cy="6667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3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01840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8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7530ACFD-632D-42CA-8995-5246A412AD9E}"/>
              </a:ext>
            </a:extLst>
          </p:cNvPr>
          <p:cNvGrpSpPr/>
          <p:nvPr/>
        </p:nvGrpSpPr>
        <p:grpSpPr>
          <a:xfrm>
            <a:off x="652172" y="1675249"/>
            <a:ext cx="2731131" cy="3521856"/>
            <a:chOff x="652172" y="1675249"/>
            <a:chExt cx="2731131" cy="352185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68443">
              <a:off x="652172" y="1675249"/>
              <a:ext cx="2731131" cy="3521856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1331640" y="2204864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A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733EACCC-FD30-40A8-85D5-316E8272914B}"/>
              </a:ext>
            </a:extLst>
          </p:cNvPr>
          <p:cNvGrpSpPr/>
          <p:nvPr/>
        </p:nvGrpSpPr>
        <p:grpSpPr>
          <a:xfrm>
            <a:off x="3779912" y="1515839"/>
            <a:ext cx="2080561" cy="3789040"/>
            <a:chOff x="3779912" y="1515839"/>
            <a:chExt cx="2080561" cy="378904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9912" y="1515839"/>
              <a:ext cx="1947435" cy="378904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4060273" y="2204864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52DFCC5-A2C4-4B0A-842E-497F588BC83B}"/>
              </a:ext>
            </a:extLst>
          </p:cNvPr>
          <p:cNvGrpSpPr/>
          <p:nvPr/>
        </p:nvGrpSpPr>
        <p:grpSpPr>
          <a:xfrm>
            <a:off x="5901296" y="1485310"/>
            <a:ext cx="2597992" cy="3991234"/>
            <a:chOff x="5901296" y="1485310"/>
            <a:chExt cx="2597992" cy="3991234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1296" y="1485310"/>
              <a:ext cx="2597992" cy="3991234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6444208" y="2204863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D</a:t>
              </a:r>
            </a:p>
          </p:txBody>
        </p:sp>
      </p:grpSp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85350" y="2360613"/>
            <a:ext cx="609600" cy="609600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6948264" y="5505908"/>
            <a:ext cx="1545814" cy="666750"/>
            <a:chOff x="6914614" y="5505908"/>
            <a:chExt cx="1545814" cy="666750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Play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33" t="5001" b="64794"/>
            <a:stretch/>
          </p:blipFill>
          <p:spPr bwMode="auto">
            <a:xfrm>
              <a:off x="7740349" y="5505908"/>
              <a:ext cx="720079" cy="6667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3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682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6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3C909F6-B6CA-4193-B774-8ED5404C6FF8}"/>
              </a:ext>
            </a:extLst>
          </p:cNvPr>
          <p:cNvGrpSpPr/>
          <p:nvPr/>
        </p:nvGrpSpPr>
        <p:grpSpPr>
          <a:xfrm>
            <a:off x="652172" y="1675249"/>
            <a:ext cx="2731131" cy="3521856"/>
            <a:chOff x="652172" y="1675249"/>
            <a:chExt cx="2731131" cy="352185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68443">
              <a:off x="652172" y="1675249"/>
              <a:ext cx="2731131" cy="3521856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1331640" y="2204864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D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453968F1-5150-4F7C-9A6F-0A1435BC2217}"/>
              </a:ext>
            </a:extLst>
          </p:cNvPr>
          <p:cNvGrpSpPr/>
          <p:nvPr/>
        </p:nvGrpSpPr>
        <p:grpSpPr>
          <a:xfrm>
            <a:off x="3779912" y="1515839"/>
            <a:ext cx="2080561" cy="3789040"/>
            <a:chOff x="3779912" y="1515839"/>
            <a:chExt cx="2080561" cy="378904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9912" y="1515839"/>
              <a:ext cx="1947435" cy="378904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4060273" y="2204864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AE9C8764-2BC4-4747-AC89-35E5180E5D52}"/>
              </a:ext>
            </a:extLst>
          </p:cNvPr>
          <p:cNvGrpSpPr/>
          <p:nvPr/>
        </p:nvGrpSpPr>
        <p:grpSpPr>
          <a:xfrm>
            <a:off x="5901296" y="1485310"/>
            <a:ext cx="2597992" cy="3991234"/>
            <a:chOff x="5901296" y="1485310"/>
            <a:chExt cx="2597992" cy="3991234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1296" y="1485310"/>
              <a:ext cx="2597992" cy="3991234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6444208" y="2204863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B</a:t>
              </a:r>
            </a:p>
          </p:txBody>
        </p:sp>
      </p:grpSp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85350" y="3008058"/>
            <a:ext cx="609600" cy="609600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6948264" y="5505908"/>
            <a:ext cx="1545814" cy="666750"/>
            <a:chOff x="6914614" y="5505908"/>
            <a:chExt cx="1545814" cy="666750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Play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33" t="5001" b="64794"/>
            <a:stretch/>
          </p:blipFill>
          <p:spPr bwMode="auto">
            <a:xfrm>
              <a:off x="7740349" y="5505908"/>
              <a:ext cx="720079" cy="6667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3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74438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0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E2999C79-E686-4762-A0C2-320652E53CDC}"/>
              </a:ext>
            </a:extLst>
          </p:cNvPr>
          <p:cNvGrpSpPr/>
          <p:nvPr/>
        </p:nvGrpSpPr>
        <p:grpSpPr>
          <a:xfrm>
            <a:off x="652172" y="1675249"/>
            <a:ext cx="2731131" cy="3521856"/>
            <a:chOff x="652172" y="1675249"/>
            <a:chExt cx="2731131" cy="352185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68443">
              <a:off x="652172" y="1675249"/>
              <a:ext cx="2731131" cy="3521856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1331640" y="2204864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B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EBF2F36-B493-4C09-8FBD-BE9799049545}"/>
              </a:ext>
            </a:extLst>
          </p:cNvPr>
          <p:cNvGrpSpPr/>
          <p:nvPr/>
        </p:nvGrpSpPr>
        <p:grpSpPr>
          <a:xfrm>
            <a:off x="3779912" y="1515839"/>
            <a:ext cx="2080561" cy="3789040"/>
            <a:chOff x="3779912" y="1515839"/>
            <a:chExt cx="2080561" cy="378904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9912" y="1515839"/>
              <a:ext cx="1947435" cy="378904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4060273" y="2204864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D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95D97F64-9EE0-45A7-840D-24D73342F326}"/>
              </a:ext>
            </a:extLst>
          </p:cNvPr>
          <p:cNvGrpSpPr/>
          <p:nvPr/>
        </p:nvGrpSpPr>
        <p:grpSpPr>
          <a:xfrm>
            <a:off x="5901296" y="1485310"/>
            <a:ext cx="2597992" cy="3991234"/>
            <a:chOff x="5901296" y="1485310"/>
            <a:chExt cx="2597992" cy="3991234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1296" y="1485310"/>
              <a:ext cx="2597992" cy="3991234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6444208" y="2204863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P</a:t>
              </a:r>
            </a:p>
          </p:txBody>
        </p:sp>
      </p:grpSp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222413" y="3176127"/>
            <a:ext cx="609601" cy="609600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6948264" y="5505908"/>
            <a:ext cx="1545814" cy="666750"/>
            <a:chOff x="6914614" y="5505908"/>
            <a:chExt cx="1545814" cy="666750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Play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33" t="5001" b="64794"/>
            <a:stretch/>
          </p:blipFill>
          <p:spPr bwMode="auto">
            <a:xfrm>
              <a:off x="7740349" y="5505908"/>
              <a:ext cx="720079" cy="6667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3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09321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2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24B6686-EDF1-4BA8-839B-3EC63742B428}"/>
              </a:ext>
            </a:extLst>
          </p:cNvPr>
          <p:cNvGrpSpPr/>
          <p:nvPr/>
        </p:nvGrpSpPr>
        <p:grpSpPr>
          <a:xfrm>
            <a:off x="652172" y="1675249"/>
            <a:ext cx="2731131" cy="3521856"/>
            <a:chOff x="652172" y="1675249"/>
            <a:chExt cx="2731131" cy="352185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68443">
              <a:off x="652172" y="1675249"/>
              <a:ext cx="2731131" cy="3521856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1331640" y="2204864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53E3ABF9-1F22-4C85-A21C-A489960E799D}"/>
              </a:ext>
            </a:extLst>
          </p:cNvPr>
          <p:cNvGrpSpPr/>
          <p:nvPr/>
        </p:nvGrpSpPr>
        <p:grpSpPr>
          <a:xfrm>
            <a:off x="3779912" y="1515839"/>
            <a:ext cx="2080561" cy="3789040"/>
            <a:chOff x="3779912" y="1515839"/>
            <a:chExt cx="2080561" cy="378904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9912" y="1515839"/>
              <a:ext cx="1947435" cy="378904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4060273" y="2204864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L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24E4D88-C45A-4667-8BFA-94F140FFA986}"/>
              </a:ext>
            </a:extLst>
          </p:cNvPr>
          <p:cNvGrpSpPr/>
          <p:nvPr/>
        </p:nvGrpSpPr>
        <p:grpSpPr>
          <a:xfrm>
            <a:off x="5901296" y="1485310"/>
            <a:ext cx="2597992" cy="3991234"/>
            <a:chOff x="5901296" y="1485310"/>
            <a:chExt cx="2597992" cy="3991234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1296" y="1485310"/>
              <a:ext cx="2597992" cy="3991234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6444208" y="2204863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248538" y="3429000"/>
            <a:ext cx="609600" cy="609600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6948264" y="5505908"/>
            <a:ext cx="1545814" cy="666750"/>
            <a:chOff x="6914614" y="5505908"/>
            <a:chExt cx="1545814" cy="666750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Play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33" t="5001" b="64794"/>
            <a:stretch/>
          </p:blipFill>
          <p:spPr bwMode="auto">
            <a:xfrm>
              <a:off x="7740349" y="5505908"/>
              <a:ext cx="720079" cy="6667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3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65891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6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7FD39B42-CC67-41BC-8C15-728D26C88E06}"/>
              </a:ext>
            </a:extLst>
          </p:cNvPr>
          <p:cNvGrpSpPr/>
          <p:nvPr/>
        </p:nvGrpSpPr>
        <p:grpSpPr>
          <a:xfrm>
            <a:off x="652172" y="1675249"/>
            <a:ext cx="2731131" cy="3521856"/>
            <a:chOff x="652172" y="1675249"/>
            <a:chExt cx="2731131" cy="3521856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568443">
              <a:off x="652172" y="1675249"/>
              <a:ext cx="2731131" cy="3521856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/>
          </p:nvSpPr>
          <p:spPr>
            <a:xfrm>
              <a:off x="1331640" y="2204864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F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CC58E4E2-3A3B-46E4-BE5F-6EB5E0E7625E}"/>
              </a:ext>
            </a:extLst>
          </p:cNvPr>
          <p:cNvGrpSpPr/>
          <p:nvPr/>
        </p:nvGrpSpPr>
        <p:grpSpPr>
          <a:xfrm>
            <a:off x="3779912" y="1515839"/>
            <a:ext cx="2080561" cy="3789040"/>
            <a:chOff x="3779912" y="1515839"/>
            <a:chExt cx="2080561" cy="3789040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9912" y="1515839"/>
              <a:ext cx="1947435" cy="378904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4060273" y="2204864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P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A98097B-1014-4CD3-873C-8A4336D3F0A3}"/>
              </a:ext>
            </a:extLst>
          </p:cNvPr>
          <p:cNvGrpSpPr/>
          <p:nvPr/>
        </p:nvGrpSpPr>
        <p:grpSpPr>
          <a:xfrm>
            <a:off x="5901296" y="1485310"/>
            <a:ext cx="2597992" cy="3991234"/>
            <a:chOff x="5901296" y="1485310"/>
            <a:chExt cx="2597992" cy="3991234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1296" y="1485310"/>
              <a:ext cx="2597992" cy="3991234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>
              <a:off x="6444208" y="2204863"/>
              <a:ext cx="1800200" cy="221599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3800" b="1" dirty="0">
                  <a:ln w="12700">
                    <a:solidFill>
                      <a:sysClr val="windowText" lastClr="000000"/>
                    </a:solidFill>
                  </a:ln>
                  <a:solidFill>
                    <a:schemeClr val="bg1"/>
                  </a:solidFill>
                </a:rPr>
                <a:t>E</a:t>
              </a:r>
            </a:p>
          </p:txBody>
        </p:sp>
      </p:grpSp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96925" y="3884613"/>
            <a:ext cx="609600" cy="609600"/>
          </a:xfrm>
          <a:prstGeom prst="rect">
            <a:avLst/>
          </a:prstGeom>
        </p:spPr>
      </p:pic>
      <p:grpSp>
        <p:nvGrpSpPr>
          <p:cNvPr id="18" name="Group 17"/>
          <p:cNvGrpSpPr/>
          <p:nvPr/>
        </p:nvGrpSpPr>
        <p:grpSpPr>
          <a:xfrm>
            <a:off x="6948264" y="5505908"/>
            <a:ext cx="1545814" cy="666750"/>
            <a:chOff x="6914614" y="5505908"/>
            <a:chExt cx="1545814" cy="666750"/>
          </a:xfrm>
        </p:grpSpPr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Play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33" t="5001" b="64794"/>
            <a:stretch/>
          </p:blipFill>
          <p:spPr bwMode="auto">
            <a:xfrm>
              <a:off x="7740349" y="5505908"/>
              <a:ext cx="720079" cy="6667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3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213337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104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repeatCount="3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" t="494" r="102" b="641"/>
          <a:stretch/>
        </p:blipFill>
        <p:spPr>
          <a:xfrm>
            <a:off x="457200" y="431799"/>
            <a:ext cx="8238067" cy="5960533"/>
          </a:xfrm>
          <a:prstGeom prst="roundRect">
            <a:avLst>
              <a:gd name="adj" fmla="val 2604"/>
            </a:avLst>
          </a:prstGeom>
          <a:ln w="28575">
            <a:solidFill>
              <a:schemeClr val="bg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429" y="1860543"/>
            <a:ext cx="1247571" cy="38289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265" y="1945251"/>
            <a:ext cx="1330140" cy="3851538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658" y="1870533"/>
            <a:ext cx="1512102" cy="382339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572" y="1995792"/>
            <a:ext cx="1215526" cy="378320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222" y="979661"/>
            <a:ext cx="1345469" cy="4864807"/>
          </a:xfrm>
          <a:prstGeom prst="rect">
            <a:avLst/>
          </a:prstGeom>
        </p:spPr>
      </p:pic>
      <p:sp>
        <p:nvSpPr>
          <p:cNvPr id="7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4532810"/>
            <a:ext cx="7776864" cy="172734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The family were on a camping trip. They had set up the tent and unpacked their things. It was becoming night time. “Here is a torch each so you can explore in the dark,” said Mum.</a:t>
            </a:r>
          </a:p>
        </p:txBody>
      </p:sp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05" t="26678" r="12817" b="3784"/>
          <a:stretch/>
        </p:blipFill>
        <p:spPr>
          <a:xfrm>
            <a:off x="457200" y="431799"/>
            <a:ext cx="8238067" cy="5960533"/>
          </a:xfrm>
          <a:prstGeom prst="roundRect">
            <a:avLst>
              <a:gd name="adj" fmla="val 2604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6998" y="848349"/>
            <a:ext cx="1820457" cy="51274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964" y="635039"/>
            <a:ext cx="1879450" cy="5218124"/>
          </a:xfrm>
          <a:prstGeom prst="rect">
            <a:avLst/>
          </a:prstGeom>
        </p:spPr>
      </p:pic>
      <p:sp>
        <p:nvSpPr>
          <p:cNvPr id="7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4797152"/>
            <a:ext cx="7776864" cy="146300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Once it had gone dark, Kit and Sam switched on the torches. “Look at the moths,” they said as several flew into the beams of light.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3902" flipH="1">
            <a:off x="2063835" y="3449258"/>
            <a:ext cx="2487766" cy="1879891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3904" y="3393014"/>
            <a:ext cx="2916914" cy="1879891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9814">
            <a:off x="3828101" y="3859240"/>
            <a:ext cx="440376" cy="28703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24604">
            <a:off x="5234695" y="3716757"/>
            <a:ext cx="440376" cy="2870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37018">
            <a:off x="4076394" y="2909401"/>
            <a:ext cx="440376" cy="287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13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4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01371 0.00996 C 0.03663 0.01088 0.05573 0.01899 0.0658 0.03102 L 0.08871 0.05903 C 0.09375 0.06505 0.10173 0.06806 0.11163 0.06806 C 0.12569 0.06806 0.13767 0.05996 0.13871 0.04792 C 0.13767 0.03797 0.12569 0.02894 0.11163 0.02894 C 0.10173 0.02894 0.09375 0.03288 0.08871 0.03797 L 0.0658 0.06598 C 0.05573 0.07801 0.03663 0.08588 0.01371 0.08704 C -0.0092 0.08588 -0.0283 0.07801 -0.03837 0.06598 L -0.06129 0.03797 C -0.06632 0.03288 -0.07431 0.02894 -0.0842 0.02894 C -0.09827 0.02894 -0.11024 0.03797 -0.11129 0.04792 C -0.11024 0.05996 -0.09827 0.06806 -0.0842 0.06806 C -0.07431 0.06806 -0.06632 0.06505 -0.06129 0.05903 L -0.03837 0.03102 C -0.0283 0.01899 -0.0092 0.01088 0.01371 0.00996 Z " pathEditMode="relative" rAng="0" ptsTypes="AAAAAAAAAAAAAAAAA">
                                      <p:cBhvr>
                                        <p:cTn id="23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4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26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22222E-6 -1.48148E-6 C 2.22222E-6 0.0331 -0.02813 0.05996 -0.06233 0.05996 C -0.10243 0.05996 -0.11702 0.03009 -0.12309 0.01204 L -0.12934 -0.01204 C -0.13577 -0.03009 -0.15122 -0.05995 -0.19653 -0.05995 C -0.2257 -0.05995 -0.25868 -0.0331 -0.25868 -1.48148E-6 C -0.25868 0.0331 -0.2257 0.05996 -0.19653 0.05996 C -0.15122 0.05996 -0.13577 0.03009 -0.12934 0.01204 L -0.12309 -0.01204 C -0.11702 -0.03009 -0.10243 -0.05995 -0.06233 -0.05995 C -0.02813 -0.05995 2.22222E-6 -0.0331 2.22222E-6 -1.48148E-6 Z " pathEditMode="relative" rAng="0" ptsTypes="AAAAAAAAAAA">
                                      <p:cBhvr>
                                        <p:cTn id="25" dur="8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34" y="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4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04063 0.03333 C 0.06354 0.03426 0.08264 0.04236 0.09271 0.0544 L 0.11563 0.08241 C 0.12066 0.08842 0.12865 0.09143 0.13854 0.09143 C 0.15261 0.09143 0.16459 0.08333 0.16563 0.0713 C 0.16459 0.06134 0.15261 0.05231 0.13854 0.05231 C 0.12865 0.05231 0.12066 0.05625 0.11563 0.06134 L 0.09271 0.08935 C 0.08264 0.10139 0.06354 0.10926 0.04063 0.11042 C 0.01771 0.10926 -0.00139 0.10139 -0.01146 0.08935 L -0.03437 0.06134 C -0.03941 0.05625 -0.04739 0.05231 -0.05729 0.05231 C -0.07135 0.05231 -0.08333 0.06134 -0.08437 0.0713 C -0.08333 0.08333 -0.07135 0.09143 -0.05729 0.09143 C -0.04739 0.09143 -0.03941 0.08842 -0.03437 0.08241 L -0.01146 0.0544 C -0.00139 0.04236 0.01771 0.03426 0.04063 0.03333 Z " pathEditMode="relative" rAng="0" ptsTypes="AAAAAAAAAAAAAAAAA">
                                      <p:cBhvr>
                                        <p:cTn id="27" dur="8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" t="494" r="102" b="641"/>
          <a:stretch/>
        </p:blipFill>
        <p:spPr>
          <a:xfrm>
            <a:off x="457200" y="431799"/>
            <a:ext cx="8238067" cy="5960533"/>
          </a:xfrm>
          <a:prstGeom prst="roundRect">
            <a:avLst>
              <a:gd name="adj" fmla="val 2604"/>
            </a:avLst>
          </a:prstGeom>
          <a:ln w="28575">
            <a:solidFill>
              <a:schemeClr val="bg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421" y="3914096"/>
            <a:ext cx="2179323" cy="1404529"/>
          </a:xfrm>
          <a:prstGeom prst="rect">
            <a:avLst/>
          </a:prstGeom>
          <a:effectLst>
            <a:softEdge rad="50800"/>
          </a:effectLst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32057" y="2057399"/>
            <a:ext cx="1383707" cy="389729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851" y="1851661"/>
            <a:ext cx="1404199" cy="38986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3902" flipH="1">
            <a:off x="4827368" y="3992637"/>
            <a:ext cx="1890920" cy="1428882"/>
          </a:xfrm>
          <a:prstGeom prst="rect">
            <a:avLst/>
          </a:prstGeom>
          <a:effectLst>
            <a:softEdge rad="50800"/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9814">
            <a:off x="5545985" y="4175863"/>
            <a:ext cx="257285" cy="1676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24604">
            <a:off x="6165322" y="4092988"/>
            <a:ext cx="257285" cy="1676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37018">
            <a:off x="5712774" y="3320091"/>
            <a:ext cx="257285" cy="16769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4202" y="979661"/>
            <a:ext cx="1345469" cy="4864807"/>
          </a:xfrm>
          <a:prstGeom prst="rect">
            <a:avLst/>
          </a:prstGeom>
        </p:spPr>
      </p:pic>
      <p:sp>
        <p:nvSpPr>
          <p:cNvPr id="7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4797152"/>
            <a:ext cx="7776864" cy="146300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“They like the light,” explained Mum. They all listened to the soft </a:t>
            </a:r>
            <a:r>
              <a:rPr lang="en-GB" sz="2400" b="1" dirty="0" err="1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noises of the moths’ wings as they gently bumped the torches.</a:t>
            </a:r>
          </a:p>
        </p:txBody>
      </p:sp>
    </p:spTree>
    <p:extLst>
      <p:ext uri="{BB962C8B-B14F-4D97-AF65-F5344CB8AC3E}">
        <p14:creationId xmlns:p14="http://schemas.microsoft.com/office/powerpoint/2010/main" val="400333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01372 0.00996 C 0.03663 0.01088 0.05573 0.01899 0.0658 0.03102 L 0.08872 0.05903 C 0.09375 0.06505 0.10174 0.06806 0.11163 0.06806 C 0.12569 0.06806 0.13767 0.05996 0.13872 0.04792 C 0.13767 0.03797 0.12569 0.02894 0.11163 0.02894 C 0.10174 0.02894 0.09375 0.03288 0.08872 0.03797 L 0.0658 0.06598 C 0.05573 0.07801 0.03663 0.08588 0.01372 0.08704 C -0.0092 0.08588 -0.0283 0.07801 -0.03837 0.06598 L -0.06128 0.03797 C -0.06632 0.03288 -0.07431 0.02894 -0.0842 0.02894 C -0.09826 0.02894 -0.11024 0.03797 -0.11128 0.04792 C -0.11024 0.05996 -0.09826 0.06806 -0.0842 0.06806 C -0.07431 0.06806 -0.06632 0.06505 -0.06128 0.05903 L -0.03837 0.03102 C -0.0283 0.01899 -0.0092 0.01088 0.01372 0.00996 Z " pathEditMode="relative" rAng="0" ptsTypes="AAAAAAAAAAAAAAAAA">
                                      <p:cBhvr>
                                        <p:cTn id="6" dur="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4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04722 2.22222E-6 C 0.04722 0.0331 0.0191 0.05995 -0.01511 0.05995 C -0.05521 0.05995 -0.06979 0.03009 -0.07587 0.01203 L -0.08212 -0.01204 C -0.08854 -0.03009 -0.10399 -0.05996 -0.14931 -0.05996 C -0.17847 -0.05996 -0.21146 -0.0331 -0.21146 2.22222E-6 C -0.21146 0.0331 -0.17847 0.05995 -0.14931 0.05995 C -0.10399 0.05995 -0.08854 0.03009 -0.08212 0.01203 L -0.07587 -0.01204 C -0.06979 -0.03009 -0.05521 -0.05996 -0.01511 -0.05996 C 0.0191 -0.05996 0.04722 -0.0331 0.04722 2.22222E-6 Z " pathEditMode="relative" rAng="0" ptsTypes="AAAAAAAAAAA">
                                      <p:cBhvr>
                                        <p:cTn id="8" dur="8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34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4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0.04062 0.03333 C 0.06354 0.03426 0.08264 0.04236 0.09271 0.05439 L 0.11562 0.0824 C 0.12066 0.08842 0.12864 0.09143 0.13854 0.09143 C 0.1526 0.09143 0.16458 0.08333 0.16562 0.07129 C 0.16458 0.06134 0.1526 0.05231 0.13854 0.05231 C 0.12864 0.05231 0.12066 0.05625 0.11562 0.06134 L 0.09271 0.08935 C 0.08264 0.10139 0.06354 0.10926 0.04062 0.11041 C 0.01771 0.10926 -0.00139 0.10139 -0.01146 0.08935 L -0.03438 0.06134 C -0.03941 0.05625 -0.0474 0.05231 -0.05729 0.05231 C -0.07136 0.05231 -0.08333 0.06134 -0.08438 0.07129 C -0.08333 0.08333 -0.07136 0.09143 -0.05729 0.09143 C -0.0474 0.09143 -0.03941 0.08842 -0.03438 0.0824 L -0.01146 0.05439 C -0.00139 0.04236 0.01771 0.03426 0.04062 0.03333 Z " pathEditMode="relative" rAng="0" ptsTypes="AAAAAAAAAAAAAAAAA">
                                      <p:cBhvr>
                                        <p:cTn id="10" dur="8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647264"/>
            <a:ext cx="5584298" cy="363979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288668" y="927184"/>
            <a:ext cx="1904689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44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4665059" y="927184"/>
            <a:ext cx="2735044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44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h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56A478C-8BD0-4C72-B9E5-FEE907C50D24}"/>
              </a:ext>
            </a:extLst>
          </p:cNvPr>
          <p:cNvSpPr/>
          <p:nvPr/>
        </p:nvSpPr>
        <p:spPr>
          <a:xfrm>
            <a:off x="906822" y="809252"/>
            <a:ext cx="7516474" cy="731664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Twinkl" pitchFamily="50" charset="0"/>
              </a:rPr>
              <a:t>t</a:t>
            </a:r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sz="2800" b="1" dirty="0">
                <a:solidFill>
                  <a:schemeClr val="tx1"/>
                </a:solidFill>
                <a:latin typeface="Twinkl" pitchFamily="50" charset="0"/>
              </a:rPr>
              <a:t>h</a:t>
            </a:r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 are partners. They say </a:t>
            </a:r>
            <a:r>
              <a:rPr lang="en-GB" sz="2800" b="1" dirty="0" err="1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800" dirty="0" err="1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280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2" name="T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72616" y="3356992"/>
            <a:ext cx="609600" cy="609600"/>
          </a:xfrm>
          <a:prstGeom prst="rect">
            <a:avLst/>
          </a:prstGeom>
        </p:spPr>
      </p:pic>
      <p:grpSp>
        <p:nvGrpSpPr>
          <p:cNvPr id="14" name="Kit's teachings">
            <a:extLst>
              <a:ext uri="{FF2B5EF4-FFF2-40B4-BE49-F238E27FC236}">
                <a16:creationId xmlns:a16="http://schemas.microsoft.com/office/drawing/2014/main" id="{980E2B5E-EA3F-491B-ACEC-FB11560D31E6}"/>
              </a:ext>
            </a:extLst>
          </p:cNvPr>
          <p:cNvGrpSpPr/>
          <p:nvPr/>
        </p:nvGrpSpPr>
        <p:grpSpPr>
          <a:xfrm>
            <a:off x="687898" y="5157192"/>
            <a:ext cx="4460166" cy="1008112"/>
            <a:chOff x="687898" y="5157192"/>
            <a:chExt cx="4460166" cy="1008112"/>
          </a:xfrm>
        </p:grpSpPr>
        <p:sp>
          <p:nvSpPr>
            <p:cNvPr id="17" name="Rectangle: Rounded Corners 9">
              <a:extLst>
                <a:ext uri="{FF2B5EF4-FFF2-40B4-BE49-F238E27FC236}">
                  <a16:creationId xmlns:a16="http://schemas.microsoft.com/office/drawing/2014/main" id="{464FAFE0-987D-431A-96DC-922A2DA3E66E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16420134-4F21-4AE3-A433-2CDF02F031F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8332" t="-6794" r="-15476" b="57760"/>
            <a:stretch/>
          </p:blipFill>
          <p:spPr>
            <a:xfrm>
              <a:off x="687898" y="5157192"/>
              <a:ext cx="1006678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3"/>
              </a:solidFill>
            </a:ln>
          </p:spPr>
        </p:pic>
      </p:grpSp>
      <p:sp>
        <p:nvSpPr>
          <p:cNvPr id="20" name="Kit's teaching bubble">
            <a:extLst>
              <a:ext uri="{FF2B5EF4-FFF2-40B4-BE49-F238E27FC236}">
                <a16:creationId xmlns:a16="http://schemas.microsoft.com/office/drawing/2014/main" id="{316037FA-3155-4513-BD10-C1F3CC58BA1F}"/>
              </a:ext>
            </a:extLst>
          </p:cNvPr>
          <p:cNvSpPr/>
          <p:nvPr/>
        </p:nvSpPr>
        <p:spPr>
          <a:xfrm>
            <a:off x="1403647" y="3429001"/>
            <a:ext cx="5996455" cy="1644600"/>
          </a:xfrm>
          <a:prstGeom prst="wedgeRoundRectCallout">
            <a:avLst>
              <a:gd name="adj1" fmla="val -51804"/>
              <a:gd name="adj2" fmla="val 92535"/>
              <a:gd name="adj3" fmla="val 16667"/>
            </a:avLst>
          </a:prstGeom>
          <a:solidFill>
            <a:schemeClr val="bg1"/>
          </a:solidFill>
          <a:ln w="2857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Ensure children are sticking their tongues between their front teeth to make this sound correctly. They could look in a mirror to check. Encourage children to feel their throats to check that their ‘voice box is off’ while making the unvoiced sound. </a:t>
            </a:r>
          </a:p>
        </p:txBody>
      </p:sp>
      <p:sp>
        <p:nvSpPr>
          <p:cNvPr id="21" name="Close bubble">
            <a:extLst>
              <a:ext uri="{FF2B5EF4-FFF2-40B4-BE49-F238E27FC236}">
                <a16:creationId xmlns:a16="http://schemas.microsoft.com/office/drawing/2014/main" id="{66073EBB-D61C-444E-A08F-F377D648854F}"/>
              </a:ext>
            </a:extLst>
          </p:cNvPr>
          <p:cNvSpPr/>
          <p:nvPr/>
        </p:nvSpPr>
        <p:spPr>
          <a:xfrm>
            <a:off x="7141998" y="3380159"/>
            <a:ext cx="284162" cy="28416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164459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9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00"/>
                            </p:stCondLst>
                            <p:childTnLst>
                              <p:par>
                                <p:cTn id="2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 animBg="1"/>
      <p:bldP spid="20" grpId="0" animBg="1"/>
      <p:bldP spid="20" grpId="1" animBg="1"/>
      <p:bldP spid="21" grpId="0" animBg="1"/>
      <p:bldP spid="21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House button">
            <a:extLst>
              <a:ext uri="{FF2B5EF4-FFF2-40B4-BE49-F238E27FC236}">
                <a16:creationId xmlns:a16="http://schemas.microsoft.com/office/drawing/2014/main" id="{8299F129-E3E9-48B7-85F1-C0BFCC271A94}"/>
              </a:ext>
            </a:extLst>
          </p:cNvPr>
          <p:cNvGrpSpPr/>
          <p:nvPr/>
        </p:nvGrpSpPr>
        <p:grpSpPr>
          <a:xfrm>
            <a:off x="2771800" y="876647"/>
            <a:ext cx="3960440" cy="4968552"/>
            <a:chOff x="7380312" y="909142"/>
            <a:chExt cx="3960440" cy="4968552"/>
          </a:xfrm>
        </p:grpSpPr>
        <p:sp>
          <p:nvSpPr>
            <p:cNvPr id="18" name="Rectangle: Rounded Corners 11">
              <a:extLst>
                <a:ext uri="{FF2B5EF4-FFF2-40B4-BE49-F238E27FC236}">
                  <a16:creationId xmlns:a16="http://schemas.microsoft.com/office/drawing/2014/main" id="{DF0D2D03-A1D1-4916-85F2-38F482123221}"/>
                </a:ext>
              </a:extLst>
            </p:cNvPr>
            <p:cNvSpPr/>
            <p:nvPr/>
          </p:nvSpPr>
          <p:spPr>
            <a:xfrm>
              <a:off x="7380312" y="909142"/>
              <a:ext cx="3960440" cy="4968552"/>
            </a:xfrm>
            <a:prstGeom prst="roundRect">
              <a:avLst>
                <a:gd name="adj" fmla="val 9850"/>
              </a:avLst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76617F1F-6FBE-4265-B8C2-E64DAF7A40E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9781" y="2428563"/>
              <a:ext cx="3381864" cy="2204270"/>
            </a:xfrm>
            <a:prstGeom prst="rect">
              <a:avLst/>
            </a:prstGeom>
          </p:spPr>
        </p:pic>
      </p:grpSp>
      <p:sp>
        <p:nvSpPr>
          <p:cNvPr id="20" name="h button">
            <a:hlinkClick r:id="" action="ppaction://noaction">
              <a:snd r:embed="rId3" name="H.wav"/>
            </a:hlinkClick>
            <a:extLst>
              <a:ext uri="{FF2B5EF4-FFF2-40B4-BE49-F238E27FC236}">
                <a16:creationId xmlns:a16="http://schemas.microsoft.com/office/drawing/2014/main" id="{8BB34E2D-6F69-49DA-A77F-98E0EF9B5E32}"/>
              </a:ext>
            </a:extLst>
          </p:cNvPr>
          <p:cNvSpPr/>
          <p:nvPr/>
        </p:nvSpPr>
        <p:spPr>
          <a:xfrm>
            <a:off x="2771800" y="876647"/>
            <a:ext cx="3960440" cy="4968552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3900" dirty="0" err="1">
                <a:solidFill>
                  <a:schemeClr val="tx1"/>
                </a:solidFill>
              </a:rPr>
              <a:t>th</a:t>
            </a:r>
            <a:endParaRPr lang="en-GB" sz="1200" dirty="0">
              <a:solidFill>
                <a:schemeClr val="tx1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1" name="Rectangle: Rounded Corners 2">
            <a:extLst>
              <a:ext uri="{FF2B5EF4-FFF2-40B4-BE49-F238E27FC236}">
                <a16:creationId xmlns:a16="http://schemas.microsoft.com/office/drawing/2014/main" id="{CEB6AD45-9A45-487F-8955-EC14DAE64A54}"/>
              </a:ext>
            </a:extLst>
          </p:cNvPr>
          <p:cNvSpPr/>
          <p:nvPr/>
        </p:nvSpPr>
        <p:spPr>
          <a:xfrm>
            <a:off x="2555776" y="686061"/>
            <a:ext cx="4392488" cy="5433851"/>
          </a:xfrm>
          <a:prstGeom prst="roundRect">
            <a:avLst>
              <a:gd name="adj" fmla="val 13040"/>
            </a:avLst>
          </a:prstGeom>
          <a:noFill/>
          <a:ln w="76200">
            <a:solidFill>
              <a:srgbClr val="CB4793">
                <a:alpha val="45882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72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5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375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6" presetClass="emph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75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375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6" presetClass="emph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75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375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1" grpId="2" animBg="1"/>
      <p:bldP spid="21" grpId="3" animBg="1"/>
      <p:bldP spid="21" grpId="4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0" name="Title 1">
            <a:extLst>
              <a:ext uri="{FF2B5EF4-FFF2-40B4-BE49-F238E27FC236}">
                <a16:creationId xmlns:a16="http://schemas.microsoft.com/office/drawing/2014/main" id="{D003BE68-2E2F-48A7-A20B-B5AA1FD42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Action</a:t>
            </a:r>
          </a:p>
        </p:txBody>
      </p:sp>
      <p:sp>
        <p:nvSpPr>
          <p:cNvPr id="11" name="Rectangle: Rounded Corners 14">
            <a:extLst>
              <a:ext uri="{FF2B5EF4-FFF2-40B4-BE49-F238E27FC236}">
                <a16:creationId xmlns:a16="http://schemas.microsoft.com/office/drawing/2014/main" id="{09A5B2B0-C335-4AE7-9CAD-B03432A68BE7}"/>
              </a:ext>
            </a:extLst>
          </p:cNvPr>
          <p:cNvSpPr/>
          <p:nvPr/>
        </p:nvSpPr>
        <p:spPr>
          <a:xfrm>
            <a:off x="2555777" y="1473200"/>
            <a:ext cx="4787998" cy="790056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Put your forefingers on your head and wiggle your moth’s feelers.</a:t>
            </a:r>
          </a:p>
        </p:txBody>
      </p:sp>
      <p:sp>
        <p:nvSpPr>
          <p:cNvPr id="12" name="Speech Bubble">
            <a:extLst>
              <a:ext uri="{FF2B5EF4-FFF2-40B4-BE49-F238E27FC236}">
                <a16:creationId xmlns:a16="http://schemas.microsoft.com/office/drawing/2014/main" id="{B63F4234-E68A-49FB-8C5E-F0F4DC9430E7}"/>
              </a:ext>
            </a:extLst>
          </p:cNvPr>
          <p:cNvSpPr/>
          <p:nvPr/>
        </p:nvSpPr>
        <p:spPr>
          <a:xfrm>
            <a:off x="2634239" y="2740594"/>
            <a:ext cx="3275494" cy="1560473"/>
          </a:xfrm>
          <a:prstGeom prst="wedgeRoundRectCallout">
            <a:avLst>
              <a:gd name="adj1" fmla="val -63201"/>
              <a:gd name="adj2" fmla="val -6278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 Say ‘</a:t>
            </a:r>
            <a:r>
              <a:rPr lang="en-GB" sz="3200" b="1" dirty="0" err="1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,</a:t>
            </a:r>
            <a:r>
              <a:rPr lang="en-GB" sz="3200" b="1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3200" b="1" dirty="0" err="1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,</a:t>
            </a:r>
            <a:r>
              <a:rPr lang="en-GB" sz="3200" b="1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3200" b="1" dirty="0" err="1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’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with your voice box off.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40448B6-D6AA-4120-AF5B-C58F41C3D4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33" y="1269481"/>
            <a:ext cx="1565110" cy="487124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27"/>
          <a:stretch/>
        </p:blipFill>
        <p:spPr>
          <a:xfrm>
            <a:off x="5070896" y="3369735"/>
            <a:ext cx="3201154" cy="304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591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0E295C5B-6948-422C-BAB2-354F42990A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39" y="1244595"/>
            <a:ext cx="4573485" cy="646780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05" t="12831" r="22270" b="29419"/>
          <a:stretch/>
        </p:blipFill>
        <p:spPr>
          <a:xfrm>
            <a:off x="4229669" y="2052727"/>
            <a:ext cx="2525741" cy="3655679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D003BE68-2E2F-48A7-A20B-B5AA1FD42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Write the Letters</a:t>
            </a:r>
          </a:p>
        </p:txBody>
      </p:sp>
      <p:sp>
        <p:nvSpPr>
          <p:cNvPr id="17" name="Rectangle: Rounded Corners 10">
            <a:extLst>
              <a:ext uri="{FF2B5EF4-FFF2-40B4-BE49-F238E27FC236}">
                <a16:creationId xmlns:a16="http://schemas.microsoft.com/office/drawing/2014/main" id="{E56A478C-8BD0-4C72-B9E5-FEE907C50D24}"/>
              </a:ext>
            </a:extLst>
          </p:cNvPr>
          <p:cNvSpPr/>
          <p:nvPr/>
        </p:nvSpPr>
        <p:spPr>
          <a:xfrm>
            <a:off x="809000" y="1473200"/>
            <a:ext cx="7516474" cy="59949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Down the teaspoon and under the teacup, then across the top.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Down the chimney to the floor, up and over the new front door. 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18" name="Write Action">
            <a:extLst>
              <a:ext uri="{FF2B5EF4-FFF2-40B4-BE49-F238E27FC236}">
                <a16:creationId xmlns:a16="http://schemas.microsoft.com/office/drawing/2014/main" id="{59A4B36C-D4AD-4A28-8D66-C84181668F71}"/>
              </a:ext>
            </a:extLst>
          </p:cNvPr>
          <p:cNvGrpSpPr/>
          <p:nvPr/>
        </p:nvGrpSpPr>
        <p:grpSpPr>
          <a:xfrm>
            <a:off x="6914614" y="5517232"/>
            <a:ext cx="1545818" cy="720080"/>
            <a:chOff x="6914614" y="5517232"/>
            <a:chExt cx="1545818" cy="720080"/>
          </a:xfrm>
        </p:grpSpPr>
        <p:grpSp>
          <p:nvGrpSpPr>
            <p:cNvPr id="19" name="Write action">
              <a:extLst>
                <a:ext uri="{FF2B5EF4-FFF2-40B4-BE49-F238E27FC236}">
                  <a16:creationId xmlns:a16="http://schemas.microsoft.com/office/drawing/2014/main" id="{31557B25-6165-45BD-A3F4-FE271F6E7637}"/>
                </a:ext>
              </a:extLst>
            </p:cNvPr>
            <p:cNvGrpSpPr/>
            <p:nvPr/>
          </p:nvGrpSpPr>
          <p:grpSpPr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21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938"/>
                <a:ext cx="1099786" cy="432048"/>
              </a:xfrm>
              <a:prstGeom prst="roundRect">
                <a:avLst>
                  <a:gd name="adj" fmla="val 50000"/>
                </a:avLst>
              </a:prstGeom>
              <a:solidFill>
                <a:srgbClr val="CB4793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352" y="5517232"/>
                <a:ext cx="720080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CB479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9C4B4860-B190-4D4F-9A93-6988FBF044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56376" y="5517232"/>
              <a:ext cx="504056" cy="502485"/>
            </a:xfrm>
            <a:prstGeom prst="rect">
              <a:avLst/>
            </a:prstGeom>
          </p:spPr>
        </p:pic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339752" y="1340768"/>
            <a:ext cx="4472699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4400" b="1" dirty="0" err="1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th</a:t>
            </a:r>
            <a:endParaRPr lang="en-GB" sz="34400" b="1" dirty="0">
              <a:ln w="57150">
                <a:solidFill>
                  <a:schemeClr val="tx1"/>
                </a:solidFill>
              </a:ln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744" y="2300497"/>
            <a:ext cx="948930" cy="94597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524" y="1827511"/>
            <a:ext cx="948930" cy="94597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1058" y="2848990"/>
            <a:ext cx="948930" cy="94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725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-0.00556 0.15046 L -0.00729 0.26273 L -0.00451 0.29977 L 0.0066 0.31829 L 0.02413 0.32338 L 0.05747 0.31597 L 0.07049 0.30972 " pathEditMode="relative" ptsTypes="AAAAAAAA">
                                      <p:cBhvr>
                                        <p:cTn id="10" dur="2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7.40741E-7 L 0.12066 0.0030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24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25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7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250"/>
                            </p:stCondLst>
                            <p:childTnLst>
                              <p:par>
                                <p:cTn id="31" presetID="0" presetClass="path" presetSubtype="0" accel="28571" decel="2857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33333E-6 L -0.00521 0.38287 L 0.00955 0.2324 L 0.02986 0.19282 L 0.0618 0.16157 L 0.1 0.15439 L 0.12031 0.16296 L 0.13194 0.19004 L 0.13298 0.25231 L 0.12882 0.36018 L 0.13524 0.38703 L 0.16493 0.38865 L 0.1842 0.38148 " pathEditMode="relative" rAng="0" ptsTypes="AAAAAAAAAAAAA">
                                      <p:cBhvr>
                                        <p:cTn id="3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41" y="1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25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8" name="Rectangle: Rounded Corners 10">
            <a:extLst>
              <a:ext uri="{FF2B5EF4-FFF2-40B4-BE49-F238E27FC236}">
                <a16:creationId xmlns:a16="http://schemas.microsoft.com/office/drawing/2014/main" id="{859ADB85-1168-46D6-97F3-04118DE55654}"/>
              </a:ext>
            </a:extLst>
          </p:cNvPr>
          <p:cNvSpPr/>
          <p:nvPr/>
        </p:nvSpPr>
        <p:spPr>
          <a:xfrm>
            <a:off x="1907704" y="1916832"/>
            <a:ext cx="5328592" cy="2919657"/>
          </a:xfrm>
          <a:prstGeom prst="roundRect">
            <a:avLst>
              <a:gd name="adj" fmla="val 96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(To the tune of ‘Black Velvet Band’)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 moths are flying around us,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They like to fly into the light.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With their wings that brush on our </a:t>
            </a:r>
            <a:r>
              <a:rPr lang="en-GB">
                <a:solidFill>
                  <a:schemeClr val="tx1"/>
                </a:solidFill>
                <a:latin typeface="Twinkl" pitchFamily="50" charset="0"/>
              </a:rPr>
              <a:t>torches,</a:t>
            </a:r>
          </a:p>
          <a:p>
            <a:pPr algn="ctr"/>
            <a:r>
              <a:rPr lang="en-GB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- 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- they fly into the night.</a:t>
            </a:r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79EB8714-B516-4FF3-8BCC-07BCF205A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Let’s Sing!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9261" y="2300405"/>
            <a:ext cx="1122216" cy="31157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2308" y="2300404"/>
            <a:ext cx="1106218" cy="3115733"/>
          </a:xfrm>
          <a:prstGeom prst="rect">
            <a:avLst/>
          </a:prstGeom>
        </p:spPr>
      </p:pic>
      <p:grpSp>
        <p:nvGrpSpPr>
          <p:cNvPr id="16" name="play"/>
          <p:cNvGrpSpPr/>
          <p:nvPr/>
        </p:nvGrpSpPr>
        <p:grpSpPr>
          <a:xfrm>
            <a:off x="6285074" y="5576593"/>
            <a:ext cx="2175354" cy="666750"/>
            <a:chOff x="6285074" y="4630121"/>
            <a:chExt cx="2175354" cy="666750"/>
          </a:xfrm>
        </p:grpSpPr>
        <p:sp>
          <p:nvSpPr>
            <p:cNvPr id="17" name="Rectangle: Rounded Corners 17">
              <a:extLst>
                <a:ext uri="{FF2B5EF4-FFF2-40B4-BE49-F238E27FC236}">
                  <a16:creationId xmlns:a16="http://schemas.microsoft.com/office/drawing/2014/main" id="{21EE8586-750F-4B5A-8D8D-3842941D187F}"/>
                </a:ext>
              </a:extLst>
            </p:cNvPr>
            <p:cNvSpPr/>
            <p:nvPr/>
          </p:nvSpPr>
          <p:spPr>
            <a:xfrm>
              <a:off x="6285074" y="4728827"/>
              <a:ext cx="1729326" cy="432048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Play Song</a:t>
              </a: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33" t="5001" b="64794"/>
            <a:stretch/>
          </p:blipFill>
          <p:spPr bwMode="auto">
            <a:xfrm>
              <a:off x="7740349" y="4630121"/>
              <a:ext cx="720079" cy="6667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3"/>
              </a:solidFill>
            </a:ln>
          </p:spPr>
        </p:pic>
      </p:grpSp>
      <p:pic>
        <p:nvPicPr>
          <p:cNvPr id="8" name="Black Velvet Band">
            <a:hlinkClick r:id="" action="ppaction://media"/>
            <a:extLst>
              <a:ext uri="{FF2B5EF4-FFF2-40B4-BE49-F238E27FC236}">
                <a16:creationId xmlns:a16="http://schemas.microsoft.com/office/drawing/2014/main" id="{5BB40615-E842-436C-9037-BE4386199A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08764" y="5370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8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245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D003BE68-2E2F-48A7-A20B-B5AA1FD42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Torchlight Words</a:t>
            </a:r>
          </a:p>
        </p:txBody>
      </p:sp>
      <p:sp>
        <p:nvSpPr>
          <p:cNvPr id="17" name="Rectangle: Rounded Corners 10">
            <a:extLst>
              <a:ext uri="{FF2B5EF4-FFF2-40B4-BE49-F238E27FC236}">
                <a16:creationId xmlns:a16="http://schemas.microsoft.com/office/drawing/2014/main" id="{E56A478C-8BD0-4C72-B9E5-FEE907C50D24}"/>
              </a:ext>
            </a:extLst>
          </p:cNvPr>
          <p:cNvSpPr/>
          <p:nvPr/>
        </p:nvSpPr>
        <p:spPr>
          <a:xfrm>
            <a:off x="809000" y="1439333"/>
            <a:ext cx="7516474" cy="753533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  <a:latin typeface="Twinkl" pitchFamily="50" charset="0"/>
              </a:rPr>
              <a:t>Kit and Sam have used their torches to find some words in the campsite. 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to read them?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72" t="31758" r="2117" b="20942"/>
          <a:stretch/>
        </p:blipFill>
        <p:spPr>
          <a:xfrm>
            <a:off x="2243667" y="2433108"/>
            <a:ext cx="4885266" cy="3574470"/>
          </a:xfrm>
          <a:prstGeom prst="round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9101">
            <a:off x="5058832" y="4693562"/>
            <a:ext cx="2413000" cy="1451570"/>
          </a:xfrm>
          <a:prstGeom prst="rect">
            <a:avLst/>
          </a:prstGeom>
        </p:spPr>
      </p:pic>
      <p:grpSp>
        <p:nvGrpSpPr>
          <p:cNvPr id="28" name="Group 2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3"/>
          </a:solidFill>
        </p:grpSpPr>
        <p:sp>
          <p:nvSpPr>
            <p:cNvPr id="29" name="Oval 2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26722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">
            <a:extLst>
              <a:ext uri="{FF2B5EF4-FFF2-40B4-BE49-F238E27FC236}">
                <a16:creationId xmlns:a16="http://schemas.microsoft.com/office/drawing/2014/main" id="{552E8667-4F1B-4A3D-AF4F-7DCD84EBEAFC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2531" name="Picture 10">
            <a:extLst>
              <a:ext uri="{FF2B5EF4-FFF2-40B4-BE49-F238E27FC236}">
                <a16:creationId xmlns:a16="http://schemas.microsoft.com/office/drawing/2014/main" id="{F6CCBA8C-8891-4A52-8C55-50BBB1DB9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38" y="2387600"/>
            <a:ext cx="6207125" cy="368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4B34B1A5-00A9-4AB8-B806-46EEEE39D4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9101">
            <a:off x="7455766" y="1491900"/>
            <a:ext cx="2413000" cy="1451570"/>
          </a:xfrm>
          <a:prstGeom prst="rect">
            <a:avLst/>
          </a:prstGeom>
        </p:spPr>
      </p:pic>
      <p:sp>
        <p:nvSpPr>
          <p:cNvPr id="42" name="Oval 41">
            <a:extLst>
              <a:ext uri="{FF2B5EF4-FFF2-40B4-BE49-F238E27FC236}">
                <a16:creationId xmlns:a16="http://schemas.microsoft.com/office/drawing/2014/main" id="{EFF7C086-EADA-435C-834B-BF8DA85EF638}"/>
              </a:ext>
            </a:extLst>
          </p:cNvPr>
          <p:cNvSpPr/>
          <p:nvPr/>
        </p:nvSpPr>
        <p:spPr>
          <a:xfrm>
            <a:off x="631577" y="3627360"/>
            <a:ext cx="1938866" cy="193886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3425BC9-9BE6-43A3-8F33-8BDDBF5436CA}"/>
              </a:ext>
            </a:extLst>
          </p:cNvPr>
          <p:cNvSpPr txBox="1"/>
          <p:nvPr/>
        </p:nvSpPr>
        <p:spPr>
          <a:xfrm>
            <a:off x="2870760" y="3665769"/>
            <a:ext cx="110066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5061C8A-D184-42FF-A3FB-A8B86B4EACAC}"/>
              </a:ext>
            </a:extLst>
          </p:cNvPr>
          <p:cNvSpPr txBox="1"/>
          <p:nvPr/>
        </p:nvSpPr>
        <p:spPr>
          <a:xfrm>
            <a:off x="3999126" y="3665769"/>
            <a:ext cx="110066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CC11EE0-099D-4F8C-8B3C-CAB9B594240B}"/>
              </a:ext>
            </a:extLst>
          </p:cNvPr>
          <p:cNvSpPr txBox="1"/>
          <p:nvPr/>
        </p:nvSpPr>
        <p:spPr>
          <a:xfrm>
            <a:off x="5127492" y="3665769"/>
            <a:ext cx="175248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 err="1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th</a:t>
            </a:r>
            <a:endParaRPr lang="en-GB" sz="11500" b="1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4EA39812-3DA4-42C6-A631-635A7F0B001D}"/>
              </a:ext>
            </a:extLst>
          </p:cNvPr>
          <p:cNvSpPr/>
          <p:nvPr/>
        </p:nvSpPr>
        <p:spPr>
          <a:xfrm>
            <a:off x="3307043" y="5239604"/>
            <a:ext cx="143933" cy="14393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10AA0301-B8F8-4F2A-B158-339BE5B05167}"/>
              </a:ext>
            </a:extLst>
          </p:cNvPr>
          <p:cNvSpPr/>
          <p:nvPr/>
        </p:nvSpPr>
        <p:spPr>
          <a:xfrm>
            <a:off x="4407710" y="5239603"/>
            <a:ext cx="143933" cy="14393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8" name="Rounded Rectangle 19">
            <a:extLst>
              <a:ext uri="{FF2B5EF4-FFF2-40B4-BE49-F238E27FC236}">
                <a16:creationId xmlns:a16="http://schemas.microsoft.com/office/drawing/2014/main" id="{60D4E942-996E-4502-95CC-4F335517AE07}"/>
              </a:ext>
            </a:extLst>
          </p:cNvPr>
          <p:cNvSpPr/>
          <p:nvPr/>
        </p:nvSpPr>
        <p:spPr>
          <a:xfrm>
            <a:off x="5271339" y="5235368"/>
            <a:ext cx="1312304" cy="13123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7911CC16-84EF-41FD-831B-10B8487D97D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399" y="695373"/>
            <a:ext cx="3071210" cy="1618448"/>
          </a:xfrm>
          <a:prstGeom prst="rect">
            <a:avLst/>
          </a:prstGeom>
        </p:spPr>
      </p:pic>
      <p:sp>
        <p:nvSpPr>
          <p:cNvPr id="18" name="Sound Buttons">
            <a:extLst>
              <a:ext uri="{FF2B5EF4-FFF2-40B4-BE49-F238E27FC236}">
                <a16:creationId xmlns:a16="http://schemas.microsoft.com/office/drawing/2014/main" id="{D5524CE0-155D-47EC-93A0-171326A5BDE0}"/>
              </a:ext>
            </a:extLst>
          </p:cNvPr>
          <p:cNvSpPr/>
          <p:nvPr/>
        </p:nvSpPr>
        <p:spPr>
          <a:xfrm>
            <a:off x="683572" y="5601844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A6CEAE1-15AE-4C4B-8F59-AD1583A6A54D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3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39847A5-9E81-4657-8AFB-FB0F02E00F47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53DD9F1E-0B57-42CC-8781-C2A2B13B90F8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932892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.18941 0.0011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62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941 0.00116 L 0.31632 1.11111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632 1.11111E-6 L 0.47274 0.003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3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2" grpId="0" animBg="1"/>
      <p:bldP spid="42" grpId="1" animBg="1"/>
      <p:bldP spid="42" grpId="2" animBg="1"/>
      <p:bldP spid="42" grpId="3" animBg="1"/>
      <p:bldP spid="43" grpId="0"/>
      <p:bldP spid="44" grpId="0"/>
      <p:bldP spid="45" grpId="0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">
            <a:extLst>
              <a:ext uri="{FF2B5EF4-FFF2-40B4-BE49-F238E27FC236}">
                <a16:creationId xmlns:a16="http://schemas.microsoft.com/office/drawing/2014/main" id="{552E8667-4F1B-4A3D-AF4F-7DCD84EBEAFC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2531" name="Picture 10">
            <a:extLst>
              <a:ext uri="{FF2B5EF4-FFF2-40B4-BE49-F238E27FC236}">
                <a16:creationId xmlns:a16="http://schemas.microsoft.com/office/drawing/2014/main" id="{F6CCBA8C-8891-4A52-8C55-50BBB1DB9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38" y="2387600"/>
            <a:ext cx="6207125" cy="368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Sound Buttons">
            <a:extLst>
              <a:ext uri="{FF2B5EF4-FFF2-40B4-BE49-F238E27FC236}">
                <a16:creationId xmlns:a16="http://schemas.microsoft.com/office/drawing/2014/main" id="{D5524CE0-155D-47EC-93A0-171326A5BDE0}"/>
              </a:ext>
            </a:extLst>
          </p:cNvPr>
          <p:cNvSpPr/>
          <p:nvPr/>
        </p:nvSpPr>
        <p:spPr>
          <a:xfrm>
            <a:off x="683572" y="5601844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A6CEAE1-15AE-4C4B-8F59-AD1583A6A54D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3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39847A5-9E81-4657-8AFB-FB0F02E00F47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53DD9F1E-0B57-42CC-8781-C2A2B13B90F8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EBEBC684-4E5D-4975-BA11-6CB77CB752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9101">
            <a:off x="7197636" y="1439287"/>
            <a:ext cx="2413000" cy="1451570"/>
          </a:xfrm>
          <a:prstGeom prst="rect">
            <a:avLst/>
          </a:prstGeom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12FBBB81-4D68-4DFC-A439-596482ADC3E1}"/>
              </a:ext>
            </a:extLst>
          </p:cNvPr>
          <p:cNvSpPr/>
          <p:nvPr/>
        </p:nvSpPr>
        <p:spPr>
          <a:xfrm>
            <a:off x="1077384" y="3574747"/>
            <a:ext cx="1938866" cy="193886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B3FFBF-9C2C-4548-AF4A-018A8C902481}"/>
              </a:ext>
            </a:extLst>
          </p:cNvPr>
          <p:cNvSpPr txBox="1"/>
          <p:nvPr/>
        </p:nvSpPr>
        <p:spPr>
          <a:xfrm>
            <a:off x="2758180" y="3613156"/>
            <a:ext cx="168088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 err="1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th</a:t>
            </a:r>
            <a:endParaRPr lang="en-GB" sz="11500" b="1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5A57BB2-6630-4501-A31B-CAF6BE7DC0D2}"/>
              </a:ext>
            </a:extLst>
          </p:cNvPr>
          <p:cNvSpPr txBox="1"/>
          <p:nvPr/>
        </p:nvSpPr>
        <p:spPr>
          <a:xfrm>
            <a:off x="4574232" y="3613156"/>
            <a:ext cx="110066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 err="1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i</a:t>
            </a:r>
            <a:endParaRPr lang="en-GB" sz="11500" b="1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6C13EC3-7407-43C4-9064-066F7D29C34A}"/>
              </a:ext>
            </a:extLst>
          </p:cNvPr>
          <p:cNvSpPr txBox="1"/>
          <p:nvPr/>
        </p:nvSpPr>
        <p:spPr>
          <a:xfrm>
            <a:off x="5573299" y="3613156"/>
            <a:ext cx="175248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n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B76FE8C-654B-49D4-B8B5-9593A700EF58}"/>
              </a:ext>
            </a:extLst>
          </p:cNvPr>
          <p:cNvSpPr/>
          <p:nvPr/>
        </p:nvSpPr>
        <p:spPr>
          <a:xfrm>
            <a:off x="4834467" y="5186990"/>
            <a:ext cx="143933" cy="14393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28" name="Rounded Rectangle 13">
            <a:extLst>
              <a:ext uri="{FF2B5EF4-FFF2-40B4-BE49-F238E27FC236}">
                <a16:creationId xmlns:a16="http://schemas.microsoft.com/office/drawing/2014/main" id="{8B4D22E0-93E9-4222-9221-C1143FF234C0}"/>
              </a:ext>
            </a:extLst>
          </p:cNvPr>
          <p:cNvSpPr/>
          <p:nvPr/>
        </p:nvSpPr>
        <p:spPr>
          <a:xfrm>
            <a:off x="2881015" y="5182755"/>
            <a:ext cx="1312304" cy="13123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5D567DF-D83D-45E8-90C2-5A9032E0005D}"/>
              </a:ext>
            </a:extLst>
          </p:cNvPr>
          <p:cNvSpPr/>
          <p:nvPr/>
        </p:nvSpPr>
        <p:spPr>
          <a:xfrm>
            <a:off x="5996517" y="5170056"/>
            <a:ext cx="143933" cy="14393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2210BB47-8FA4-45C7-83F4-DCF2AA9F1E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48"/>
          <a:stretch/>
        </p:blipFill>
        <p:spPr>
          <a:xfrm rot="6844904" flipH="1">
            <a:off x="4494530" y="219462"/>
            <a:ext cx="205740" cy="2610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5358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11022E-16 L 0.15678 1.11022E-1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3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678 1.11022E-16 L 0.31632 1.11022E-1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632 1.11022E-16 L 0.44549 0.0023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58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3" grpId="2" animBg="1"/>
      <p:bldP spid="23" grpId="3" animBg="1"/>
      <p:bldP spid="24" grpId="0"/>
      <p:bldP spid="25" grpId="0"/>
      <p:bldP spid="26" grpId="0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">
            <a:extLst>
              <a:ext uri="{FF2B5EF4-FFF2-40B4-BE49-F238E27FC236}">
                <a16:creationId xmlns:a16="http://schemas.microsoft.com/office/drawing/2014/main" id="{552E8667-4F1B-4A3D-AF4F-7DCD84EBEAFC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2531" name="Picture 10">
            <a:extLst>
              <a:ext uri="{FF2B5EF4-FFF2-40B4-BE49-F238E27FC236}">
                <a16:creationId xmlns:a16="http://schemas.microsoft.com/office/drawing/2014/main" id="{F6CCBA8C-8891-4A52-8C55-50BBB1DB9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38" y="2387600"/>
            <a:ext cx="6207125" cy="368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Sound Buttons">
            <a:extLst>
              <a:ext uri="{FF2B5EF4-FFF2-40B4-BE49-F238E27FC236}">
                <a16:creationId xmlns:a16="http://schemas.microsoft.com/office/drawing/2014/main" id="{D5524CE0-155D-47EC-93A0-171326A5BDE0}"/>
              </a:ext>
            </a:extLst>
          </p:cNvPr>
          <p:cNvSpPr/>
          <p:nvPr/>
        </p:nvSpPr>
        <p:spPr>
          <a:xfrm>
            <a:off x="683572" y="5601844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A6CEAE1-15AE-4C4B-8F59-AD1583A6A54D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3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39847A5-9E81-4657-8AFB-FB0F02E00F47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53DD9F1E-0B57-42CC-8781-C2A2B13B90F8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1" name="Picture 30">
            <a:extLst>
              <a:ext uri="{FF2B5EF4-FFF2-40B4-BE49-F238E27FC236}">
                <a16:creationId xmlns:a16="http://schemas.microsoft.com/office/drawing/2014/main" id="{DA37E75C-4F56-40C6-A0CF-63B8AC2071E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22" r="59455"/>
          <a:stretch/>
        </p:blipFill>
        <p:spPr>
          <a:xfrm rot="3758984" flipH="1">
            <a:off x="4192665" y="257644"/>
            <a:ext cx="521603" cy="261004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30B8C2F-DE9E-4693-8545-25E829A80D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9101">
            <a:off x="7501523" y="1359230"/>
            <a:ext cx="2413000" cy="1451570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B9B70059-E42C-412E-A869-B403791EE3AD}"/>
              </a:ext>
            </a:extLst>
          </p:cNvPr>
          <p:cNvSpPr/>
          <p:nvPr/>
        </p:nvSpPr>
        <p:spPr>
          <a:xfrm>
            <a:off x="807109" y="3494690"/>
            <a:ext cx="1938866" cy="193886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8D7E3C5-106A-4155-9178-797309CE2C0F}"/>
              </a:ext>
            </a:extLst>
          </p:cNvPr>
          <p:cNvSpPr txBox="1"/>
          <p:nvPr/>
        </p:nvSpPr>
        <p:spPr>
          <a:xfrm>
            <a:off x="2487905" y="3533099"/>
            <a:ext cx="168088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 err="1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th</a:t>
            </a:r>
            <a:endParaRPr lang="en-GB" sz="11500" b="1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46DBE49-D32B-4E7B-9488-A98DD77D3C82}"/>
              </a:ext>
            </a:extLst>
          </p:cNvPr>
          <p:cNvSpPr txBox="1"/>
          <p:nvPr/>
        </p:nvSpPr>
        <p:spPr>
          <a:xfrm>
            <a:off x="4161082" y="3533099"/>
            <a:ext cx="110066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 err="1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i</a:t>
            </a:r>
            <a:endParaRPr lang="en-GB" sz="11500" b="1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73FBBDA-69AE-420A-8152-5086284E1C70}"/>
              </a:ext>
            </a:extLst>
          </p:cNvPr>
          <p:cNvSpPr txBox="1"/>
          <p:nvPr/>
        </p:nvSpPr>
        <p:spPr>
          <a:xfrm>
            <a:off x="4960124" y="3533099"/>
            <a:ext cx="175248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 err="1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ck</a:t>
            </a:r>
            <a:endParaRPr lang="en-GB" sz="11500" b="1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A22A183F-ADA8-449C-A98F-2BF3B659D1DD}"/>
              </a:ext>
            </a:extLst>
          </p:cNvPr>
          <p:cNvSpPr/>
          <p:nvPr/>
        </p:nvSpPr>
        <p:spPr>
          <a:xfrm>
            <a:off x="4440367" y="5106933"/>
            <a:ext cx="143933" cy="14393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8" name="Rounded Rectangle 19">
            <a:extLst>
              <a:ext uri="{FF2B5EF4-FFF2-40B4-BE49-F238E27FC236}">
                <a16:creationId xmlns:a16="http://schemas.microsoft.com/office/drawing/2014/main" id="{F416133B-4B38-4665-A746-1609B1E2236A}"/>
              </a:ext>
            </a:extLst>
          </p:cNvPr>
          <p:cNvSpPr/>
          <p:nvPr/>
        </p:nvSpPr>
        <p:spPr>
          <a:xfrm>
            <a:off x="5103971" y="5102698"/>
            <a:ext cx="1312304" cy="13123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13">
            <a:extLst>
              <a:ext uri="{FF2B5EF4-FFF2-40B4-BE49-F238E27FC236}">
                <a16:creationId xmlns:a16="http://schemas.microsoft.com/office/drawing/2014/main" id="{8356788B-DB15-4F5F-A57B-B477FC657DCB}"/>
              </a:ext>
            </a:extLst>
          </p:cNvPr>
          <p:cNvSpPr/>
          <p:nvPr/>
        </p:nvSpPr>
        <p:spPr>
          <a:xfrm>
            <a:off x="2610740" y="5102698"/>
            <a:ext cx="1312304" cy="13123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9782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0.15677 4.07407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3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677 4.07407E-6 L 0.31632 4.07407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632 4.07407E-6 L 0.47274 0.003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3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3" grpId="2" animBg="1"/>
      <p:bldP spid="33" grpId="3" animBg="1"/>
      <p:bldP spid="34" grpId="0"/>
      <p:bldP spid="35" grpId="0"/>
      <p:bldP spid="36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">
            <a:extLst>
              <a:ext uri="{FF2B5EF4-FFF2-40B4-BE49-F238E27FC236}">
                <a16:creationId xmlns:a16="http://schemas.microsoft.com/office/drawing/2014/main" id="{552E8667-4F1B-4A3D-AF4F-7DCD84EBEAFC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2531" name="Picture 10">
            <a:extLst>
              <a:ext uri="{FF2B5EF4-FFF2-40B4-BE49-F238E27FC236}">
                <a16:creationId xmlns:a16="http://schemas.microsoft.com/office/drawing/2014/main" id="{F6CCBA8C-8891-4A52-8C55-50BBB1DB9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38" y="2387600"/>
            <a:ext cx="6207125" cy="368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Sound Buttons">
            <a:extLst>
              <a:ext uri="{FF2B5EF4-FFF2-40B4-BE49-F238E27FC236}">
                <a16:creationId xmlns:a16="http://schemas.microsoft.com/office/drawing/2014/main" id="{D5524CE0-155D-47EC-93A0-171326A5BDE0}"/>
              </a:ext>
            </a:extLst>
          </p:cNvPr>
          <p:cNvSpPr/>
          <p:nvPr/>
        </p:nvSpPr>
        <p:spPr>
          <a:xfrm>
            <a:off x="683572" y="5601844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A6CEAE1-15AE-4C4B-8F59-AD1583A6A54D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3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39847A5-9E81-4657-8AFB-FB0F02E00F47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53DD9F1E-0B57-42CC-8781-C2A2B13B90F8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E0152E83-89A5-4B03-97C0-8A6B525F90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050" y="695119"/>
            <a:ext cx="1918500" cy="1580692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D5B91E9-E0E3-45A2-BAFA-BC13CB24E82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9101">
            <a:off x="7309964" y="1283573"/>
            <a:ext cx="2413000" cy="1451570"/>
          </a:xfrm>
          <a:prstGeom prst="rect">
            <a:avLst/>
          </a:prstGeom>
        </p:spPr>
      </p:pic>
      <p:sp>
        <p:nvSpPr>
          <p:cNvPr id="40" name="Oval 39">
            <a:extLst>
              <a:ext uri="{FF2B5EF4-FFF2-40B4-BE49-F238E27FC236}">
                <a16:creationId xmlns:a16="http://schemas.microsoft.com/office/drawing/2014/main" id="{2DD4E13F-BC63-4110-B198-9A69CA6F4AD8}"/>
              </a:ext>
            </a:extLst>
          </p:cNvPr>
          <p:cNvSpPr/>
          <p:nvPr/>
        </p:nvSpPr>
        <p:spPr>
          <a:xfrm>
            <a:off x="485775" y="3419033"/>
            <a:ext cx="1938866" cy="193886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618E98B-28C8-4BC4-88D4-A88A4353574C}"/>
              </a:ext>
            </a:extLst>
          </p:cNvPr>
          <p:cNvSpPr txBox="1"/>
          <p:nvPr/>
        </p:nvSpPr>
        <p:spPr>
          <a:xfrm>
            <a:off x="2724958" y="3457442"/>
            <a:ext cx="110066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p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5EE9176-79D8-4097-9D71-15A97DBD8BBE}"/>
              </a:ext>
            </a:extLst>
          </p:cNvPr>
          <p:cNvSpPr txBox="1"/>
          <p:nvPr/>
        </p:nvSpPr>
        <p:spPr>
          <a:xfrm>
            <a:off x="3853324" y="3457442"/>
            <a:ext cx="110066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C25CEF7-E2B9-4390-87B9-A22D862F7752}"/>
              </a:ext>
            </a:extLst>
          </p:cNvPr>
          <p:cNvSpPr txBox="1"/>
          <p:nvPr/>
        </p:nvSpPr>
        <p:spPr>
          <a:xfrm>
            <a:off x="4981690" y="3457442"/>
            <a:ext cx="175248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 err="1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th</a:t>
            </a:r>
            <a:endParaRPr lang="en-GB" sz="11500" b="1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30695213-9B81-481D-B731-B03F8E06459E}"/>
              </a:ext>
            </a:extLst>
          </p:cNvPr>
          <p:cNvSpPr/>
          <p:nvPr/>
        </p:nvSpPr>
        <p:spPr>
          <a:xfrm>
            <a:off x="3161241" y="5031277"/>
            <a:ext cx="143933" cy="14393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37B34D92-AF2A-4ADE-8488-5A12083546A3}"/>
              </a:ext>
            </a:extLst>
          </p:cNvPr>
          <p:cNvSpPr/>
          <p:nvPr/>
        </p:nvSpPr>
        <p:spPr>
          <a:xfrm>
            <a:off x="4261908" y="5031276"/>
            <a:ext cx="143933" cy="14393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46" name="Rounded Rectangle 19">
            <a:extLst>
              <a:ext uri="{FF2B5EF4-FFF2-40B4-BE49-F238E27FC236}">
                <a16:creationId xmlns:a16="http://schemas.microsoft.com/office/drawing/2014/main" id="{9FFDDF96-EDF7-449E-B0A2-98DAAAB2CB51}"/>
              </a:ext>
            </a:extLst>
          </p:cNvPr>
          <p:cNvSpPr/>
          <p:nvPr/>
        </p:nvSpPr>
        <p:spPr>
          <a:xfrm>
            <a:off x="5125537" y="5027041"/>
            <a:ext cx="1312304" cy="13123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3716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L 0.18941 0.0011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62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941 0.00116 L 0.31632 -4.81481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632 -4.81481E-6 L 0.47274 0.0037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3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0" grpId="3" animBg="1"/>
      <p:bldP spid="41" grpId="0"/>
      <p:bldP spid="42" grpId="0"/>
      <p:bldP spid="43" grpId="0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">
            <a:extLst>
              <a:ext uri="{FF2B5EF4-FFF2-40B4-BE49-F238E27FC236}">
                <a16:creationId xmlns:a16="http://schemas.microsoft.com/office/drawing/2014/main" id="{552E8667-4F1B-4A3D-AF4F-7DCD84EBEAFC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2531" name="Picture 10">
            <a:extLst>
              <a:ext uri="{FF2B5EF4-FFF2-40B4-BE49-F238E27FC236}">
                <a16:creationId xmlns:a16="http://schemas.microsoft.com/office/drawing/2014/main" id="{F6CCBA8C-8891-4A52-8C55-50BBB1DB9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38" y="2540000"/>
            <a:ext cx="6207125" cy="368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Sound Buttons">
            <a:extLst>
              <a:ext uri="{FF2B5EF4-FFF2-40B4-BE49-F238E27FC236}">
                <a16:creationId xmlns:a16="http://schemas.microsoft.com/office/drawing/2014/main" id="{D5524CE0-155D-47EC-93A0-171326A5BDE0}"/>
              </a:ext>
            </a:extLst>
          </p:cNvPr>
          <p:cNvSpPr/>
          <p:nvPr/>
        </p:nvSpPr>
        <p:spPr>
          <a:xfrm>
            <a:off x="683572" y="5601844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A6CEAE1-15AE-4C4B-8F59-AD1583A6A54D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chemeClr val="accent3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39847A5-9E81-4657-8AFB-FB0F02E00F47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53DD9F1E-0B57-42CC-8781-C2A2B13B90F8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9E6D0F06-7225-4A67-AAE2-2174D3BCBE0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456" y="583947"/>
            <a:ext cx="1961920" cy="196191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9E11D3A-9DC5-4B78-8F41-7F36193687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99101">
            <a:off x="7523555" y="1387499"/>
            <a:ext cx="2413000" cy="1451570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0E00DFB8-4FAA-45DF-BBC8-F78094D72067}"/>
              </a:ext>
            </a:extLst>
          </p:cNvPr>
          <p:cNvSpPr/>
          <p:nvPr/>
        </p:nvSpPr>
        <p:spPr>
          <a:xfrm>
            <a:off x="1001184" y="3532485"/>
            <a:ext cx="1938866" cy="193886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D4F3AE1-3C17-49E3-A67A-F9BEC59BCA68}"/>
              </a:ext>
            </a:extLst>
          </p:cNvPr>
          <p:cNvSpPr txBox="1"/>
          <p:nvPr/>
        </p:nvSpPr>
        <p:spPr>
          <a:xfrm>
            <a:off x="2681980" y="3570894"/>
            <a:ext cx="168088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 err="1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th</a:t>
            </a:r>
            <a:endParaRPr lang="en-GB" sz="11500" b="1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0854649-8B0B-4E3C-9E00-2C5E098660E5}"/>
              </a:ext>
            </a:extLst>
          </p:cNvPr>
          <p:cNvSpPr txBox="1"/>
          <p:nvPr/>
        </p:nvSpPr>
        <p:spPr>
          <a:xfrm>
            <a:off x="4396432" y="3570894"/>
            <a:ext cx="1100667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u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57DF25E-D745-4DA0-9CC6-870A4E60943A}"/>
              </a:ext>
            </a:extLst>
          </p:cNvPr>
          <p:cNvSpPr txBox="1"/>
          <p:nvPr/>
        </p:nvSpPr>
        <p:spPr>
          <a:xfrm>
            <a:off x="5497099" y="3570894"/>
            <a:ext cx="1752484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5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</a:t>
            </a: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77AC989D-EA3F-4C5B-9F8D-773183157477}"/>
              </a:ext>
            </a:extLst>
          </p:cNvPr>
          <p:cNvSpPr/>
          <p:nvPr/>
        </p:nvSpPr>
        <p:spPr>
          <a:xfrm>
            <a:off x="4777317" y="5144728"/>
            <a:ext cx="143933" cy="14393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31" name="Rounded Rectangle 13">
            <a:extLst>
              <a:ext uri="{FF2B5EF4-FFF2-40B4-BE49-F238E27FC236}">
                <a16:creationId xmlns:a16="http://schemas.microsoft.com/office/drawing/2014/main" id="{7B7525FA-F492-4C1B-BF94-15363301ABA3}"/>
              </a:ext>
            </a:extLst>
          </p:cNvPr>
          <p:cNvSpPr/>
          <p:nvPr/>
        </p:nvSpPr>
        <p:spPr>
          <a:xfrm>
            <a:off x="2804815" y="5140493"/>
            <a:ext cx="1312304" cy="13123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E5A6E9E8-5AC3-48AC-AB83-06418F5FAE69}"/>
              </a:ext>
            </a:extLst>
          </p:cNvPr>
          <p:cNvSpPr/>
          <p:nvPr/>
        </p:nvSpPr>
        <p:spPr>
          <a:xfrm>
            <a:off x="5920317" y="5127794"/>
            <a:ext cx="143933" cy="14393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4643073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0.15677 -1.48148E-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3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677 -1.48148E-6 L 0.31632 -1.48148E-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6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1632 -1.48148E-6 L 0.44549 0.00232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58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5" grpId="3" animBg="1"/>
      <p:bldP spid="26" grpId="0"/>
      <p:bldP spid="27" grpId="0"/>
      <p:bldP spid="28" grpId="0"/>
      <p:bldP spid="29" grpId="0" animBg="1"/>
      <p:bldP spid="29" grpId="1" animBg="1"/>
      <p:bldP spid="31" grpId="0" animBg="1"/>
      <p:bldP spid="31" grpId="1" animBg="1"/>
      <p:bldP spid="32" grpId="0" animBg="1"/>
      <p:bldP spid="32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27290"/>
            <a:ext cx="8238067" cy="5982056"/>
          </a:xfrm>
          <a:prstGeom prst="roundRect">
            <a:avLst>
              <a:gd name="adj" fmla="val 2604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22" name="Group 2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3"/>
          </a:solidFill>
        </p:grpSpPr>
        <p:sp>
          <p:nvSpPr>
            <p:cNvPr id="23" name="Oval 2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7338" y="2031942"/>
            <a:ext cx="1152711" cy="32004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0882" y="1393326"/>
            <a:ext cx="993272" cy="3591367"/>
          </a:xfrm>
          <a:prstGeom prst="rect">
            <a:avLst/>
          </a:prstGeom>
        </p:spPr>
      </p:pic>
      <p:sp>
        <p:nvSpPr>
          <p:cNvPr id="25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4204531"/>
            <a:ext cx="7776864" cy="205562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“I can see a path with my torch,” said Kit.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“We should see where it goes,” said Mum.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“Will you be following me?” said Kit.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“Of course!” said Mum. All of a sudden, there was a loud thud.</a:t>
            </a:r>
          </a:p>
        </p:txBody>
      </p:sp>
    </p:spTree>
    <p:extLst>
      <p:ext uri="{BB962C8B-B14F-4D97-AF65-F5344CB8AC3E}">
        <p14:creationId xmlns:p14="http://schemas.microsoft.com/office/powerpoint/2010/main" val="166599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017"/>
          <a:stretch/>
        </p:blipFill>
        <p:spPr>
          <a:xfrm>
            <a:off x="4789618" y="3452356"/>
            <a:ext cx="1780614" cy="296537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179"/>
          <a:stretch/>
        </p:blipFill>
        <p:spPr>
          <a:xfrm>
            <a:off x="2808552" y="2410459"/>
            <a:ext cx="1658621" cy="4007275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Sentence Time</a:t>
            </a:r>
          </a:p>
        </p:txBody>
      </p:sp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E56A478C-8BD0-4C72-B9E5-FEE907C50D24}"/>
              </a:ext>
            </a:extLst>
          </p:cNvPr>
          <p:cNvSpPr/>
          <p:nvPr/>
        </p:nvSpPr>
        <p:spPr>
          <a:xfrm>
            <a:off x="809000" y="1473200"/>
            <a:ext cx="7516474" cy="731664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happened when Kit and Mum followed the path? Read the sentence to find out!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49B2036-4D10-435C-8FE9-A3B284EF3966}"/>
              </a:ext>
            </a:extLst>
          </p:cNvPr>
          <p:cNvSpPr/>
          <p:nvPr/>
        </p:nvSpPr>
        <p:spPr>
          <a:xfrm>
            <a:off x="1475656" y="5517232"/>
            <a:ext cx="3672408" cy="432048"/>
          </a:xfrm>
          <a:prstGeom prst="roundRect">
            <a:avLst>
              <a:gd name="adj" fmla="val 50000"/>
            </a:avLst>
          </a:prstGeom>
          <a:solidFill>
            <a:srgbClr val="CB479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dirty="0">
                <a:latin typeface="Twinkl SemiBold" pitchFamily="2" charset="0"/>
              </a:rPr>
              <a:t>  Click me for Kit’s teaching tips!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D63E1150-E0E9-4600-8006-0F9A404CD64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332" t="-6794" r="-15476" b="57760"/>
          <a:stretch/>
        </p:blipFill>
        <p:spPr>
          <a:xfrm>
            <a:off x="687898" y="5157192"/>
            <a:ext cx="1006678" cy="1008112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3"/>
            </a:solidFill>
          </a:ln>
        </p:spPr>
      </p:pic>
      <p:sp>
        <p:nvSpPr>
          <p:cNvPr id="12" name="Kit's teaching bubble">
            <a:extLst>
              <a:ext uri="{FF2B5EF4-FFF2-40B4-BE49-F238E27FC236}">
                <a16:creationId xmlns:a16="http://schemas.microsoft.com/office/drawing/2014/main" id="{4F70B4BA-A660-436F-BCC3-8151C9561A39}"/>
              </a:ext>
            </a:extLst>
          </p:cNvPr>
          <p:cNvSpPr/>
          <p:nvPr/>
        </p:nvSpPr>
        <p:spPr>
          <a:xfrm>
            <a:off x="1403648" y="4065488"/>
            <a:ext cx="3829472" cy="1008112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CB47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‘Sound Buttons On/Off’ to select whether you want to show sound buttons under the caption.</a:t>
            </a:r>
          </a:p>
        </p:txBody>
      </p:sp>
      <p:sp>
        <p:nvSpPr>
          <p:cNvPr id="13" name="Close bubble">
            <a:extLst>
              <a:ext uri="{FF2B5EF4-FFF2-40B4-BE49-F238E27FC236}">
                <a16:creationId xmlns:a16="http://schemas.microsoft.com/office/drawing/2014/main" id="{FD1045FB-80F3-4CA9-AD92-7BAF646FF417}"/>
              </a:ext>
            </a:extLst>
          </p:cNvPr>
          <p:cNvSpPr/>
          <p:nvPr/>
        </p:nvSpPr>
        <p:spPr>
          <a:xfrm>
            <a:off x="5075684" y="3981896"/>
            <a:ext cx="284162" cy="284163"/>
          </a:xfrm>
          <a:prstGeom prst="ellipse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94953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3"/>
          </a:solidFill>
        </p:grpSpPr>
        <p:sp>
          <p:nvSpPr>
            <p:cNvPr id="5" name="Oval 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6" y="731453"/>
            <a:ext cx="4988976" cy="3598898"/>
          </a:xfrm>
          <a:prstGeom prst="rect">
            <a:avLst/>
          </a:prstGeom>
        </p:spPr>
      </p:pic>
      <p:sp>
        <p:nvSpPr>
          <p:cNvPr id="20" name="Speech Bubble">
            <a:extLst>
              <a:ext uri="{FF2B5EF4-FFF2-40B4-BE49-F238E27FC236}">
                <a16:creationId xmlns:a16="http://schemas.microsoft.com/office/drawing/2014/main" id="{B0288A3D-4903-446A-9F9F-C5E99AF2DE15}"/>
              </a:ext>
            </a:extLst>
          </p:cNvPr>
          <p:cNvSpPr/>
          <p:nvPr/>
        </p:nvSpPr>
        <p:spPr>
          <a:xfrm>
            <a:off x="2400234" y="4547469"/>
            <a:ext cx="4617570" cy="1009406"/>
          </a:xfrm>
          <a:prstGeom prst="wedgeRoundRectCallout">
            <a:avLst>
              <a:gd name="adj1" fmla="val 20479"/>
              <a:gd name="adj2" fmla="val -4869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Kit fell in a thick bush.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728942" y="5321617"/>
            <a:ext cx="3928373" cy="86533"/>
            <a:chOff x="2728942" y="5321617"/>
            <a:chExt cx="3928373" cy="86533"/>
          </a:xfrm>
        </p:grpSpPr>
        <p:sp>
          <p:nvSpPr>
            <p:cNvPr id="23" name="Oval 22"/>
            <p:cNvSpPr/>
            <p:nvPr/>
          </p:nvSpPr>
          <p:spPr>
            <a:xfrm>
              <a:off x="2728942" y="5321617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/>
            <p:cNvSpPr/>
            <p:nvPr/>
          </p:nvSpPr>
          <p:spPr>
            <a:xfrm>
              <a:off x="2940129" y="5321617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3057650" y="5321617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3276940" y="5321617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3474483" y="5321617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989721" y="5321617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4165348" y="5321617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3628883" y="5325832"/>
              <a:ext cx="191679" cy="82318"/>
            </a:xfrm>
            <a:prstGeom prst="roundRect">
              <a:avLst>
                <a:gd name="adj" fmla="val 4830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4524075" y="5321617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/>
            <p:cNvSpPr/>
            <p:nvPr/>
          </p:nvSpPr>
          <p:spPr>
            <a:xfrm>
              <a:off x="4834588" y="5324625"/>
              <a:ext cx="306159" cy="82318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3" name="Oval 32"/>
            <p:cNvSpPr/>
            <p:nvPr/>
          </p:nvSpPr>
          <p:spPr>
            <a:xfrm>
              <a:off x="5195426" y="5321617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5332423" y="5321617"/>
              <a:ext cx="306159" cy="82318"/>
            </a:xfrm>
            <a:prstGeom prst="roundRect">
              <a:avLst>
                <a:gd name="adj" fmla="val 48304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5" name="Oval 34"/>
            <p:cNvSpPr/>
            <p:nvPr/>
          </p:nvSpPr>
          <p:spPr>
            <a:xfrm>
              <a:off x="5866777" y="5321617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6090618" y="5321617"/>
              <a:ext cx="82318" cy="82318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6289210" y="5321617"/>
              <a:ext cx="368105" cy="82318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14614" y="5505908"/>
            <a:ext cx="1545814" cy="666750"/>
            <a:chOff x="6914614" y="5505908"/>
            <a:chExt cx="1545814" cy="666750"/>
          </a:xfrm>
        </p:grpSpPr>
        <p:sp>
          <p:nvSpPr>
            <p:cNvPr id="39" name="Rectangle: Rounded Corners 18">
              <a:extLst>
                <a:ext uri="{FF2B5EF4-FFF2-40B4-BE49-F238E27FC236}">
                  <a16:creationId xmlns:a16="http://schemas.microsoft.com/office/drawing/2014/main" id="{A7FE53F9-7EBA-4214-A7D9-AE9AB706F0A8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33" t="5001" b="64794"/>
            <a:stretch/>
          </p:blipFill>
          <p:spPr bwMode="auto">
            <a:xfrm>
              <a:off x="7740349" y="5505908"/>
              <a:ext cx="720079" cy="6667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3"/>
              </a:solidFill>
            </a:ln>
          </p:spPr>
        </p:pic>
      </p:grpSp>
      <p:sp>
        <p:nvSpPr>
          <p:cNvPr id="41" name="Sound Buttons">
            <a:extLst>
              <a:ext uri="{FF2B5EF4-FFF2-40B4-BE49-F238E27FC236}">
                <a16:creationId xmlns:a16="http://schemas.microsoft.com/office/drawing/2014/main" id="{758F23D1-FC31-4F63-95D1-AC3E220D242F}"/>
              </a:ext>
            </a:extLst>
          </p:cNvPr>
          <p:cNvSpPr/>
          <p:nvPr/>
        </p:nvSpPr>
        <p:spPr>
          <a:xfrm>
            <a:off x="667512" y="5649469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</p:spTree>
    <p:extLst>
      <p:ext uri="{BB962C8B-B14F-4D97-AF65-F5344CB8AC3E}">
        <p14:creationId xmlns:p14="http://schemas.microsoft.com/office/powerpoint/2010/main" val="290302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27290"/>
            <a:ext cx="8238067" cy="5982056"/>
          </a:xfrm>
          <a:prstGeom prst="roundRect">
            <a:avLst>
              <a:gd name="adj" fmla="val 2604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22" name="Group 2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3"/>
          </a:solidFill>
        </p:grpSpPr>
        <p:sp>
          <p:nvSpPr>
            <p:cNvPr id="23" name="Oval 2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4" name="Picture 3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C3BCC3F0-2B01-7344-844F-C62DCA01C1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2" t="12566" r="30513" b="12993"/>
          <a:stretch/>
        </p:blipFill>
        <p:spPr>
          <a:xfrm>
            <a:off x="5088146" y="1393326"/>
            <a:ext cx="1541585" cy="3850009"/>
          </a:xfrm>
          <a:prstGeom prst="rect">
            <a:avLst/>
          </a:prstGeom>
        </p:spPr>
      </p:pic>
      <p:pic>
        <p:nvPicPr>
          <p:cNvPr id="7" name="Picture 6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C5D0D99D-32AC-2F40-8B50-DA2D97A802B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65" t="22951" r="35091" b="15316"/>
          <a:stretch/>
        </p:blipFill>
        <p:spPr>
          <a:xfrm>
            <a:off x="6406120" y="2034195"/>
            <a:ext cx="1296617" cy="3430479"/>
          </a:xfrm>
          <a:prstGeom prst="rect">
            <a:avLst/>
          </a:prstGeom>
        </p:spPr>
      </p:pic>
      <p:sp>
        <p:nvSpPr>
          <p:cNvPr id="25" name="Rectangle: Rounded Corners 1">
            <a:extLst>
              <a:ext uri="{FF2B5EF4-FFF2-40B4-BE49-F238E27FC236}">
                <a16:creationId xmlns:a16="http://schemas.microsoft.com/office/drawing/2014/main" id="{98180F46-9B8E-4B29-A297-FEBFA2547EA8}"/>
              </a:ext>
            </a:extLst>
          </p:cNvPr>
          <p:cNvSpPr/>
          <p:nvPr/>
        </p:nvSpPr>
        <p:spPr>
          <a:xfrm>
            <a:off x="683568" y="4762500"/>
            <a:ext cx="7776864" cy="149765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“Oh dear,” said Kit. “I am all dirty.”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“We had better go and get a cloth!” laughed Mum. 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“It’s a good job the moths didn’t follow us!” said Kit.</a:t>
            </a:r>
          </a:p>
        </p:txBody>
      </p:sp>
    </p:spTree>
    <p:extLst>
      <p:ext uri="{BB962C8B-B14F-4D97-AF65-F5344CB8AC3E}">
        <p14:creationId xmlns:p14="http://schemas.microsoft.com/office/powerpoint/2010/main" val="85296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>
                <a:latin typeface="Twinkl" pitchFamily="2" charset="0"/>
              </a:rPr>
              <a:t>Today, we have learnt…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2384337" y="2006805"/>
            <a:ext cx="43657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dirty="0" err="1">
                <a:ln w="57150">
                  <a:noFill/>
                </a:ln>
                <a:latin typeface="Twinkl SemiBold" pitchFamily="2" charset="0"/>
              </a:rPr>
              <a:t>th</a:t>
            </a:r>
            <a:endParaRPr lang="en-GB" sz="16600" dirty="0">
              <a:ln w="57150">
                <a:noFill/>
              </a:ln>
              <a:latin typeface="Twinkl SemiBold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02900">
            <a:off x="754038" y="3753987"/>
            <a:ext cx="2760687" cy="179939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87200">
            <a:off x="5998526" y="1477710"/>
            <a:ext cx="2760687" cy="1799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502</TotalTime>
  <Words>721</Words>
  <Application>Microsoft Office PowerPoint</Application>
  <PresentationFormat>On-screen Show (4:3)</PresentationFormat>
  <Paragraphs>147</Paragraphs>
  <Slides>30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Tuffy-TTF</vt:lpstr>
      <vt:lpstr>Twinkl</vt:lpstr>
      <vt:lpstr>Twinkl SemiBold</vt:lpstr>
      <vt:lpstr>Office Theme</vt:lpstr>
      <vt:lpstr>Guidance for Video/Audio in PowerPoints</vt:lpstr>
      <vt:lpstr>PowerPoint Presentation</vt:lpstr>
      <vt:lpstr>PowerPoint Presentation</vt:lpstr>
      <vt:lpstr>Letter Leaves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Action</vt:lpstr>
      <vt:lpstr>Write the Letters</vt:lpstr>
      <vt:lpstr>Let’s Sing!</vt:lpstr>
      <vt:lpstr>Torchlight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Charlotte Walker</dc:creator>
  <cp:lastModifiedBy>Twinkl-A10</cp:lastModifiedBy>
  <cp:revision>42</cp:revision>
  <dcterms:created xsi:type="dcterms:W3CDTF">2018-08-29T15:37:45Z</dcterms:created>
  <dcterms:modified xsi:type="dcterms:W3CDTF">2022-01-06T23:28:27Z</dcterms:modified>
</cp:coreProperties>
</file>