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0"/>
  </p:notesMasterIdLst>
  <p:handoutMasterIdLst>
    <p:handoutMasterId r:id="rId11"/>
  </p:handoutMasterIdLst>
  <p:sldIdLst>
    <p:sldId id="258" r:id="rId2"/>
    <p:sldId id="264" r:id="rId3"/>
    <p:sldId id="268" r:id="rId4"/>
    <p:sldId id="269" r:id="rId5"/>
    <p:sldId id="270" r:id="rId6"/>
    <p:sldId id="271" r:id="rId7"/>
    <p:sldId id="272" r:id="rId8"/>
    <p:sldId id="267" r:id="rId9"/>
  </p:sldIdLst>
  <p:sldSz cx="9144000" cy="6858000" type="screen4x3"/>
  <p:notesSz cx="6858000" cy="9144000"/>
  <p:embeddedFontLst>
    <p:embeddedFont>
      <p:font typeface="Twinkl" pitchFamily="2" charset="0"/>
      <p:regular r:id="rId12"/>
      <p:bold r:id="rId13"/>
    </p:embeddedFont>
    <p:embeddedFont>
      <p:font typeface="Calibri" panose="020F0502020204030204" pitchFamily="34" charset="0"/>
      <p:regular r:id="rId14"/>
      <p:bold r:id="rId15"/>
      <p:italic r:id="rId16"/>
      <p:boldItalic r:id="rId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882C2"/>
    <a:srgbClr val="18A0DB"/>
    <a:srgbClr val="DE1E5A"/>
    <a:srgbClr val="BC0105"/>
    <a:srgbClr val="4DB1E3"/>
    <a:srgbClr val="80C1EB"/>
    <a:srgbClr val="ACDDFC"/>
    <a:srgbClr val="FFFFFF"/>
    <a:srgbClr val="4AA1D9"/>
    <a:srgbClr val="21A6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91" d="100"/>
          <a:sy n="91" d="100"/>
        </p:scale>
        <p:origin x="948" y="90"/>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font" Target="fonts/font4.fntdata"/><Relationship Id="rId10" Type="http://schemas.openxmlformats.org/officeDocument/2006/relationships/notesMaster" Target="notesMasters/notesMaster1.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24/07/2019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24/07/2019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694492"/>
            <a:ext cx="8220075" cy="994306"/>
          </a:xfrm>
        </p:spPr>
        <p:txBody>
          <a:bodyPr/>
          <a:lstStyle/>
          <a:p>
            <a:pPr algn="ctr"/>
            <a:r>
              <a:rPr lang="en-GB" sz="4400" dirty="0">
                <a:latin typeface="+mn-lt"/>
              </a:rPr>
              <a:t>Oliver</a:t>
            </a:r>
            <a:r>
              <a:rPr lang="en-GB" dirty="0">
                <a:latin typeface="+mn-lt"/>
              </a:rPr>
              <a:t> Jeffers</a:t>
            </a:r>
            <a:br>
              <a:rPr lang="en-GB" dirty="0">
                <a:latin typeface="+mn-lt"/>
              </a:rPr>
            </a:br>
            <a:r>
              <a:rPr lang="en-GB" dirty="0">
                <a:latin typeface="+mn-lt"/>
              </a:rPr>
              <a:t>Early Years</a:t>
            </a:r>
          </a:p>
        </p:txBody>
      </p:sp>
      <p:sp>
        <p:nvSpPr>
          <p:cNvPr id="6" name="Rectangle 5"/>
          <p:cNvSpPr/>
          <p:nvPr/>
        </p:nvSpPr>
        <p:spPr>
          <a:xfrm>
            <a:off x="755651" y="1955416"/>
            <a:ext cx="7632700" cy="495108"/>
          </a:xfrm>
          <a:prstGeom prst="rect">
            <a:avLst/>
          </a:prstGeom>
          <a:solidFill>
            <a:srgbClr val="4882C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t>Oliver Jeffers was born </a:t>
            </a:r>
            <a:r>
              <a:rPr lang="en-GB"/>
              <a:t>on 1</a:t>
            </a:r>
            <a:r>
              <a:rPr lang="en-GB" baseline="30000"/>
              <a:t>st</a:t>
            </a:r>
            <a:r>
              <a:rPr lang="en-GB"/>
              <a:t> </a:t>
            </a:r>
            <a:r>
              <a:rPr lang="en-GB"/>
              <a:t>July </a:t>
            </a:r>
            <a:r>
              <a:rPr lang="en-GB" dirty="0"/>
              <a:t>1977.</a:t>
            </a:r>
          </a:p>
        </p:txBody>
      </p:sp>
      <p:sp>
        <p:nvSpPr>
          <p:cNvPr id="2" name="Rectangle 1"/>
          <p:cNvSpPr/>
          <p:nvPr/>
        </p:nvSpPr>
        <p:spPr>
          <a:xfrm>
            <a:off x="755651" y="2631775"/>
            <a:ext cx="7632700" cy="2308324"/>
          </a:xfrm>
          <a:prstGeom prst="rect">
            <a:avLst/>
          </a:prstGeom>
        </p:spPr>
        <p:txBody>
          <a:bodyPr wrap="square">
            <a:spAutoFit/>
          </a:bodyPr>
          <a:lstStyle/>
          <a:p>
            <a:r>
              <a:rPr lang="en-GB" dirty="0"/>
              <a:t>Although he was born in Western Australia, Oliver grew up in Belfast, in Northern Ireland.</a:t>
            </a:r>
          </a:p>
          <a:p>
            <a:endParaRPr lang="en-GB" dirty="0"/>
          </a:p>
          <a:p>
            <a:r>
              <a:rPr lang="en-GB" dirty="0"/>
              <a:t>He was the second of four brothers.</a:t>
            </a:r>
          </a:p>
          <a:p>
            <a:r>
              <a:rPr lang="en-GB" dirty="0"/>
              <a:t>He has previously said that he came </a:t>
            </a:r>
            <a:br>
              <a:rPr lang="en-GB" dirty="0"/>
            </a:br>
            <a:r>
              <a:rPr lang="en-GB" dirty="0"/>
              <a:t>from both a creative family and a </a:t>
            </a:r>
            <a:br>
              <a:rPr lang="en-GB" dirty="0"/>
            </a:br>
            <a:r>
              <a:rPr lang="en-GB" dirty="0"/>
              <a:t>creative city.</a:t>
            </a:r>
          </a:p>
          <a:p>
            <a:endParaRPr lang="en-GB" dirty="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29624" y="2963847"/>
            <a:ext cx="5229818" cy="3698085"/>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animEffect transition="in" filter="wipe(left)">
                                      <p:cBhvr>
                                        <p:cTn id="11" dur="500"/>
                                        <p:tgtEl>
                                          <p:spTgt spid="2">
                                            <p:txEl>
                                              <p:pRg st="0" end="0"/>
                                            </p:txEl>
                                          </p:spTgt>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wipe(left)">
                                      <p:cBhvr>
                                        <p:cTn id="15" dur="500"/>
                                        <p:tgtEl>
                                          <p:spTgt spid="2">
                                            <p:txEl>
                                              <p:pRg st="2" end="2"/>
                                            </p:txEl>
                                          </p:spTgt>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Effect transition="in" filter="wipe(left)">
                                      <p:cBhvr>
                                        <p:cTn id="19" dur="500"/>
                                        <p:tgtEl>
                                          <p:spTgt spid="2">
                                            <p:txEl>
                                              <p:pRg st="3" end="3"/>
                                            </p:txEl>
                                          </p:spTgt>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left)">
                                      <p:cBhvr>
                                        <p:cTn id="2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 Love for Art</a:t>
            </a:r>
          </a:p>
        </p:txBody>
      </p:sp>
      <p:sp>
        <p:nvSpPr>
          <p:cNvPr id="4" name="Rectangle 3"/>
          <p:cNvSpPr/>
          <p:nvPr/>
        </p:nvSpPr>
        <p:spPr>
          <a:xfrm>
            <a:off x="771189" y="1461551"/>
            <a:ext cx="7632700" cy="772107"/>
          </a:xfrm>
          <a:prstGeom prst="rect">
            <a:avLst/>
          </a:prstGeom>
          <a:solidFill>
            <a:srgbClr val="4882C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solidFill>
                  <a:schemeClr val="bg1"/>
                </a:solidFill>
              </a:rPr>
              <a:t>Oliver Jeffers realised that he may have artistic talent when he was asked to help with the set for the school play when he was just six!</a:t>
            </a:r>
          </a:p>
        </p:txBody>
      </p:sp>
      <p:sp>
        <p:nvSpPr>
          <p:cNvPr id="5" name="Rectangle 4"/>
          <p:cNvSpPr/>
          <p:nvPr/>
        </p:nvSpPr>
        <p:spPr>
          <a:xfrm>
            <a:off x="771189" y="2455857"/>
            <a:ext cx="4572000" cy="2308324"/>
          </a:xfrm>
          <a:prstGeom prst="rect">
            <a:avLst/>
          </a:prstGeom>
        </p:spPr>
        <p:txBody>
          <a:bodyPr>
            <a:spAutoFit/>
          </a:bodyPr>
          <a:lstStyle/>
          <a:p>
            <a:r>
              <a:rPr lang="en-GB" dirty="0"/>
              <a:t>As a teenager, other pupils at Oliver’s school, Hazelwood Integrated College, would ask him to draw on their schoolbags and skateboards! </a:t>
            </a:r>
          </a:p>
          <a:p>
            <a:endParaRPr lang="en-GB" dirty="0"/>
          </a:p>
          <a:p>
            <a:r>
              <a:rPr lang="en-GB" dirty="0"/>
              <a:t>He always loved drawing pictures and, in 1995, he was runner up in an amateur </a:t>
            </a:r>
          </a:p>
          <a:p>
            <a:r>
              <a:rPr lang="en-GB" dirty="0"/>
              <a:t>art competition.</a:t>
            </a:r>
          </a:p>
        </p:txBody>
      </p:sp>
      <p:grpSp>
        <p:nvGrpSpPr>
          <p:cNvPr id="8" name="Group 7"/>
          <p:cNvGrpSpPr/>
          <p:nvPr/>
        </p:nvGrpSpPr>
        <p:grpSpPr>
          <a:xfrm>
            <a:off x="5561901" y="2455857"/>
            <a:ext cx="2843362" cy="3020037"/>
            <a:chOff x="5561901" y="2348917"/>
            <a:chExt cx="2843362" cy="3020037"/>
          </a:xfrm>
        </p:grpSpPr>
        <p:sp>
          <p:nvSpPr>
            <p:cNvPr id="7" name="Rectangle 6"/>
            <p:cNvSpPr/>
            <p:nvPr/>
          </p:nvSpPr>
          <p:spPr>
            <a:xfrm>
              <a:off x="5561901" y="2348917"/>
              <a:ext cx="2841988" cy="3020037"/>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61901" y="2759979"/>
              <a:ext cx="2843362" cy="2608975"/>
            </a:xfrm>
            <a:prstGeom prst="rect">
              <a:avLst/>
            </a:prstGeom>
          </p:spPr>
        </p:pic>
      </p:grpSp>
    </p:spTree>
    <p:extLst>
      <p:ext uri="{BB962C8B-B14F-4D97-AF65-F5344CB8AC3E}">
        <p14:creationId xmlns:p14="http://schemas.microsoft.com/office/powerpoint/2010/main" val="1760734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animEffect transition="in" filter="wipe(left)">
                                      <p:cBhvr>
                                        <p:cTn id="15" dur="500"/>
                                        <p:tgtEl>
                                          <p:spTgt spid="5">
                                            <p:txEl>
                                              <p:pRg st="0" end="0"/>
                                            </p:txEl>
                                          </p:spTgt>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Effect transition="in" filter="wipe(left)">
                                      <p:cBhvr>
                                        <p:cTn id="19" dur="500"/>
                                        <p:tgtEl>
                                          <p:spTgt spid="5">
                                            <p:txEl>
                                              <p:pRg st="2" end="2"/>
                                            </p:txEl>
                                          </p:spTgt>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5">
                                            <p:txEl>
                                              <p:pRg st="3" end="3"/>
                                            </p:txEl>
                                          </p:spTgt>
                                        </p:tgtEl>
                                        <p:attrNameLst>
                                          <p:attrName>style.visibility</p:attrName>
                                        </p:attrNameLst>
                                      </p:cBhvr>
                                      <p:to>
                                        <p:strVal val="visible"/>
                                      </p:to>
                                    </p:set>
                                    <p:animEffect transition="in" filter="wipe(left)">
                                      <p:cBhvr>
                                        <p:cTn id="23"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20"/>
          <p:cNvSpPr>
            <a:spLocks noGrp="1"/>
          </p:cNvSpPr>
          <p:nvPr>
            <p:ph type="title"/>
          </p:nvPr>
        </p:nvSpPr>
        <p:spPr>
          <a:xfrm>
            <a:off x="457198" y="694492"/>
            <a:ext cx="8220075" cy="994306"/>
          </a:xfrm>
        </p:spPr>
        <p:txBody>
          <a:bodyPr/>
          <a:lstStyle/>
          <a:p>
            <a:pPr algn="ctr"/>
            <a:r>
              <a:rPr lang="en-GB" dirty="0">
                <a:latin typeface="+mn-lt"/>
              </a:rPr>
              <a:t>Becoming an Illustrator </a:t>
            </a:r>
            <a:br>
              <a:rPr lang="en-GB" dirty="0">
                <a:latin typeface="+mn-lt"/>
              </a:rPr>
            </a:br>
            <a:r>
              <a:rPr lang="en-GB" dirty="0">
                <a:latin typeface="+mn-lt"/>
              </a:rPr>
              <a:t>and Author</a:t>
            </a: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2857" y="4771292"/>
            <a:ext cx="7348756" cy="1398564"/>
          </a:xfrm>
          <a:prstGeom prst="rect">
            <a:avLst/>
          </a:prstGeom>
        </p:spPr>
      </p:pic>
      <p:sp>
        <p:nvSpPr>
          <p:cNvPr id="8" name="Rectangle 7"/>
          <p:cNvSpPr/>
          <p:nvPr/>
        </p:nvSpPr>
        <p:spPr>
          <a:xfrm>
            <a:off x="755651" y="1934362"/>
            <a:ext cx="7632700" cy="772107"/>
          </a:xfrm>
          <a:prstGeom prst="rect">
            <a:avLst/>
          </a:prstGeom>
          <a:solidFill>
            <a:srgbClr val="4882C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t>Oliver went to the University of Ulster, graduating with a First Class Honours degree in Illustration and Visual Communication. </a:t>
            </a:r>
          </a:p>
        </p:txBody>
      </p:sp>
      <p:sp>
        <p:nvSpPr>
          <p:cNvPr id="9" name="Rectangle 8"/>
          <p:cNvSpPr/>
          <p:nvPr/>
        </p:nvSpPr>
        <p:spPr>
          <a:xfrm>
            <a:off x="755651" y="2866344"/>
            <a:ext cx="7632700" cy="1754326"/>
          </a:xfrm>
          <a:prstGeom prst="rect">
            <a:avLst/>
          </a:prstGeom>
        </p:spPr>
        <p:txBody>
          <a:bodyPr wrap="square">
            <a:spAutoFit/>
          </a:bodyPr>
          <a:lstStyle/>
          <a:p>
            <a:r>
              <a:rPr lang="en-GB" dirty="0"/>
              <a:t>His first picture book, ‘How to Catch a Star’, was published in 2004.</a:t>
            </a:r>
          </a:p>
          <a:p>
            <a:endParaRPr lang="en-GB" dirty="0"/>
          </a:p>
          <a:p>
            <a:r>
              <a:rPr lang="en-GB" dirty="0"/>
              <a:t>As well as writing and illustrating his own books, Jeffers has also illustrated for other authors.</a:t>
            </a:r>
          </a:p>
          <a:p>
            <a:endParaRPr lang="en-GB" dirty="0"/>
          </a:p>
          <a:p>
            <a:r>
              <a:rPr lang="en-GB" dirty="0"/>
              <a:t>His books have been translated into more than 35 different languages.</a:t>
            </a:r>
          </a:p>
        </p:txBody>
      </p:sp>
    </p:spTree>
    <p:extLst>
      <p:ext uri="{BB962C8B-B14F-4D97-AF65-F5344CB8AC3E}">
        <p14:creationId xmlns:p14="http://schemas.microsoft.com/office/powerpoint/2010/main" val="1613964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wipe(left)">
                                      <p:cBhvr>
                                        <p:cTn id="11" dur="500"/>
                                        <p:tgtEl>
                                          <p:spTgt spid="9">
                                            <p:txEl>
                                              <p:pRg st="0" end="0"/>
                                            </p:txEl>
                                          </p:spTgt>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animEffect transition="in" filter="wipe(left)">
                                      <p:cBhvr>
                                        <p:cTn id="15" dur="500"/>
                                        <p:tgtEl>
                                          <p:spTgt spid="9">
                                            <p:txEl>
                                              <p:pRg st="2" end="2"/>
                                            </p:txEl>
                                          </p:spTgt>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9">
                                            <p:txEl>
                                              <p:pRg st="4" end="4"/>
                                            </p:txEl>
                                          </p:spTgt>
                                        </p:tgtEl>
                                        <p:attrNameLst>
                                          <p:attrName>style.visibility</p:attrName>
                                        </p:attrNameLst>
                                      </p:cBhvr>
                                      <p:to>
                                        <p:strVal val="visible"/>
                                      </p:to>
                                    </p:set>
                                    <p:animEffect transition="in" filter="wipe(left)">
                                      <p:cBhvr>
                                        <p:cTn id="19" dur="500"/>
                                        <p:tgtEl>
                                          <p:spTgt spid="9">
                                            <p:txEl>
                                              <p:pRg st="4" end="4"/>
                                            </p:txEl>
                                          </p:spTgt>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left)">
                                      <p:cBhvr>
                                        <p:cTn id="2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Career</a:t>
            </a:r>
          </a:p>
        </p:txBody>
      </p:sp>
      <p:grpSp>
        <p:nvGrpSpPr>
          <p:cNvPr id="8" name="Group 7"/>
          <p:cNvGrpSpPr/>
          <p:nvPr/>
        </p:nvGrpSpPr>
        <p:grpSpPr>
          <a:xfrm>
            <a:off x="3280095" y="3726235"/>
            <a:ext cx="5123794" cy="2328265"/>
            <a:chOff x="3280095" y="3726235"/>
            <a:chExt cx="5123794" cy="2328265"/>
          </a:xfrm>
        </p:grpSpPr>
        <p:sp>
          <p:nvSpPr>
            <p:cNvPr id="6" name="Rectangle 5"/>
            <p:cNvSpPr/>
            <p:nvPr/>
          </p:nvSpPr>
          <p:spPr>
            <a:xfrm>
              <a:off x="3280095" y="3726235"/>
              <a:ext cx="5123794" cy="2328265"/>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07933" y="3826125"/>
              <a:ext cx="4268117" cy="2128484"/>
            </a:xfrm>
            <a:prstGeom prst="rect">
              <a:avLst/>
            </a:prstGeom>
          </p:spPr>
        </p:pic>
      </p:grpSp>
      <p:sp>
        <p:nvSpPr>
          <p:cNvPr id="4" name="Rectangle 3"/>
          <p:cNvSpPr/>
          <p:nvPr/>
        </p:nvSpPr>
        <p:spPr>
          <a:xfrm>
            <a:off x="771189" y="1461550"/>
            <a:ext cx="7632700" cy="772107"/>
          </a:xfrm>
          <a:prstGeom prst="rect">
            <a:avLst/>
          </a:prstGeom>
          <a:solidFill>
            <a:srgbClr val="4882C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t>Oliver Jeffers’ artwork has been exhibited at the Brooklyn Museum, the National Portrait Gallery in London and the Ulster Museum in Belfast. </a:t>
            </a:r>
          </a:p>
        </p:txBody>
      </p:sp>
      <p:sp>
        <p:nvSpPr>
          <p:cNvPr id="5" name="Rectangle 4"/>
          <p:cNvSpPr/>
          <p:nvPr/>
        </p:nvSpPr>
        <p:spPr>
          <a:xfrm>
            <a:off x="771189" y="2379782"/>
            <a:ext cx="7632700" cy="1200329"/>
          </a:xfrm>
          <a:prstGeom prst="rect">
            <a:avLst/>
          </a:prstGeom>
        </p:spPr>
        <p:txBody>
          <a:bodyPr wrap="square">
            <a:spAutoFit/>
          </a:bodyPr>
          <a:lstStyle/>
          <a:p>
            <a:r>
              <a:rPr lang="en-GB" dirty="0"/>
              <a:t>He has won many awards including a New York Times Best Illustrated Children’s Books Award, Irish Book Award ‘Children’s Book of the Year’, Blue Peter Book Award and British Book Design Award. He was also a recipient of the Hay Medal for ‘Outstanding Body of Work’. </a:t>
            </a:r>
          </a:p>
        </p:txBody>
      </p:sp>
      <p:sp>
        <p:nvSpPr>
          <p:cNvPr id="7" name="Rectangle 6"/>
          <p:cNvSpPr/>
          <p:nvPr/>
        </p:nvSpPr>
        <p:spPr>
          <a:xfrm>
            <a:off x="771189" y="3726234"/>
            <a:ext cx="2315960" cy="1200329"/>
          </a:xfrm>
          <a:prstGeom prst="rect">
            <a:avLst/>
          </a:prstGeom>
        </p:spPr>
        <p:txBody>
          <a:bodyPr wrap="square">
            <a:spAutoFit/>
          </a:bodyPr>
          <a:lstStyle/>
          <a:p>
            <a:r>
              <a:rPr lang="en-GB" dirty="0"/>
              <a:t>An animated version of Jeffers’ book ‘Lost and Found’ won a BAFTA in 2009.</a:t>
            </a:r>
          </a:p>
        </p:txBody>
      </p:sp>
    </p:spTree>
    <p:extLst>
      <p:ext uri="{BB962C8B-B14F-4D97-AF65-F5344CB8AC3E}">
        <p14:creationId xmlns:p14="http://schemas.microsoft.com/office/powerpoint/2010/main" val="2701671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wipe(left)">
                                      <p:cBhvr>
                                        <p:cTn id="11" dur="500"/>
                                        <p:tgtEl>
                                          <p:spTgt spid="5">
                                            <p:txEl>
                                              <p:pRg st="0" end="0"/>
                                            </p:txEl>
                                          </p:spTgt>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7">
                                            <p:txEl>
                                              <p:pRg st="0" end="0"/>
                                            </p:txEl>
                                          </p:spTgt>
                                        </p:tgtEl>
                                        <p:attrNameLst>
                                          <p:attrName>style.visibility</p:attrName>
                                        </p:attrNameLst>
                                      </p:cBhvr>
                                      <p:to>
                                        <p:strVal val="visible"/>
                                      </p:to>
                                    </p:set>
                                    <p:animEffect transition="in" filter="wipe(left)">
                                      <p:cBhvr>
                                        <p:cTn id="15" dur="500"/>
                                        <p:tgtEl>
                                          <p:spTgt spid="7">
                                            <p:txEl>
                                              <p:pRg st="0" end="0"/>
                                            </p:txEl>
                                          </p:spTgt>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Illustration</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90686" y="3174365"/>
            <a:ext cx="4753097" cy="2366915"/>
          </a:xfrm>
          <a:prstGeom prst="rect">
            <a:avLst/>
          </a:prstGeom>
        </p:spPr>
      </p:pic>
      <p:sp>
        <p:nvSpPr>
          <p:cNvPr id="4" name="Rectangle 3"/>
          <p:cNvSpPr/>
          <p:nvPr/>
        </p:nvSpPr>
        <p:spPr>
          <a:xfrm>
            <a:off x="771189" y="1461549"/>
            <a:ext cx="7632700" cy="772107"/>
          </a:xfrm>
          <a:prstGeom prst="rect">
            <a:avLst/>
          </a:prstGeom>
          <a:solidFill>
            <a:srgbClr val="4882C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t>Many of Oliver Jeffers’ book illustrations are painted using watercolours but he has also used acrylics and oil paints in his work.</a:t>
            </a:r>
          </a:p>
        </p:txBody>
      </p:sp>
      <p:sp>
        <p:nvSpPr>
          <p:cNvPr id="5" name="Rectangle 4"/>
          <p:cNvSpPr/>
          <p:nvPr/>
        </p:nvSpPr>
        <p:spPr>
          <a:xfrm>
            <a:off x="771189" y="2455855"/>
            <a:ext cx="7632700" cy="369332"/>
          </a:xfrm>
          <a:prstGeom prst="rect">
            <a:avLst/>
          </a:prstGeom>
        </p:spPr>
        <p:txBody>
          <a:bodyPr wrap="square">
            <a:spAutoFit/>
          </a:bodyPr>
          <a:lstStyle/>
          <a:p>
            <a:r>
              <a:rPr lang="en-GB" dirty="0"/>
              <a:t>In 2007, Oliver was chosen as the official illustrator for World Book Day. </a:t>
            </a:r>
          </a:p>
        </p:txBody>
      </p:sp>
    </p:spTree>
    <p:extLst>
      <p:ext uri="{BB962C8B-B14F-4D97-AF65-F5344CB8AC3E}">
        <p14:creationId xmlns:p14="http://schemas.microsoft.com/office/powerpoint/2010/main" val="3383526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Family</a:t>
            </a:r>
          </a:p>
        </p:txBody>
      </p:sp>
      <p:sp>
        <p:nvSpPr>
          <p:cNvPr id="3" name="Rectangle 2"/>
          <p:cNvSpPr/>
          <p:nvPr/>
        </p:nvSpPr>
        <p:spPr>
          <a:xfrm>
            <a:off x="771189" y="1461548"/>
            <a:ext cx="7632700" cy="772107"/>
          </a:xfrm>
          <a:prstGeom prst="rect">
            <a:avLst/>
          </a:prstGeom>
          <a:solidFill>
            <a:srgbClr val="4882C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t>Oliver Jeffers now lives in Brooklyn, New York, with his wife Suzanne and their children.</a:t>
            </a:r>
          </a:p>
        </p:txBody>
      </p:sp>
      <p:sp>
        <p:nvSpPr>
          <p:cNvPr id="4" name="Rectangle 3"/>
          <p:cNvSpPr/>
          <p:nvPr/>
        </p:nvSpPr>
        <p:spPr>
          <a:xfrm>
            <a:off x="771189" y="2455854"/>
            <a:ext cx="7632700" cy="2585323"/>
          </a:xfrm>
          <a:prstGeom prst="rect">
            <a:avLst/>
          </a:prstGeom>
        </p:spPr>
        <p:txBody>
          <a:bodyPr wrap="square">
            <a:spAutoFit/>
          </a:bodyPr>
          <a:lstStyle/>
          <a:p>
            <a:r>
              <a:rPr lang="en-GB" dirty="0"/>
              <a:t>The family make regular trips back to Northern Ireland to see relatives and friends and to ensure that the children get to know the place where both Oliver and Suzanne grew up.</a:t>
            </a:r>
          </a:p>
          <a:p>
            <a:endParaRPr lang="en-GB" dirty="0"/>
          </a:p>
          <a:p>
            <a:r>
              <a:rPr lang="en-GB" dirty="0"/>
              <a:t>Jeffers believes that his upbringing </a:t>
            </a:r>
            <a:br>
              <a:rPr lang="en-GB" dirty="0"/>
            </a:br>
            <a:r>
              <a:rPr lang="en-GB" dirty="0"/>
              <a:t>and background contributed to </a:t>
            </a:r>
            <a:br>
              <a:rPr lang="en-GB" dirty="0"/>
            </a:br>
            <a:r>
              <a:rPr lang="en-GB" dirty="0"/>
              <a:t>his love of storytelling. </a:t>
            </a:r>
            <a:br>
              <a:rPr lang="en-GB" dirty="0"/>
            </a:br>
            <a:r>
              <a:rPr lang="en-GB" dirty="0"/>
              <a:t>He has said, “</a:t>
            </a:r>
            <a:r>
              <a:rPr lang="mr-IN" dirty="0"/>
              <a:t>…</a:t>
            </a:r>
            <a:r>
              <a:rPr lang="en-GB" dirty="0"/>
              <a:t>everything </a:t>
            </a:r>
            <a:br>
              <a:rPr lang="en-GB" dirty="0"/>
            </a:br>
            <a:r>
              <a:rPr lang="en-GB" dirty="0"/>
              <a:t>revolved around stories.”</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45621" y="3515022"/>
            <a:ext cx="3758268" cy="2489528"/>
          </a:xfrm>
          <a:prstGeom prst="rect">
            <a:avLst/>
          </a:prstGeom>
        </p:spPr>
      </p:pic>
    </p:spTree>
    <p:extLst>
      <p:ext uri="{BB962C8B-B14F-4D97-AF65-F5344CB8AC3E}">
        <p14:creationId xmlns:p14="http://schemas.microsoft.com/office/powerpoint/2010/main" val="2740225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wipe(left)">
                                      <p:cBhvr>
                                        <p:cTn id="11" dur="500"/>
                                        <p:tgtEl>
                                          <p:spTgt spid="4">
                                            <p:txEl>
                                              <p:pRg st="0" end="0"/>
                                            </p:txEl>
                                          </p:spTgt>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wipe(left)">
                                      <p:cBhvr>
                                        <p:cTn id="15" dur="500"/>
                                        <p:tgtEl>
                                          <p:spTgt spid="4">
                                            <p:txEl>
                                              <p:pRg st="2" end="2"/>
                                            </p:txEl>
                                          </p:spTgt>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A1786ED3-4A83-4E52-97FB-5BB8F2F68775}" vid="{F1370A2B-D63B-458B-B1CD-13966C4251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112</TotalTime>
  <Words>385</Words>
  <Application>Microsoft Office PowerPoint</Application>
  <PresentationFormat>On-screen Show (4:3)</PresentationFormat>
  <Paragraphs>31</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Twinkl</vt:lpstr>
      <vt:lpstr>Calibri</vt:lpstr>
      <vt:lpstr>Arial</vt:lpstr>
      <vt:lpstr>Office Theme</vt:lpstr>
      <vt:lpstr>PowerPoint Presentation</vt:lpstr>
      <vt:lpstr>Oliver Jeffers Early Years</vt:lpstr>
      <vt:lpstr>A Love for Art</vt:lpstr>
      <vt:lpstr>Becoming an Illustrator  and Author</vt:lpstr>
      <vt:lpstr>Career</vt:lpstr>
      <vt:lpstr>Illustration</vt:lpstr>
      <vt:lpstr>Family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 Fletcher</dc:creator>
  <cp:lastModifiedBy>Sarah Fletcher</cp:lastModifiedBy>
  <cp:revision>9</cp:revision>
  <dcterms:created xsi:type="dcterms:W3CDTF">2019-07-18T10:58:46Z</dcterms:created>
  <dcterms:modified xsi:type="dcterms:W3CDTF">2019-07-24T08:10:17Z</dcterms:modified>
</cp:coreProperties>
</file>