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C9A58-29F8-4544-8B50-CBE795ECB5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E7FCE5-2563-4982-826E-03EB4FCE3C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1AB40-D443-48D5-BFDA-CC03DC459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922BF7-6A41-4E94-B4E6-AE9C41164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EB344-22D2-47CC-A42F-4E4846B3E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31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BFA72-566C-4495-AD9A-4ECAC8ECA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48F2C-C060-492B-9F35-C8ABA9EE4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D3B4A-9EB1-4829-9116-2A2122A7A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C178B-F955-4B99-A8B0-39E9A4662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BCF5A-0978-4AB2-8A0C-5E456A494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977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15953-FE56-4E64-B678-EB9E9C98B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D245C-D302-40BD-9D97-38B1A65BD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781DB-FAD5-4584-A169-D62D0CE8C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DF30AE-8E8F-409E-96FB-CD6134A49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F7C823-E2BF-44B4-885A-4E1933672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358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38C51-2497-4650-9ADA-F96A2480A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64C6D-69BD-4B79-80FF-5267A7937C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1B00D7-7D06-4202-B755-B62164C489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672399-13AC-4A95-B3B1-BF0A0A8F8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41452-0CBB-4DB8-AF33-A3BAAD130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1C3A08-F434-45AE-92BE-C91F1145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169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3C344-5482-419E-8791-B366833F8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BCB3C-7043-4ED2-BC23-DA8DD78D8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2FBF0B-7F97-4A45-8AC9-4F9705C04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428444-8FB8-40FF-B1E2-4D505C5E9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D29317-8A82-4A75-A644-26FE2916DB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81491A-42BD-4FAB-84E3-5CADACFC6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47C030-44BB-4736-96DE-22EE610C2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1793E3-0E0D-47F8-8525-DBA913B1D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596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33134-6265-405A-97DA-7068CF4BF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7048C0-FCDD-496B-BAA0-30BD9198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C89AD1-2ADC-4CEC-8B07-E5AB4EAE0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DEB40D-E6EB-4872-BD4D-555BF55DA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689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193884-5333-495C-830C-87E7E2FC8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64C6F7-13B8-4C95-92C0-F70A2D970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39727B-DCA0-4545-B381-ACA6F9361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369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38EE5-ED9B-4E1B-9771-D8913228F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B4829-55C4-4E79-9C8A-4A42652E6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20D583-D8D4-4407-A4C4-04CB0C94C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AA3849-7EBF-4491-BD5D-D72BFE549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584C9E-D061-4513-997E-1BA56A9CC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C94E83-2316-4FCF-9F3B-AED12B898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908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F2EF3E-02D0-4468-9888-68B0A948B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BDDE95-EFED-4596-B196-49359E7565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24F843-F964-4495-965D-CC2432910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F71627-7C21-4BB8-AB02-D5A1FA451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D66C14-3F3F-442C-8CF8-188B3DBFE5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44ADFA-D1D0-4289-8F61-40709E62B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259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B39A2-BB9B-4481-9D55-3DEA9F2E0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7C692B-7DFB-4803-B02A-360E4A8122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6C240B-7F9C-48FB-A013-CF993E5D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43B656-96EA-4257-9C02-7AB4027E6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FD6C7-61E9-4F63-9B76-990EC1F73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349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0B657D-B406-42C7-9AE9-B493807D70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005DB8-43A2-4006-AE5E-D7FBAB260F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630A69-AD61-4AE7-944E-F9C6EC9C5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E0DAAB-25CD-4BD9-8BB4-ED042F684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870161-B51F-4603-8C3F-28785C3DA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373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98AE1F-469B-40D7-B7C0-C3A2A0B45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51CFE-5153-41E1-A532-8CF782F8E3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1236F-B23F-42F1-A929-54495FAAC5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D3498-83A6-46EB-B9E3-E1C500E6868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6FD71-92FA-4236-ABC9-EE0A87B4D3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48A32-BF5E-489C-815D-9C9802E6C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B68A1-E336-42E0-8112-F879B68AE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91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2.png"/><Relationship Id="rId16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40919752-51DC-4133-9D9D-5038DBAA0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7982" y="35639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latin typeface="CCW Cursive Writing 1" pitchFamily="66" charset="0"/>
              </a:rPr>
              <a:t>Can you hear the initial sound?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262CB77F-D6BD-4257-B049-9A7C4506A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9650" y="1158240"/>
            <a:ext cx="7632700" cy="5303519"/>
          </a:xfrm>
        </p:spPr>
        <p:txBody>
          <a:bodyPr rtlCol="0">
            <a:normAutofit/>
          </a:bodyPr>
          <a:lstStyle/>
          <a:p>
            <a:pPr algn="ctr">
              <a:lnSpc>
                <a:spcPct val="100000"/>
              </a:lnSpc>
              <a:defRPr/>
            </a:pPr>
            <a:r>
              <a:rPr lang="en-US" altLang="en-US" dirty="0">
                <a:latin typeface="CCW Cursive Writing 1" panose="03050602040000000000" pitchFamily="66" charset="0"/>
                <a:cs typeface="+mn-cs"/>
              </a:rPr>
              <a:t>Say the name of each picture out loud. What sound do they start with?</a:t>
            </a:r>
          </a:p>
          <a:p>
            <a:pPr marL="285750" indent="-285750">
              <a:lnSpc>
                <a:spcPct val="100000"/>
              </a:lnSpc>
              <a:defRPr/>
            </a:pPr>
            <a:endParaRPr lang="en-US" altLang="en-US" dirty="0">
              <a:cs typeface="+mn-cs"/>
            </a:endParaRPr>
          </a:p>
          <a:p>
            <a:pPr marL="285750" indent="-285750">
              <a:lnSpc>
                <a:spcPct val="100000"/>
              </a:lnSpc>
              <a:defRPr/>
            </a:pPr>
            <a:endParaRPr lang="en-US" altLang="en-US" dirty="0">
              <a:cs typeface="+mn-cs"/>
            </a:endParaRPr>
          </a:p>
          <a:p>
            <a:pPr marL="285750" indent="-285750">
              <a:lnSpc>
                <a:spcPct val="100000"/>
              </a:lnSpc>
              <a:defRPr/>
            </a:pPr>
            <a:endParaRPr lang="en-US" altLang="en-US" dirty="0">
              <a:cs typeface="+mn-cs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endParaRPr lang="en-US" altLang="en-US" dirty="0">
              <a:cs typeface="+mn-cs"/>
            </a:endParaRPr>
          </a:p>
          <a:p>
            <a:pPr algn="ctr">
              <a:lnSpc>
                <a:spcPct val="100000"/>
              </a:lnSpc>
              <a:defRPr/>
            </a:pPr>
            <a:r>
              <a:rPr lang="en-US" altLang="en-US" dirty="0">
                <a:latin typeface="CCW Cursive Writing 1" panose="03050602040000000000" pitchFamily="66" charset="0"/>
                <a:cs typeface="+mn-cs"/>
              </a:rPr>
              <a:t>Now can you sort them into 4 lists? Draw the pictures under the correct sound</a:t>
            </a:r>
            <a:r>
              <a:rPr lang="en-US" altLang="en-US" dirty="0">
                <a:cs typeface="+mn-cs"/>
              </a:rPr>
              <a:t>.</a:t>
            </a:r>
          </a:p>
          <a:p>
            <a:pPr>
              <a:defRPr/>
            </a:pPr>
            <a:endParaRPr lang="en-GB" dirty="0">
              <a:cs typeface="+mn-cs"/>
            </a:endParaRPr>
          </a:p>
        </p:txBody>
      </p:sp>
      <p:grpSp>
        <p:nvGrpSpPr>
          <p:cNvPr id="19460" name="Group 2">
            <a:extLst>
              <a:ext uri="{FF2B5EF4-FFF2-40B4-BE49-F238E27FC236}">
                <a16:creationId xmlns:a16="http://schemas.microsoft.com/office/drawing/2014/main" id="{6F209B65-58F6-4224-BDCA-6ABD118B2FA9}"/>
              </a:ext>
            </a:extLst>
          </p:cNvPr>
          <p:cNvGrpSpPr>
            <a:grpSpLocks/>
          </p:cNvGrpSpPr>
          <p:nvPr/>
        </p:nvGrpSpPr>
        <p:grpSpPr bwMode="auto">
          <a:xfrm>
            <a:off x="3382963" y="5470525"/>
            <a:ext cx="5416550" cy="584200"/>
            <a:chOff x="2336800" y="5548796"/>
            <a:chExt cx="5416061" cy="584776"/>
          </a:xfrm>
        </p:grpSpPr>
        <p:sp>
          <p:nvSpPr>
            <p:cNvPr id="19484" name="TextBox 1">
              <a:extLst>
                <a:ext uri="{FF2B5EF4-FFF2-40B4-BE49-F238E27FC236}">
                  <a16:creationId xmlns:a16="http://schemas.microsoft.com/office/drawing/2014/main" id="{13EF70E7-40CC-4676-9E22-3821A6C41C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800" y="5548797"/>
              <a:ext cx="96129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  <a:latin typeface="CCW Cursive Writing 1" pitchFamily="66" charset="0"/>
                </a:rPr>
                <a:t>j</a:t>
              </a:r>
            </a:p>
          </p:txBody>
        </p:sp>
        <p:sp>
          <p:nvSpPr>
            <p:cNvPr id="19485" name="TextBox 4">
              <a:extLst>
                <a:ext uri="{FF2B5EF4-FFF2-40B4-BE49-F238E27FC236}">
                  <a16:creationId xmlns:a16="http://schemas.microsoft.com/office/drawing/2014/main" id="{638115B9-715F-4340-9FE4-BBB7EB3E0A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21723" y="5548797"/>
              <a:ext cx="96129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  <a:latin typeface="CCW Cursive Writing 1" pitchFamily="66" charset="0"/>
                </a:rPr>
                <a:t>v</a:t>
              </a:r>
            </a:p>
          </p:txBody>
        </p:sp>
        <p:sp>
          <p:nvSpPr>
            <p:cNvPr id="19486" name="TextBox 5">
              <a:extLst>
                <a:ext uri="{FF2B5EF4-FFF2-40B4-BE49-F238E27FC236}">
                  <a16:creationId xmlns:a16="http://schemas.microsoft.com/office/drawing/2014/main" id="{A90A96B4-D66A-434E-BB9E-7860E2788A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06646" y="5548796"/>
              <a:ext cx="96129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  <a:latin typeface="CCW Cursive Writing 1" pitchFamily="66" charset="0"/>
                </a:rPr>
                <a:t>w</a:t>
              </a:r>
            </a:p>
          </p:txBody>
        </p:sp>
        <p:sp>
          <p:nvSpPr>
            <p:cNvPr id="19487" name="TextBox 6">
              <a:extLst>
                <a:ext uri="{FF2B5EF4-FFF2-40B4-BE49-F238E27FC236}">
                  <a16:creationId xmlns:a16="http://schemas.microsoft.com/office/drawing/2014/main" id="{8AB1755B-15E1-4537-8F34-894370007D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91569" y="5548796"/>
              <a:ext cx="96129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  <a:latin typeface="CCW Cursive Writing 1" pitchFamily="66" charset="0"/>
                </a:rPr>
                <a:t>y</a:t>
              </a: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627F117B-F648-42EF-9E09-2E657C26AD3E}"/>
              </a:ext>
            </a:extLst>
          </p:cNvPr>
          <p:cNvSpPr/>
          <p:nvPr/>
        </p:nvSpPr>
        <p:spPr>
          <a:xfrm>
            <a:off x="2424114" y="2079626"/>
            <a:ext cx="1101725" cy="11017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F76021-F383-477F-B661-50B2D9ADE6B3}"/>
              </a:ext>
            </a:extLst>
          </p:cNvPr>
          <p:cNvSpPr/>
          <p:nvPr/>
        </p:nvSpPr>
        <p:spPr>
          <a:xfrm>
            <a:off x="3670301" y="2079626"/>
            <a:ext cx="1101725" cy="1101725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43CAD2-182F-4465-B620-F63C9CB42651}"/>
              </a:ext>
            </a:extLst>
          </p:cNvPr>
          <p:cNvSpPr/>
          <p:nvPr/>
        </p:nvSpPr>
        <p:spPr>
          <a:xfrm>
            <a:off x="4916489" y="2079626"/>
            <a:ext cx="1101725" cy="11017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585DC4-5F1F-4502-8B5E-DEC33CE24112}"/>
              </a:ext>
            </a:extLst>
          </p:cNvPr>
          <p:cNvSpPr/>
          <p:nvPr/>
        </p:nvSpPr>
        <p:spPr>
          <a:xfrm>
            <a:off x="6164264" y="2079626"/>
            <a:ext cx="1101725" cy="1101725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140C950-E6F3-4BFE-A23E-79411588C260}"/>
              </a:ext>
            </a:extLst>
          </p:cNvPr>
          <p:cNvSpPr/>
          <p:nvPr/>
        </p:nvSpPr>
        <p:spPr>
          <a:xfrm>
            <a:off x="7410451" y="2079626"/>
            <a:ext cx="1101725" cy="11017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9CCA8B1-9A6F-4845-93E0-D8173EE2CB03}"/>
              </a:ext>
            </a:extLst>
          </p:cNvPr>
          <p:cNvSpPr/>
          <p:nvPr/>
        </p:nvSpPr>
        <p:spPr>
          <a:xfrm>
            <a:off x="8656639" y="2079626"/>
            <a:ext cx="1101725" cy="1101725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BC4CCE4-C43E-470B-B2D6-CF2D42D93252}"/>
              </a:ext>
            </a:extLst>
          </p:cNvPr>
          <p:cNvSpPr/>
          <p:nvPr/>
        </p:nvSpPr>
        <p:spPr>
          <a:xfrm>
            <a:off x="2424114" y="3294064"/>
            <a:ext cx="1101725" cy="1101725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48A6117-10CA-4861-83C1-E0CF1674521B}"/>
              </a:ext>
            </a:extLst>
          </p:cNvPr>
          <p:cNvSpPr/>
          <p:nvPr/>
        </p:nvSpPr>
        <p:spPr>
          <a:xfrm>
            <a:off x="3670301" y="3294064"/>
            <a:ext cx="1101725" cy="11017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D20F16-DC45-4E97-A1ED-0462C0C8C2DC}"/>
              </a:ext>
            </a:extLst>
          </p:cNvPr>
          <p:cNvSpPr/>
          <p:nvPr/>
        </p:nvSpPr>
        <p:spPr>
          <a:xfrm>
            <a:off x="4916489" y="3294064"/>
            <a:ext cx="1101725" cy="1101725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43FD22E-C6F4-4491-8C94-D35A7DB7103E}"/>
              </a:ext>
            </a:extLst>
          </p:cNvPr>
          <p:cNvSpPr/>
          <p:nvPr/>
        </p:nvSpPr>
        <p:spPr>
          <a:xfrm>
            <a:off x="6164264" y="3294064"/>
            <a:ext cx="1101725" cy="11017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3C5C0F0-25B3-4F43-AA11-E442B70064B3}"/>
              </a:ext>
            </a:extLst>
          </p:cNvPr>
          <p:cNvSpPr/>
          <p:nvPr/>
        </p:nvSpPr>
        <p:spPr>
          <a:xfrm>
            <a:off x="7410451" y="3294064"/>
            <a:ext cx="1101725" cy="1101725"/>
          </a:xfrm>
          <a:prstGeom prst="rect">
            <a:avLst/>
          </a:prstGeom>
          <a:solidFill>
            <a:srgbClr val="FFF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D56DF35-33EF-4C14-92C2-156D4259A0CB}"/>
              </a:ext>
            </a:extLst>
          </p:cNvPr>
          <p:cNvSpPr/>
          <p:nvPr/>
        </p:nvSpPr>
        <p:spPr>
          <a:xfrm>
            <a:off x="8656639" y="3294064"/>
            <a:ext cx="1101725" cy="11017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9473" name="Picture 24">
            <a:extLst>
              <a:ext uri="{FF2B5EF4-FFF2-40B4-BE49-F238E27FC236}">
                <a16:creationId xmlns:a16="http://schemas.microsoft.com/office/drawing/2014/main" id="{322539F4-6FAF-424F-B6A6-119604BE1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0" y="2165350"/>
            <a:ext cx="106045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25">
            <a:extLst>
              <a:ext uri="{FF2B5EF4-FFF2-40B4-BE49-F238E27FC236}">
                <a16:creationId xmlns:a16="http://schemas.microsoft.com/office/drawing/2014/main" id="{44E84AC6-953C-4853-8568-BFE6509A58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664" y="2384426"/>
            <a:ext cx="8905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Picture 26">
            <a:extLst>
              <a:ext uri="{FF2B5EF4-FFF2-40B4-BE49-F238E27FC236}">
                <a16:creationId xmlns:a16="http://schemas.microsoft.com/office/drawing/2014/main" id="{D9E12A8E-FB86-4FB4-A868-CAE23E0C29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9" y="2427288"/>
            <a:ext cx="2427287" cy="343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Picture 27">
            <a:extLst>
              <a:ext uri="{FF2B5EF4-FFF2-40B4-BE49-F238E27FC236}">
                <a16:creationId xmlns:a16="http://schemas.microsoft.com/office/drawing/2014/main" id="{AD27B6FC-C523-4562-90B0-97DC6E09FE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413" y="2165350"/>
            <a:ext cx="70326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Picture 28">
            <a:extLst>
              <a:ext uri="{FF2B5EF4-FFF2-40B4-BE49-F238E27FC236}">
                <a16:creationId xmlns:a16="http://schemas.microsoft.com/office/drawing/2014/main" id="{193D4B62-27F7-47DB-9C33-56EF39A38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1" y="3384550"/>
            <a:ext cx="309563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Picture 29">
            <a:extLst>
              <a:ext uri="{FF2B5EF4-FFF2-40B4-BE49-F238E27FC236}">
                <a16:creationId xmlns:a16="http://schemas.microsoft.com/office/drawing/2014/main" id="{32FAF84B-E6B3-4FAF-8DB4-9B19611DA6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3351214"/>
            <a:ext cx="766762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30">
            <a:extLst>
              <a:ext uri="{FF2B5EF4-FFF2-40B4-BE49-F238E27FC236}">
                <a16:creationId xmlns:a16="http://schemas.microsoft.com/office/drawing/2014/main" id="{3103D133-B73D-46B6-9D54-83FB679FAF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6" y="2135189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Picture 31">
            <a:extLst>
              <a:ext uri="{FF2B5EF4-FFF2-40B4-BE49-F238E27FC236}">
                <a16:creationId xmlns:a16="http://schemas.microsoft.com/office/drawing/2014/main" id="{2AC1CA42-1C50-4A2F-8D84-1A56E27FBCC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100" y="2189163"/>
            <a:ext cx="649288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1" name="Picture 32">
            <a:extLst>
              <a:ext uri="{FF2B5EF4-FFF2-40B4-BE49-F238E27FC236}">
                <a16:creationId xmlns:a16="http://schemas.microsoft.com/office/drawing/2014/main" id="{AE5CF433-1862-4496-87CF-96D7CF0403C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2838" y="3435350"/>
            <a:ext cx="102235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2" name="Picture 33">
            <a:extLst>
              <a:ext uri="{FF2B5EF4-FFF2-40B4-BE49-F238E27FC236}">
                <a16:creationId xmlns:a16="http://schemas.microsoft.com/office/drawing/2014/main" id="{B95A9238-DCC9-40E4-B701-3CAE13D4875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663" y="2165350"/>
            <a:ext cx="100330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3" name="Picture 34">
            <a:extLst>
              <a:ext uri="{FF2B5EF4-FFF2-40B4-BE49-F238E27FC236}">
                <a16:creationId xmlns:a16="http://schemas.microsoft.com/office/drawing/2014/main" id="{AC44F4C7-740D-4EF1-8401-397922B3253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4" y="3351214"/>
            <a:ext cx="681037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>
            <a:extLst>
              <a:ext uri="{FF2B5EF4-FFF2-40B4-BE49-F238E27FC236}">
                <a16:creationId xmlns:a16="http://schemas.microsoft.com/office/drawing/2014/main" id="{B7DF8710-DDEA-4EDC-AC38-12FE909E1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640" y="41846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 dirty="0">
                <a:latin typeface="CCW Cursive Writing 1" pitchFamily="66" charset="0"/>
              </a:rPr>
              <a:t>Can you write these words?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8115AB-DFFC-4568-904A-1B9E04AD63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252" y="1844331"/>
            <a:ext cx="2768600" cy="407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B18F41-9195-47D2-B084-B524A3F2DC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895" y="4199573"/>
            <a:ext cx="4233863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BB0B86-0147-4A07-A9AA-6182507738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408" y="1116648"/>
            <a:ext cx="2346325" cy="331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ECAAA7-9348-4A32-9941-41C13C978A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91363">
            <a:off x="5549583" y="1653223"/>
            <a:ext cx="1538287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123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>
            <a:extLst>
              <a:ext uri="{FF2B5EF4-FFF2-40B4-BE49-F238E27FC236}">
                <a16:creationId xmlns:a16="http://schemas.microsoft.com/office/drawing/2014/main" id="{A8865D15-19F2-445A-B9E0-C3203A404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320" y="43878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2800" dirty="0">
                <a:latin typeface="CCW Cursive Writing 1" pitchFamily="66" charset="0"/>
              </a:rPr>
              <a:t>Write a sentence about this picture:</a:t>
            </a:r>
          </a:p>
        </p:txBody>
      </p:sp>
      <p:pic>
        <p:nvPicPr>
          <p:cNvPr id="6" name="Content Placeholder 1">
            <a:extLst>
              <a:ext uri="{FF2B5EF4-FFF2-40B4-BE49-F238E27FC236}">
                <a16:creationId xmlns:a16="http://schemas.microsoft.com/office/drawing/2014/main" id="{24939FD8-E291-457C-88A8-0D6B5E660C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124" y="1602981"/>
            <a:ext cx="6104466" cy="4578350"/>
          </a:xfrm>
        </p:spPr>
      </p:pic>
    </p:spTree>
    <p:extLst>
      <p:ext uri="{BB962C8B-B14F-4D97-AF65-F5344CB8AC3E}">
        <p14:creationId xmlns:p14="http://schemas.microsoft.com/office/powerpoint/2010/main" val="3063502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>
            <a:extLst>
              <a:ext uri="{FF2B5EF4-FFF2-40B4-BE49-F238E27FC236}">
                <a16:creationId xmlns:a16="http://schemas.microsoft.com/office/drawing/2014/main" id="{157A09E2-FA1D-4332-988D-A1672325B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5962" y="26606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CCW Cursive Writing 1" pitchFamily="66" charset="0"/>
              </a:rPr>
              <a:t>Which sound can you hear in these words?</a:t>
            </a:r>
          </a:p>
        </p:txBody>
      </p:sp>
      <p:sp>
        <p:nvSpPr>
          <p:cNvPr id="5" name="Content Placeholder 21">
            <a:extLst>
              <a:ext uri="{FF2B5EF4-FFF2-40B4-BE49-F238E27FC236}">
                <a16:creationId xmlns:a16="http://schemas.microsoft.com/office/drawing/2014/main" id="{A60C4781-6D9E-4FA4-9B59-5A5F9496A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3278" y="1683384"/>
            <a:ext cx="8092759" cy="4808855"/>
          </a:xfrm>
        </p:spPr>
        <p:txBody>
          <a:bodyPr rtlCol="0">
            <a:normAutofit/>
          </a:bodyPr>
          <a:lstStyle/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altLang="en-US" sz="2000" dirty="0">
                <a:latin typeface="CCW Cursive Writing 1" panose="03050602040000000000" pitchFamily="66" charset="0"/>
                <a:cs typeface="+mn-cs"/>
              </a:rPr>
              <a:t>Say the name of each picture out loud. Which sounds can you hear?</a:t>
            </a:r>
          </a:p>
          <a:p>
            <a:pPr marL="285750" indent="-28575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CCW Cursive Writing 1" panose="03050602040000000000" pitchFamily="66" charset="0"/>
              <a:cs typeface="+mn-cs"/>
            </a:endParaRPr>
          </a:p>
          <a:p>
            <a:pPr marL="285750" indent="-28575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cs typeface="+mn-cs"/>
            </a:endParaRPr>
          </a:p>
          <a:p>
            <a:pPr marL="285750" indent="-28575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cs typeface="+mn-cs"/>
            </a:endParaRPr>
          </a:p>
          <a:p>
            <a:pPr marL="285750" indent="-28575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cs typeface="+mn-cs"/>
            </a:endParaRPr>
          </a:p>
          <a:p>
            <a:pPr marL="285750" indent="-285750" eaLnBrk="1" fontAlgn="auto" hangingPunct="1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cs typeface="+mn-cs"/>
            </a:endParaRPr>
          </a:p>
          <a:p>
            <a:pPr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endParaRPr lang="en-US" altLang="en-US" sz="2000" dirty="0">
              <a:cs typeface="+mn-cs"/>
            </a:endParaRPr>
          </a:p>
          <a:p>
            <a:pPr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endParaRPr lang="en-US" altLang="en-US" sz="2000" dirty="0">
              <a:latin typeface="CCW Cursive Writing 1" panose="03050602040000000000" pitchFamily="66" charset="0"/>
              <a:cs typeface="+mn-cs"/>
            </a:endParaRPr>
          </a:p>
          <a:p>
            <a:pPr algn="ctr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altLang="en-US" sz="2000" dirty="0">
                <a:latin typeface="CCW Cursive Writing 1" panose="03050602040000000000" pitchFamily="66" charset="0"/>
                <a:cs typeface="+mn-cs"/>
              </a:rPr>
              <a:t>Now can you sort them into 4 lists? Draw the pictures under the correct sound.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1600" dirty="0">
              <a:cs typeface="+mn-cs"/>
            </a:endParaRP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29EA7DBD-AA23-43C0-943E-7507CF6A1DC8}"/>
              </a:ext>
            </a:extLst>
          </p:cNvPr>
          <p:cNvSpPr txBox="1">
            <a:spLocks/>
          </p:cNvSpPr>
          <p:nvPr/>
        </p:nvSpPr>
        <p:spPr>
          <a:xfrm>
            <a:off x="2350770" y="1886585"/>
            <a:ext cx="7632700" cy="4484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00000"/>
              </a:lnSpc>
              <a:defRPr/>
            </a:pPr>
            <a:endParaRPr lang="en-US" altLang="en-US" sz="1600" dirty="0">
              <a:latin typeface="CCW Cursive Writing 1" panose="03050602040000000000" pitchFamily="66" charset="0"/>
            </a:endParaRPr>
          </a:p>
          <a:p>
            <a:pPr marL="0" indent="0" algn="ctr">
              <a:lnSpc>
                <a:spcPct val="100000"/>
              </a:lnSpc>
              <a:buNone/>
              <a:defRPr/>
            </a:pPr>
            <a:endParaRPr lang="en-US" altLang="en-US" sz="1600" dirty="0">
              <a:latin typeface="CCW Cursive Writing 1" panose="03050602040000000000" pitchFamily="66" charset="0"/>
            </a:endParaRPr>
          </a:p>
          <a:p>
            <a:pPr>
              <a:defRPr/>
            </a:pPr>
            <a:endParaRPr lang="en-GB" sz="16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AB1497-C35C-4203-B29D-DE689C8A4B5F}"/>
              </a:ext>
            </a:extLst>
          </p:cNvPr>
          <p:cNvSpPr/>
          <p:nvPr/>
        </p:nvSpPr>
        <p:spPr>
          <a:xfrm>
            <a:off x="3774758" y="2632710"/>
            <a:ext cx="1092200" cy="1092200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71E838-7D65-4262-89E7-90BAA3CAEB38}"/>
              </a:ext>
            </a:extLst>
          </p:cNvPr>
          <p:cNvSpPr/>
          <p:nvPr/>
        </p:nvSpPr>
        <p:spPr>
          <a:xfrm>
            <a:off x="6236970" y="2632710"/>
            <a:ext cx="1092200" cy="1092200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B102572-51EC-4685-B17E-1C47CDD64AC3}"/>
              </a:ext>
            </a:extLst>
          </p:cNvPr>
          <p:cNvSpPr/>
          <p:nvPr/>
        </p:nvSpPr>
        <p:spPr>
          <a:xfrm>
            <a:off x="7467283" y="2632710"/>
            <a:ext cx="1092200" cy="1092200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FE60535-564A-4BA2-962D-A9259F6DB201}"/>
              </a:ext>
            </a:extLst>
          </p:cNvPr>
          <p:cNvSpPr/>
          <p:nvPr/>
        </p:nvSpPr>
        <p:spPr>
          <a:xfrm>
            <a:off x="3774758" y="3823335"/>
            <a:ext cx="1092200" cy="1092200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F21CB2-4F74-414C-BF17-BC2EE42241BB}"/>
              </a:ext>
            </a:extLst>
          </p:cNvPr>
          <p:cNvSpPr/>
          <p:nvPr/>
        </p:nvSpPr>
        <p:spPr>
          <a:xfrm>
            <a:off x="5005070" y="3823335"/>
            <a:ext cx="1092200" cy="1092200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1224A97-67DF-4082-929D-EF309B34DB1F}"/>
              </a:ext>
            </a:extLst>
          </p:cNvPr>
          <p:cNvSpPr/>
          <p:nvPr/>
        </p:nvSpPr>
        <p:spPr>
          <a:xfrm>
            <a:off x="6236970" y="3823335"/>
            <a:ext cx="1092200" cy="1092200"/>
          </a:xfrm>
          <a:prstGeom prst="rect">
            <a:avLst/>
          </a:prstGeom>
          <a:solidFill>
            <a:srgbClr val="21A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12E0F05-FC5A-4379-8B1F-79010BF14D8C}"/>
              </a:ext>
            </a:extLst>
          </p:cNvPr>
          <p:cNvSpPr/>
          <p:nvPr/>
        </p:nvSpPr>
        <p:spPr>
          <a:xfrm>
            <a:off x="7467283" y="3823335"/>
            <a:ext cx="1092200" cy="1092200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" name="Picture 18">
            <a:extLst>
              <a:ext uri="{FF2B5EF4-FFF2-40B4-BE49-F238E27FC236}">
                <a16:creationId xmlns:a16="http://schemas.microsoft.com/office/drawing/2014/main" id="{9372FEAA-26E7-40DD-BF80-72DCD7DA4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233" y="3896360"/>
            <a:ext cx="1341437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9">
            <a:extLst>
              <a:ext uri="{FF2B5EF4-FFF2-40B4-BE49-F238E27FC236}">
                <a16:creationId xmlns:a16="http://schemas.microsoft.com/office/drawing/2014/main" id="{3771590D-70E8-4FE3-A4F1-01771A02A9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6520" y="2718435"/>
            <a:ext cx="776288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2">
            <a:extLst>
              <a:ext uri="{FF2B5EF4-FFF2-40B4-BE49-F238E27FC236}">
                <a16:creationId xmlns:a16="http://schemas.microsoft.com/office/drawing/2014/main" id="{49EF0F2B-8FD4-4344-B59A-50B507C8FB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233" y="2673985"/>
            <a:ext cx="900112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3">
            <a:extLst>
              <a:ext uri="{FF2B5EF4-FFF2-40B4-BE49-F238E27FC236}">
                <a16:creationId xmlns:a16="http://schemas.microsoft.com/office/drawing/2014/main" id="{B67CD5E1-0337-4949-AEFB-6F56684E8C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995" y="3986848"/>
            <a:ext cx="84772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4">
            <a:extLst>
              <a:ext uri="{FF2B5EF4-FFF2-40B4-BE49-F238E27FC236}">
                <a16:creationId xmlns:a16="http://schemas.microsoft.com/office/drawing/2014/main" id="{2101FE4F-CD8D-4B45-8ABF-9F8AB3CD2E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8" t="47830" r="39621" b="2808"/>
          <a:stretch>
            <a:fillRect/>
          </a:stretch>
        </p:blipFill>
        <p:spPr bwMode="auto">
          <a:xfrm>
            <a:off x="5003483" y="2642235"/>
            <a:ext cx="1093787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6">
            <a:extLst>
              <a:ext uri="{FF2B5EF4-FFF2-40B4-BE49-F238E27FC236}">
                <a16:creationId xmlns:a16="http://schemas.microsoft.com/office/drawing/2014/main" id="{B3AA8576-B498-4FAB-A2ED-5A9BE84B3A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295" y="2762885"/>
            <a:ext cx="64135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7">
            <a:extLst>
              <a:ext uri="{FF2B5EF4-FFF2-40B4-BE49-F238E27FC236}">
                <a16:creationId xmlns:a16="http://schemas.microsoft.com/office/drawing/2014/main" id="{7C49F829-3C10-415C-8A8A-B8AB41E464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5708" y="3913823"/>
            <a:ext cx="977900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8">
            <a:extLst>
              <a:ext uri="{FF2B5EF4-FFF2-40B4-BE49-F238E27FC236}">
                <a16:creationId xmlns:a16="http://schemas.microsoft.com/office/drawing/2014/main" id="{EE438566-9B6A-4F7B-BF2E-B84A85F849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245" y="4147185"/>
            <a:ext cx="928688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Group 3">
            <a:extLst>
              <a:ext uri="{FF2B5EF4-FFF2-40B4-BE49-F238E27FC236}">
                <a16:creationId xmlns:a16="http://schemas.microsoft.com/office/drawing/2014/main" id="{596DF15B-F101-4FFF-BEFC-41A8F10D06EB}"/>
              </a:ext>
            </a:extLst>
          </p:cNvPr>
          <p:cNvGrpSpPr>
            <a:grpSpLocks/>
          </p:cNvGrpSpPr>
          <p:nvPr/>
        </p:nvGrpSpPr>
        <p:grpSpPr bwMode="auto">
          <a:xfrm>
            <a:off x="3587433" y="6020116"/>
            <a:ext cx="5416550" cy="584200"/>
            <a:chOff x="2336800" y="5548796"/>
            <a:chExt cx="5416061" cy="585353"/>
          </a:xfrm>
        </p:grpSpPr>
        <p:sp>
          <p:nvSpPr>
            <p:cNvPr id="23" name="TextBox 4">
              <a:extLst>
                <a:ext uri="{FF2B5EF4-FFF2-40B4-BE49-F238E27FC236}">
                  <a16:creationId xmlns:a16="http://schemas.microsoft.com/office/drawing/2014/main" id="{EF82BAAF-CCFB-4EE9-8800-BD3D84D05C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36800" y="5548797"/>
              <a:ext cx="96129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  <a:latin typeface="CCW Cursive Writing 1" pitchFamily="66" charset="0"/>
                </a:rPr>
                <a:t>ch</a:t>
              </a:r>
            </a:p>
          </p:txBody>
        </p:sp>
        <p:sp>
          <p:nvSpPr>
            <p:cNvPr id="24" name="TextBox 5">
              <a:extLst>
                <a:ext uri="{FF2B5EF4-FFF2-40B4-BE49-F238E27FC236}">
                  <a16:creationId xmlns:a16="http://schemas.microsoft.com/office/drawing/2014/main" id="{80B659B2-393F-461D-8C04-E2331216B6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22877" y="5548797"/>
              <a:ext cx="1042992" cy="585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  <a:latin typeface="CCW Cursive Writing 1" pitchFamily="66" charset="0"/>
                </a:rPr>
                <a:t>sh</a:t>
              </a:r>
            </a:p>
          </p:txBody>
        </p:sp>
        <p:sp>
          <p:nvSpPr>
            <p:cNvPr id="25" name="TextBox 6">
              <a:extLst>
                <a:ext uri="{FF2B5EF4-FFF2-40B4-BE49-F238E27FC236}">
                  <a16:creationId xmlns:a16="http://schemas.microsoft.com/office/drawing/2014/main" id="{EC33483E-B77E-4186-990D-DD04996DB2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06646" y="5548796"/>
              <a:ext cx="1042992" cy="585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  <a:latin typeface="CCW Cursive Writing 1" pitchFamily="66" charset="0"/>
                </a:rPr>
                <a:t>ng</a:t>
              </a:r>
            </a:p>
          </p:txBody>
        </p:sp>
        <p:sp>
          <p:nvSpPr>
            <p:cNvPr id="26" name="TextBox 7">
              <a:extLst>
                <a:ext uri="{FF2B5EF4-FFF2-40B4-BE49-F238E27FC236}">
                  <a16:creationId xmlns:a16="http://schemas.microsoft.com/office/drawing/2014/main" id="{0745DE24-0F30-4E90-BACA-71D39BD3B3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91569" y="5548796"/>
              <a:ext cx="96129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 dirty="0" err="1">
                  <a:solidFill>
                    <a:schemeClr val="tx1"/>
                  </a:solidFill>
                  <a:latin typeface="CCW Cursive Writing 1" pitchFamily="66" charset="0"/>
                </a:rPr>
                <a:t>th</a:t>
              </a:r>
              <a:endParaRPr lang="en-GB" altLang="en-US" sz="3200" dirty="0">
                <a:solidFill>
                  <a:schemeClr val="tx1"/>
                </a:solidFill>
                <a:latin typeface="CCW Cursive Writing 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2726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>
            <a:extLst>
              <a:ext uri="{FF2B5EF4-FFF2-40B4-BE49-F238E27FC236}">
                <a16:creationId xmlns:a16="http://schemas.microsoft.com/office/drawing/2014/main" id="{57B7A762-7DA9-494C-8E06-47C390894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6720" y="45910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CCW Cursive Writing 1" pitchFamily="66" charset="0"/>
              </a:rPr>
              <a:t>Read the sentence and draw the picture: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8DF41741-9120-452B-951C-2211FDF30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407" y="1595755"/>
            <a:ext cx="7124700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1">
            <a:extLst>
              <a:ext uri="{FF2B5EF4-FFF2-40B4-BE49-F238E27FC236}">
                <a16:creationId xmlns:a16="http://schemas.microsoft.com/office/drawing/2014/main" id="{DB7560FC-6A15-4F97-B801-9D7C1CD862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45238" y="955992"/>
            <a:ext cx="6523038" cy="4578350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endParaRPr lang="en-US" altLang="en-US" dirty="0"/>
          </a:p>
          <a:p>
            <a:pPr algn="ctr" eaLnBrk="1" hangingPunct="1">
              <a:lnSpc>
                <a:spcPct val="100000"/>
              </a:lnSpc>
            </a:pPr>
            <a:endParaRPr lang="en-US" altLang="en-US" dirty="0"/>
          </a:p>
          <a:p>
            <a:pPr algn="ctr" eaLnBrk="1" hangingPunct="1">
              <a:lnSpc>
                <a:spcPct val="100000"/>
              </a:lnSpc>
            </a:pPr>
            <a:endParaRPr lang="en-US" altLang="en-US" dirty="0"/>
          </a:p>
          <a:p>
            <a:pPr algn="ctr" eaLnBrk="1" hangingPunct="1">
              <a:lnSpc>
                <a:spcPct val="100000"/>
              </a:lnSpc>
            </a:pPr>
            <a:endParaRPr lang="en-US" altLang="en-US" dirty="0"/>
          </a:p>
          <a:p>
            <a:pPr algn="ctr" eaLnBrk="1" hangingPunct="1">
              <a:lnSpc>
                <a:spcPct val="100000"/>
              </a:lnSpc>
            </a:pPr>
            <a:r>
              <a:rPr lang="en-US" altLang="en-US" sz="2400" b="1" dirty="0">
                <a:latin typeface="CCW Cursive Writing 1" pitchFamily="66" charset="0"/>
              </a:rPr>
              <a:t>The ship hit the rocks with a thud</a:t>
            </a:r>
          </a:p>
          <a:p>
            <a:pPr marL="0" indent="0" algn="ctr" eaLnBrk="1" hangingPunct="1">
              <a:lnSpc>
                <a:spcPct val="100000"/>
              </a:lnSpc>
              <a:buNone/>
            </a:pPr>
            <a:r>
              <a:rPr lang="en-US" altLang="en-US" sz="2400" b="1" dirty="0">
                <a:latin typeface="CCW Cursive Writing 1" pitchFamily="66" charset="0"/>
              </a:rPr>
              <a:t>and a bang.</a:t>
            </a:r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84788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>
            <a:extLst>
              <a:ext uri="{FF2B5EF4-FFF2-40B4-BE49-F238E27FC236}">
                <a16:creationId xmlns:a16="http://schemas.microsoft.com/office/drawing/2014/main" id="{7B9B104F-DCC2-41ED-80E4-EE205B8F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00" y="54038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800">
                <a:latin typeface="CCW Cursive Writing 1" pitchFamily="66" charset="0"/>
              </a:rPr>
              <a:t>Can you write these words?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63F0AE-07B7-45B9-A054-4E89821F84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036" y="1142794"/>
            <a:ext cx="8205927" cy="475529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6CAD99C-8DD7-43A1-A932-FD65D51FC2CA}"/>
              </a:ext>
            </a:extLst>
          </p:cNvPr>
          <p:cNvSpPr/>
          <p:nvPr/>
        </p:nvSpPr>
        <p:spPr>
          <a:xfrm>
            <a:off x="3854263" y="6131163"/>
            <a:ext cx="44834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dirty="0">
                <a:latin typeface="CCW Cursive Writing 1" pitchFamily="66" charset="0"/>
              </a:rPr>
              <a:t>Now write a sentence using one of the words.</a:t>
            </a:r>
          </a:p>
        </p:txBody>
      </p:sp>
    </p:spTree>
    <p:extLst>
      <p:ext uri="{BB962C8B-B14F-4D97-AF65-F5344CB8AC3E}">
        <p14:creationId xmlns:p14="http://schemas.microsoft.com/office/powerpoint/2010/main" val="204775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>
            <a:extLst>
              <a:ext uri="{FF2B5EF4-FFF2-40B4-BE49-F238E27FC236}">
                <a16:creationId xmlns:a16="http://schemas.microsoft.com/office/drawing/2014/main" id="{800D1625-7564-40A6-930B-4B78BBDFD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59118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2800">
                <a:latin typeface="CCW Cursive Writing 1" pitchFamily="66" charset="0"/>
              </a:rPr>
              <a:t>Write a sentence about this picture:</a:t>
            </a:r>
          </a:p>
        </p:txBody>
      </p:sp>
      <p:pic>
        <p:nvPicPr>
          <p:cNvPr id="5" name="Content Placeholder 2">
            <a:extLst>
              <a:ext uri="{FF2B5EF4-FFF2-40B4-BE49-F238E27FC236}">
                <a16:creationId xmlns:a16="http://schemas.microsoft.com/office/drawing/2014/main" id="{415C5001-8755-4591-9BB7-3EB8638DE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159" y="1597411"/>
            <a:ext cx="4831682" cy="4578350"/>
          </a:xfrm>
        </p:spPr>
      </p:pic>
    </p:spTree>
    <p:extLst>
      <p:ext uri="{BB962C8B-B14F-4D97-AF65-F5344CB8AC3E}">
        <p14:creationId xmlns:p14="http://schemas.microsoft.com/office/powerpoint/2010/main" val="3659737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0">
            <a:extLst>
              <a:ext uri="{FF2B5EF4-FFF2-40B4-BE49-F238E27FC236}">
                <a16:creationId xmlns:a16="http://schemas.microsoft.com/office/drawing/2014/main" id="{242EDCD8-F2DC-4751-B189-3BB88B904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4960" y="438785"/>
            <a:ext cx="8220075" cy="1225550"/>
          </a:xfrm>
        </p:spPr>
        <p:txBody>
          <a:bodyPr/>
          <a:lstStyle/>
          <a:p>
            <a:pPr algn="ctr" eaLnBrk="1" hangingPunct="1"/>
            <a:r>
              <a:rPr lang="en-GB" altLang="en-US" sz="2400" dirty="0">
                <a:latin typeface="CCW Cursive Writing 1" pitchFamily="66" charset="0"/>
              </a:rPr>
              <a:t>Write a sentence about one of these pictures:</a:t>
            </a:r>
          </a:p>
        </p:txBody>
      </p:sp>
      <p:pic>
        <p:nvPicPr>
          <p:cNvPr id="5" name="Content Placeholder 2">
            <a:extLst>
              <a:ext uri="{FF2B5EF4-FFF2-40B4-BE49-F238E27FC236}">
                <a16:creationId xmlns:a16="http://schemas.microsoft.com/office/drawing/2014/main" id="{18ABCA3D-1EB3-43C2-904B-2C09205053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57165" y="970999"/>
            <a:ext cx="381741" cy="3198811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7143EC-53A9-452A-815F-8CBD08B303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335" y="3466148"/>
            <a:ext cx="3654425" cy="237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0F45DF-5149-4BFC-8BED-EF39180717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648" y="4478973"/>
            <a:ext cx="197643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EADD80B-0DD1-4698-B916-C9A9812A81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410" y="1664335"/>
            <a:ext cx="3502025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38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96761CA8-C6C6-466B-BA00-63E902A3E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3681" y="1206818"/>
            <a:ext cx="9229340" cy="5234622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altLang="en-US" sz="1900" dirty="0">
                <a:latin typeface="CCW Cursive Writing 1" pitchFamily="66" charset="0"/>
              </a:rPr>
              <a:t>The real treasure has real </a:t>
            </a:r>
          </a:p>
          <a:p>
            <a:pPr eaLnBrk="1" hangingPunct="1"/>
            <a:r>
              <a:rPr lang="en-GB" altLang="en-US" sz="1900" dirty="0">
                <a:latin typeface="CCW Cursive Writing 1" pitchFamily="66" charset="0"/>
              </a:rPr>
              <a:t>words on it.</a:t>
            </a:r>
          </a:p>
          <a:p>
            <a:pPr eaLnBrk="1" hangingPunct="1"/>
            <a:r>
              <a:rPr lang="en-GB" altLang="en-US" sz="1900" dirty="0">
                <a:latin typeface="CCW Cursive Writing 1" pitchFamily="66" charset="0"/>
              </a:rPr>
              <a:t>The fake treasure has got </a:t>
            </a:r>
          </a:p>
          <a:p>
            <a:pPr eaLnBrk="1" hangingPunct="1"/>
            <a:r>
              <a:rPr lang="en-GB" altLang="en-US" sz="1900" dirty="0">
                <a:latin typeface="CCW Cursive Writing 1" pitchFamily="66" charset="0"/>
              </a:rPr>
              <a:t>made up words on it.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sz="1900" dirty="0">
                <a:latin typeface="CCW Cursive Writing 1" pitchFamily="66" charset="0"/>
              </a:rPr>
              <a:t>Can you find the real treasure?</a:t>
            </a:r>
          </a:p>
        </p:txBody>
      </p:sp>
      <p:pic>
        <p:nvPicPr>
          <p:cNvPr id="5" name="Picture 13">
            <a:extLst>
              <a:ext uri="{FF2B5EF4-FFF2-40B4-BE49-F238E27FC236}">
                <a16:creationId xmlns:a16="http://schemas.microsoft.com/office/drawing/2014/main" id="{F207581C-7605-431B-B22E-9F3E13DFF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9073" y="3756343"/>
            <a:ext cx="1560182" cy="1556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20">
            <a:extLst>
              <a:ext uri="{FF2B5EF4-FFF2-40B4-BE49-F238E27FC236}">
                <a16:creationId xmlns:a16="http://schemas.microsoft.com/office/drawing/2014/main" id="{CD1EB013-E244-4367-9A22-ED1707340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440" y="114367"/>
            <a:ext cx="9939584" cy="11362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2800" dirty="0">
                <a:latin typeface="CCW Cursive Writing 1" pitchFamily="66" charset="0"/>
              </a:rPr>
              <a:t>Help Pirate Pete find the treasure!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779205F7-4ADD-4926-8CC0-688964B058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223" y="2708593"/>
            <a:ext cx="1560182" cy="1556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0C1F9026-45D7-4E50-B029-FCFC326644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436" y="4243704"/>
            <a:ext cx="1560180" cy="1556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DB08089-8CBA-42B3-9220-22D51FBD07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697" y="4799330"/>
            <a:ext cx="1560183" cy="1558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8F41DFE-219A-464D-9476-66CD13C857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958" y="3422967"/>
            <a:ext cx="1558189" cy="155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832F0B9-4BAA-4EA4-AF35-33E2898360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22" y="4713605"/>
            <a:ext cx="1560183" cy="1558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BB39C5F-4232-4001-AFCC-E569E74A10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4983" y="2149792"/>
            <a:ext cx="1558189" cy="155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399153A-2BF1-40C6-A13C-B336E7FAAAD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535" y="2076768"/>
            <a:ext cx="1560181" cy="1558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593EA16D-85BE-4FF8-83C7-A603C3B78B3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597" y="2414905"/>
            <a:ext cx="1560183" cy="1556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3578B0C5-0900-4BD7-BD5A-B14B87B7232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246" y="4053204"/>
            <a:ext cx="1558189" cy="155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26F8F70F-D2F7-4911-86ED-3864BB2A2A0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811" y="2592704"/>
            <a:ext cx="1560180" cy="1556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7">
            <a:extLst>
              <a:ext uri="{FF2B5EF4-FFF2-40B4-BE49-F238E27FC236}">
                <a16:creationId xmlns:a16="http://schemas.microsoft.com/office/drawing/2014/main" id="{B9F27273-B681-4FE6-86A9-3266DF49E92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811" y="1051242"/>
            <a:ext cx="1560180" cy="1556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8">
            <a:extLst>
              <a:ext uri="{FF2B5EF4-FFF2-40B4-BE49-F238E27FC236}">
                <a16:creationId xmlns:a16="http://schemas.microsoft.com/office/drawing/2014/main" id="{FB685140-6067-4C14-AF71-6F54B8140F7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046" y="1165543"/>
            <a:ext cx="1558189" cy="1556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1483886D-A5F9-4A3F-8C15-2CA4149CD07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196" y="3367404"/>
            <a:ext cx="1558189" cy="1554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C246803-744B-4CB5-A4D8-EF226BBE228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162" y="3485490"/>
            <a:ext cx="1914859" cy="3190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868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>
            <a:extLst>
              <a:ext uri="{FF2B5EF4-FFF2-40B4-BE49-F238E27FC236}">
                <a16:creationId xmlns:a16="http://schemas.microsoft.com/office/drawing/2014/main" id="{6F2D9A70-8FE9-446C-AF92-048B1ABED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3040" y="2230120"/>
            <a:ext cx="5883275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20">
            <a:extLst>
              <a:ext uri="{FF2B5EF4-FFF2-40B4-BE49-F238E27FC236}">
                <a16:creationId xmlns:a16="http://schemas.microsoft.com/office/drawing/2014/main" id="{478F8CD4-4ECA-4359-9214-8C9D9D006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550545"/>
            <a:ext cx="9337676" cy="993775"/>
          </a:xfrm>
        </p:spPr>
        <p:txBody>
          <a:bodyPr/>
          <a:lstStyle/>
          <a:p>
            <a:pPr eaLnBrk="1" hangingPunct="1"/>
            <a:r>
              <a:rPr lang="en-GB" altLang="en-US" sz="2000" dirty="0">
                <a:latin typeface="CCW Cursive Writing 1" pitchFamily="66" charset="0"/>
              </a:rPr>
              <a:t>Read the sentence and draw the picture: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30686D06-A36A-4823-B2ED-E8A117D723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6578" y="1236345"/>
            <a:ext cx="7632700" cy="4578350"/>
          </a:xfrm>
        </p:spPr>
        <p:txBody>
          <a:bodyPr/>
          <a:lstStyle/>
          <a:p>
            <a:pPr algn="ctr" eaLnBrk="1" hangingPunct="1"/>
            <a:endParaRPr lang="en-GB" altLang="en-US" sz="2000" dirty="0"/>
          </a:p>
          <a:p>
            <a:pPr algn="ctr" eaLnBrk="1" hangingPunct="1"/>
            <a:endParaRPr lang="en-GB" altLang="en-US" sz="2000" dirty="0"/>
          </a:p>
          <a:p>
            <a:pPr algn="ctr" eaLnBrk="1" hangingPunct="1"/>
            <a:endParaRPr lang="en-GB" altLang="en-US" sz="2000" dirty="0"/>
          </a:p>
          <a:p>
            <a:pPr algn="ctr" eaLnBrk="1" hangingPunct="1"/>
            <a:endParaRPr lang="en-GB" altLang="en-US" sz="2000" dirty="0"/>
          </a:p>
          <a:p>
            <a:pPr algn="ctr" eaLnBrk="1" hangingPunct="1"/>
            <a:endParaRPr lang="en-GB" altLang="en-US" sz="2000" dirty="0"/>
          </a:p>
          <a:p>
            <a:pPr algn="ctr" eaLnBrk="1" hangingPunct="1"/>
            <a:r>
              <a:rPr lang="en-GB" altLang="en-US" sz="2400" b="1" dirty="0">
                <a:latin typeface="CCW Cursive Writing 1" pitchFamily="66" charset="0"/>
              </a:rPr>
              <a:t>The man put ten coins </a:t>
            </a:r>
          </a:p>
          <a:p>
            <a:pPr marL="0" indent="0" algn="ctr" eaLnBrk="1" hangingPunct="1">
              <a:buNone/>
            </a:pPr>
            <a:r>
              <a:rPr lang="en-GB" altLang="en-US" sz="2400" b="1" dirty="0">
                <a:latin typeface="CCW Cursive Writing 1" pitchFamily="66" charset="0"/>
              </a:rPr>
              <a:t>in his jar.</a:t>
            </a:r>
          </a:p>
        </p:txBody>
      </p:sp>
    </p:spTree>
    <p:extLst>
      <p:ext uri="{BB962C8B-B14F-4D97-AF65-F5344CB8AC3E}">
        <p14:creationId xmlns:p14="http://schemas.microsoft.com/office/powerpoint/2010/main" val="4093604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1496</TotalTime>
  <Words>205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CCW Cursive Writing 1</vt:lpstr>
      <vt:lpstr>Office Theme</vt:lpstr>
      <vt:lpstr>Can you hear the initial sound?</vt:lpstr>
      <vt:lpstr>Can you write these words?</vt:lpstr>
      <vt:lpstr>Write a sentence about this picture:</vt:lpstr>
      <vt:lpstr>Which sound can you hear in these words?</vt:lpstr>
      <vt:lpstr>Read the sentence and draw the picture:</vt:lpstr>
      <vt:lpstr>Can you write these words?</vt:lpstr>
      <vt:lpstr>Write a sentence about this picture:</vt:lpstr>
      <vt:lpstr>Write a sentence about one of these pictures:</vt:lpstr>
      <vt:lpstr>Help Pirate Pete find the treasure!</vt:lpstr>
      <vt:lpstr>Read the sentence and draw the picture: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hear the initial sound?</dc:title>
  <dc:creator>Leah Hand</dc:creator>
  <cp:lastModifiedBy>Leah Hand</cp:lastModifiedBy>
  <cp:revision>3</cp:revision>
  <dcterms:created xsi:type="dcterms:W3CDTF">2020-04-17T21:13:54Z</dcterms:created>
  <dcterms:modified xsi:type="dcterms:W3CDTF">2020-04-19T15:24:57Z</dcterms:modified>
</cp:coreProperties>
</file>