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906000" cy="6858000" type="A4"/>
  <p:notesSz cx="6797675" cy="98567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269D01E-BC32-4049-B463-5C60D7B0CCD2}" styleName="Themed Style 2 –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–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–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1" autoAdjust="0"/>
    <p:restoredTop sz="94660"/>
  </p:normalViewPr>
  <p:slideViewPr>
    <p:cSldViewPr snapToGrid="0">
      <p:cViewPr varScale="1">
        <p:scale>
          <a:sx n="68" d="100"/>
          <a:sy n="68" d="100"/>
        </p:scale>
        <p:origin x="432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08/12/2022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2418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08/12/2022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9532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08/12/2022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4861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08/12/2022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0583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08/12/2022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9900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08/12/2022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772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08/12/2022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5159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08/12/2022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5853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08/12/2022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5866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08/12/2022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3888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08/12/2022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556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3A11F-637D-4E87-8D06-E0CA8BCDD22F}" type="datetimeFigureOut">
              <a:rPr lang="en-GB" smtClean="0"/>
              <a:t>08/12/2022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570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490D510-460A-4FCC-824C-5391997C44D1}"/>
              </a:ext>
            </a:extLst>
          </p:cNvPr>
          <p:cNvSpPr/>
          <p:nvPr/>
        </p:nvSpPr>
        <p:spPr>
          <a:xfrm>
            <a:off x="127455" y="139721"/>
            <a:ext cx="11128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21E2E73-498A-478B-954F-881091BF9E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171723"/>
              </p:ext>
            </p:extLst>
          </p:nvPr>
        </p:nvGraphicFramePr>
        <p:xfrm>
          <a:off x="112874" y="447498"/>
          <a:ext cx="4112901" cy="6085671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1352855">
                  <a:extLst>
                    <a:ext uri="{9D8B030D-6E8A-4147-A177-3AD203B41FA5}">
                      <a16:colId xmlns:a16="http://schemas.microsoft.com/office/drawing/2014/main" val="877075995"/>
                    </a:ext>
                  </a:extLst>
                </a:gridCol>
                <a:gridCol w="2760046">
                  <a:extLst>
                    <a:ext uri="{9D8B030D-6E8A-4147-A177-3AD203B41FA5}">
                      <a16:colId xmlns:a16="http://schemas.microsoft.com/office/drawing/2014/main" val="2826107381"/>
                    </a:ext>
                  </a:extLst>
                </a:gridCol>
              </a:tblGrid>
              <a:tr h="573961"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Segoe Print" panose="02000800000000000000" pitchFamily="2" charset="0"/>
                        </a:rPr>
                        <a:t>Epidemic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An </a:t>
                      </a:r>
                      <a:r>
                        <a:rPr lang="en-GB" sz="1100" b="1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outbreak</a:t>
                      </a:r>
                      <a:r>
                        <a:rPr lang="en-GB" sz="11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 of a disease that quickly infects a large number of people</a:t>
                      </a:r>
                      <a:endParaRPr lang="en-GB" sz="1100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3457700"/>
                  </a:ext>
                </a:extLst>
              </a:tr>
              <a:tr h="541549"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Segoe Print" panose="02000800000000000000" pitchFamily="2" charset="0"/>
                        </a:rPr>
                        <a:t>Remedy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To provide or serve as a </a:t>
                      </a:r>
                      <a:r>
                        <a:rPr lang="en-GB" sz="1100" b="1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cure</a:t>
                      </a:r>
                      <a:r>
                        <a:rPr lang="en-GB" sz="11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 or solution</a:t>
                      </a:r>
                      <a:endParaRPr lang="en-GB" sz="1100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509312"/>
                  </a:ext>
                </a:extLst>
              </a:tr>
              <a:tr h="560229"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Segoe Print" panose="02000800000000000000" pitchFamily="2" charset="0"/>
                        </a:rPr>
                        <a:t>Symptoms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A noticeable change in the body or its functions that indicates disease.</a:t>
                      </a:r>
                      <a:endParaRPr lang="en-GB" sz="1100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178028"/>
                  </a:ext>
                </a:extLst>
              </a:tr>
              <a:tr h="845866"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Segoe Print" panose="02000800000000000000" pitchFamily="2" charset="0"/>
                        </a:rPr>
                        <a:t>Antibiotics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Medicines that attack bacteria that make you sick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5659408"/>
                  </a:ext>
                </a:extLst>
              </a:tr>
              <a:tr h="495434"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Segoe Print" panose="02000800000000000000" pitchFamily="2" charset="0"/>
                        </a:rPr>
                        <a:t>Cure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To become healthy or sound again</a:t>
                      </a:r>
                      <a:endParaRPr lang="en-GB" sz="1100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1473"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Segoe Print" panose="02000800000000000000" pitchFamily="2" charset="0"/>
                        </a:rPr>
                        <a:t>Quarantine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The keeping of a person, animal, or thing away from others to stop a disease from spreading</a:t>
                      </a:r>
                      <a:endParaRPr lang="en-GB" sz="1100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7571659"/>
                  </a:ext>
                </a:extLst>
              </a:tr>
              <a:tr h="604190"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Segoe Print" panose="02000800000000000000" pitchFamily="2" charset="0"/>
                        </a:rPr>
                        <a:t>Black Death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egoe Print" panose="02000800000000000000" pitchFamily="2" charset="0"/>
                        </a:rPr>
                        <a:t>Another term used to refer to the plague.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008911"/>
                  </a:ext>
                </a:extLst>
              </a:tr>
              <a:tr h="604190"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Segoe Print" panose="02000800000000000000" pitchFamily="2" charset="0"/>
                        </a:rPr>
                        <a:t>Coronavirus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egoe Print" panose="02000800000000000000" pitchFamily="2" charset="0"/>
                        </a:rPr>
                        <a:t>A group of viruses that present in humans and sometimes animals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9613648"/>
                  </a:ext>
                </a:extLst>
              </a:tr>
              <a:tr h="604190"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Segoe Print" panose="02000800000000000000" pitchFamily="2" charset="0"/>
                        </a:rPr>
                        <a:t>Immunology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i="0" u="none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Immunology</a:t>
                      </a:r>
                      <a:r>
                        <a:rPr lang="en-GB" sz="1100" b="0" i="0" u="none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 is the study of the immune system</a:t>
                      </a:r>
                      <a:endParaRPr lang="en-GB" sz="800" u="none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2644898"/>
                  </a:ext>
                </a:extLst>
              </a:tr>
              <a:tr h="604190"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Segoe Print" panose="02000800000000000000" pitchFamily="2" charset="0"/>
                        </a:rPr>
                        <a:t>Experimentation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Carefully planned tests used to discover something unknown</a:t>
                      </a:r>
                      <a:endParaRPr lang="en-GB" sz="800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7625987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FD175684-7D34-F747-B4CE-8B121C7166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150968"/>
              </p:ext>
            </p:extLst>
          </p:nvPr>
        </p:nvGraphicFramePr>
        <p:xfrm>
          <a:off x="4428309" y="480511"/>
          <a:ext cx="4585914" cy="30777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64319">
                  <a:extLst>
                    <a:ext uri="{9D8B030D-6E8A-4147-A177-3AD203B41FA5}">
                      <a16:colId xmlns:a16="http://schemas.microsoft.com/office/drawing/2014/main" val="3749215173"/>
                    </a:ext>
                  </a:extLst>
                </a:gridCol>
                <a:gridCol w="764319">
                  <a:extLst>
                    <a:ext uri="{9D8B030D-6E8A-4147-A177-3AD203B41FA5}">
                      <a16:colId xmlns:a16="http://schemas.microsoft.com/office/drawing/2014/main" val="468409862"/>
                    </a:ext>
                  </a:extLst>
                </a:gridCol>
                <a:gridCol w="764319">
                  <a:extLst>
                    <a:ext uri="{9D8B030D-6E8A-4147-A177-3AD203B41FA5}">
                      <a16:colId xmlns:a16="http://schemas.microsoft.com/office/drawing/2014/main" val="1120600455"/>
                    </a:ext>
                  </a:extLst>
                </a:gridCol>
                <a:gridCol w="764319">
                  <a:extLst>
                    <a:ext uri="{9D8B030D-6E8A-4147-A177-3AD203B41FA5}">
                      <a16:colId xmlns:a16="http://schemas.microsoft.com/office/drawing/2014/main" val="63471232"/>
                    </a:ext>
                  </a:extLst>
                </a:gridCol>
                <a:gridCol w="764319">
                  <a:extLst>
                    <a:ext uri="{9D8B030D-6E8A-4147-A177-3AD203B41FA5}">
                      <a16:colId xmlns:a16="http://schemas.microsoft.com/office/drawing/2014/main" val="3077654542"/>
                    </a:ext>
                  </a:extLst>
                </a:gridCol>
                <a:gridCol w="764319">
                  <a:extLst>
                    <a:ext uri="{9D8B030D-6E8A-4147-A177-3AD203B41FA5}">
                      <a16:colId xmlns:a16="http://schemas.microsoft.com/office/drawing/2014/main" val="3385904275"/>
                    </a:ext>
                  </a:extLst>
                </a:gridCol>
              </a:tblGrid>
              <a:tr h="307777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204974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183E514D-EE39-944B-8066-522F02D5F187}"/>
              </a:ext>
            </a:extLst>
          </p:cNvPr>
          <p:cNvSpPr txBox="1"/>
          <p:nvPr/>
        </p:nvSpPr>
        <p:spPr>
          <a:xfrm>
            <a:off x="5152670" y="1081787"/>
            <a:ext cx="92365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50" dirty="0">
                <a:latin typeface="Segoe Print" panose="02000800000000000000" pitchFamily="2" charset="0"/>
              </a:rPr>
              <a:t>The Plague</a:t>
            </a:r>
          </a:p>
          <a:p>
            <a:pPr algn="ctr"/>
            <a:r>
              <a:rPr lang="en-US" sz="1050" dirty="0">
                <a:latin typeface="Segoe Print" panose="02000800000000000000" pitchFamily="2" charset="0"/>
              </a:rPr>
              <a:t>1665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B659593-7DD7-134B-9487-4DED24A02363}"/>
              </a:ext>
            </a:extLst>
          </p:cNvPr>
          <p:cNvCxnSpPr/>
          <p:nvPr/>
        </p:nvCxnSpPr>
        <p:spPr>
          <a:xfrm flipV="1">
            <a:off x="5631327" y="788288"/>
            <a:ext cx="0" cy="2612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5760EDFD-DAA9-9343-97E7-081AB3B8D4BB}"/>
              </a:ext>
            </a:extLst>
          </p:cNvPr>
          <p:cNvSpPr txBox="1"/>
          <p:nvPr/>
        </p:nvSpPr>
        <p:spPr>
          <a:xfrm>
            <a:off x="4151093" y="199665"/>
            <a:ext cx="57579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>
                <a:latin typeface="Segoe Print" panose="02000800000000000000" pitchFamily="2" charset="0"/>
              </a:rPr>
              <a:t>1500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FD3B777-9A37-E644-A7F5-CF412EB63CAD}"/>
              </a:ext>
            </a:extLst>
          </p:cNvPr>
          <p:cNvSpPr txBox="1"/>
          <p:nvPr/>
        </p:nvSpPr>
        <p:spPr>
          <a:xfrm>
            <a:off x="4891210" y="193582"/>
            <a:ext cx="57579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>
                <a:latin typeface="Segoe Print" panose="02000800000000000000" pitchFamily="2" charset="0"/>
              </a:rPr>
              <a:t>1600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0105B04-C216-C949-AAA5-1282DB426CEE}"/>
              </a:ext>
            </a:extLst>
          </p:cNvPr>
          <p:cNvSpPr txBox="1"/>
          <p:nvPr/>
        </p:nvSpPr>
        <p:spPr>
          <a:xfrm>
            <a:off x="5631327" y="193582"/>
            <a:ext cx="57579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>
                <a:latin typeface="Segoe Print" panose="02000800000000000000" pitchFamily="2" charset="0"/>
              </a:rPr>
              <a:t>1700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44FC8A4-7000-D044-8C9F-22ECA826180F}"/>
              </a:ext>
            </a:extLst>
          </p:cNvPr>
          <p:cNvSpPr txBox="1"/>
          <p:nvPr/>
        </p:nvSpPr>
        <p:spPr>
          <a:xfrm>
            <a:off x="6419342" y="193582"/>
            <a:ext cx="57579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>
                <a:latin typeface="Segoe Print" panose="02000800000000000000" pitchFamily="2" charset="0"/>
              </a:rPr>
              <a:t>1800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DD0818F-9257-9C4C-B63D-887A5F52BC10}"/>
              </a:ext>
            </a:extLst>
          </p:cNvPr>
          <p:cNvSpPr txBox="1"/>
          <p:nvPr/>
        </p:nvSpPr>
        <p:spPr>
          <a:xfrm>
            <a:off x="7179369" y="210089"/>
            <a:ext cx="57579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>
                <a:latin typeface="Segoe Print" panose="02000800000000000000" pitchFamily="2" charset="0"/>
              </a:rPr>
              <a:t>1900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525DB9-C732-1243-944E-19AC169EE801}"/>
              </a:ext>
            </a:extLst>
          </p:cNvPr>
          <p:cNvSpPr txBox="1"/>
          <p:nvPr/>
        </p:nvSpPr>
        <p:spPr>
          <a:xfrm>
            <a:off x="7967384" y="210089"/>
            <a:ext cx="57579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>
                <a:latin typeface="Segoe Print" panose="02000800000000000000" pitchFamily="2" charset="0"/>
              </a:rPr>
              <a:t>2000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F1E3A4E-78A2-0F48-8B88-271A71F24661}"/>
              </a:ext>
            </a:extLst>
          </p:cNvPr>
          <p:cNvSpPr txBox="1"/>
          <p:nvPr/>
        </p:nvSpPr>
        <p:spPr>
          <a:xfrm>
            <a:off x="8727411" y="207502"/>
            <a:ext cx="57579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>
                <a:latin typeface="Segoe Print" panose="02000800000000000000" pitchFamily="2" charset="0"/>
              </a:rPr>
              <a:t>2100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A345627-97BC-FF42-8200-6FA086B4D089}"/>
              </a:ext>
            </a:extLst>
          </p:cNvPr>
          <p:cNvSpPr txBox="1"/>
          <p:nvPr/>
        </p:nvSpPr>
        <p:spPr>
          <a:xfrm>
            <a:off x="8185392" y="1081787"/>
            <a:ext cx="48763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50" dirty="0">
                <a:latin typeface="Segoe Print" panose="02000800000000000000" pitchFamily="2" charset="0"/>
              </a:rPr>
              <a:t>Now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FCF8C2D3-EF60-0941-B14E-BADEE8B79824}"/>
              </a:ext>
            </a:extLst>
          </p:cNvPr>
          <p:cNvCxnSpPr/>
          <p:nvPr/>
        </p:nvCxnSpPr>
        <p:spPr>
          <a:xfrm flipV="1">
            <a:off x="8413027" y="788287"/>
            <a:ext cx="0" cy="2612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0FE320D1-E153-7042-8778-33B860C139A7}"/>
              </a:ext>
            </a:extLst>
          </p:cNvPr>
          <p:cNvSpPr/>
          <p:nvPr/>
        </p:nvSpPr>
        <p:spPr>
          <a:xfrm>
            <a:off x="4891210" y="1500480"/>
            <a:ext cx="28639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1200" dirty="0">
                <a:solidFill>
                  <a:schemeClr val="bg1">
                    <a:lumMod val="65000"/>
                  </a:schemeClr>
                </a:solidFill>
                <a:latin typeface="Segoe Print" panose="02000800000000000000" pitchFamily="2" charset="0"/>
              </a:rPr>
              <a:t>The most common symptoms of the plague included headaches, fever, vomiting, painful swellings on the neck, blisters and bruises and coughing up blood.</a:t>
            </a:r>
            <a:endParaRPr lang="en-GB" sz="1200" i="0" dirty="0">
              <a:solidFill>
                <a:schemeClr val="bg1">
                  <a:lumMod val="65000"/>
                </a:schemeClr>
              </a:solidFill>
              <a:effectLst/>
              <a:latin typeface="Segoe Print" panose="02000800000000000000" pitchFamily="2" charset="0"/>
            </a:endParaRPr>
          </a:p>
        </p:txBody>
      </p:sp>
      <p:pic>
        <p:nvPicPr>
          <p:cNvPr id="14" name="Picture 2" descr="Plague – Oscar Vano">
            <a:extLst>
              <a:ext uri="{FF2B5EF4-FFF2-40B4-BE49-F238E27FC236}">
                <a16:creationId xmlns:a16="http://schemas.microsoft.com/office/drawing/2014/main" id="{93415963-A286-F44C-893B-404EE2284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385" y="1385385"/>
            <a:ext cx="1748194" cy="146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C51F9D75-96D0-7E41-AEA3-C0D7BD8FC68B}"/>
              </a:ext>
            </a:extLst>
          </p:cNvPr>
          <p:cNvSpPr/>
          <p:nvPr/>
        </p:nvSpPr>
        <p:spPr>
          <a:xfrm>
            <a:off x="7376107" y="2893103"/>
            <a:ext cx="2424251" cy="1223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Print" panose="02000800000000000000" pitchFamily="2" charset="0"/>
              </a:rPr>
              <a:t>People suffering or showing symptoms of the plague were banished to their homes. Even healthy family members could not leave the house. </a:t>
            </a:r>
            <a:r>
              <a:rPr lang="en-GB" sz="900" dirty="0">
                <a:solidFill>
                  <a:srgbClr val="C00000"/>
                </a:solidFill>
                <a:latin typeface="Segoe Print" panose="02000800000000000000" pitchFamily="2" charset="0"/>
              </a:rPr>
              <a:t>A large red cross </a:t>
            </a:r>
            <a:r>
              <a:rPr lang="en-GB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Print" panose="02000800000000000000" pitchFamily="2" charset="0"/>
              </a:rPr>
              <a:t>was nailed to the front door to warn others that those inside were infected. 'God have mercy upon us' was written on the door</a:t>
            </a:r>
            <a:r>
              <a:rPr lang="en-GB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Print" panose="02000800000000000000" pitchFamily="2" charset="0"/>
              </a:rPr>
              <a:t>.</a:t>
            </a:r>
            <a:endParaRPr lang="en-GB" sz="1000" b="0" i="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Segoe Print" panose="02000800000000000000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0FEEA21-6EBA-784A-9233-7D18413EB3F2}"/>
              </a:ext>
            </a:extLst>
          </p:cNvPr>
          <p:cNvSpPr/>
          <p:nvPr/>
        </p:nvSpPr>
        <p:spPr>
          <a:xfrm>
            <a:off x="4649030" y="2612629"/>
            <a:ext cx="242425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Segoe Print" panose="02000800000000000000" pitchFamily="2" charset="0"/>
              </a:rPr>
              <a:t>There was still no cure for the plague – people just had to try and stop it from spreading. </a:t>
            </a:r>
            <a:endParaRPr lang="en-US" sz="1100" dirty="0"/>
          </a:p>
        </p:txBody>
      </p:sp>
      <p:pic>
        <p:nvPicPr>
          <p:cNvPr id="22" name="Picture 8" descr="Symptoms Sign Stock Illustrations – 8,620 Symptoms Sign Stock  Illustrations, Vectors &amp; Clipart - Dreamstime">
            <a:extLst>
              <a:ext uri="{FF2B5EF4-FFF2-40B4-BE49-F238E27FC236}">
                <a16:creationId xmlns:a16="http://schemas.microsoft.com/office/drawing/2014/main" id="{A71C2ED8-7055-4247-ACA3-84A33A8E1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304" y="1385385"/>
            <a:ext cx="799285" cy="965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">
            <a:extLst>
              <a:ext uri="{FF2B5EF4-FFF2-40B4-BE49-F238E27FC236}">
                <a16:creationId xmlns:a16="http://schemas.microsoft.com/office/drawing/2014/main" id="{655259DF-643B-E746-B658-8F05B8D97D7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533" y="3317182"/>
            <a:ext cx="1188113" cy="99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98C3E6B7-65B1-5B49-B1D8-657B26FF1050}"/>
              </a:ext>
            </a:extLst>
          </p:cNvPr>
          <p:cNvSpPr/>
          <p:nvPr/>
        </p:nvSpPr>
        <p:spPr>
          <a:xfrm>
            <a:off x="4351363" y="4325232"/>
            <a:ext cx="141316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solidFill>
                  <a:schemeClr val="bg2">
                    <a:lumMod val="50000"/>
                  </a:schemeClr>
                </a:solidFill>
                <a:latin typeface="Segoe Print" panose="02000800000000000000" pitchFamily="2" charset="0"/>
              </a:rPr>
              <a:t>The plague was spread by rats.</a:t>
            </a:r>
            <a:endParaRPr lang="en-US" sz="11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B3FBD4C-EFDA-2F4D-8884-6B3CA09155F3}"/>
              </a:ext>
            </a:extLst>
          </p:cNvPr>
          <p:cNvSpPr/>
          <p:nvPr/>
        </p:nvSpPr>
        <p:spPr>
          <a:xfrm>
            <a:off x="7376107" y="5655533"/>
            <a:ext cx="262911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Segoe Print" panose="02000800000000000000" pitchFamily="2" charset="0"/>
              </a:rPr>
              <a:t>The Great Fire of London, which took place in 1666 destroyed a lot of the old, rat-infested buildings, but a very cold winter had already stopped the spread of the disease as the rats and fleas were affected by the bad weather.</a:t>
            </a:r>
            <a:endParaRPr lang="en-GB" sz="1000" b="0" i="0" dirty="0">
              <a:solidFill>
                <a:schemeClr val="bg1">
                  <a:lumMod val="50000"/>
                </a:schemeClr>
              </a:solidFill>
              <a:effectLst/>
              <a:latin typeface="Segoe Print" panose="02000800000000000000" pitchFamily="2" charset="0"/>
            </a:endParaRPr>
          </a:p>
        </p:txBody>
      </p:sp>
      <p:pic>
        <p:nvPicPr>
          <p:cNvPr id="25" name="Picture 10" descr="Great Fire of London - Wikipedia">
            <a:extLst>
              <a:ext uri="{FF2B5EF4-FFF2-40B4-BE49-F238E27FC236}">
                <a16:creationId xmlns:a16="http://schemas.microsoft.com/office/drawing/2014/main" id="{63D03A2E-EEE0-2E4F-93D7-655577F30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746" y="4348564"/>
            <a:ext cx="2165472" cy="125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8" descr="A person wearing a costume&#10;&#10;Description automatically generated">
            <a:extLst>
              <a:ext uri="{FF2B5EF4-FFF2-40B4-BE49-F238E27FC236}">
                <a16:creationId xmlns:a16="http://schemas.microsoft.com/office/drawing/2014/main" id="{825BFEAA-4612-0F43-B7F6-31AF9A7F667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72"/>
          <a:stretch/>
        </p:blipFill>
        <p:spPr>
          <a:xfrm>
            <a:off x="6163962" y="3317182"/>
            <a:ext cx="1086557" cy="1432630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20256E92-357C-A44A-BB33-6EF4E48EC979}"/>
              </a:ext>
            </a:extLst>
          </p:cNvPr>
          <p:cNvSpPr/>
          <p:nvPr/>
        </p:nvSpPr>
        <p:spPr>
          <a:xfrm>
            <a:off x="5950271" y="4772934"/>
            <a:ext cx="1448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900" dirty="0">
                <a:latin typeface="Segoe Print" panose="02000800000000000000" pitchFamily="2" charset="0"/>
              </a:rPr>
              <a:t>Doctors wore masks, gowns and gloves to protect themselves from the plague.</a:t>
            </a:r>
            <a:endParaRPr lang="en-US" sz="900" dirty="0">
              <a:latin typeface="Segoe Print" panose="02000800000000000000" pitchFamily="2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90FF268-BB45-F04F-B927-230952107E44}"/>
              </a:ext>
            </a:extLst>
          </p:cNvPr>
          <p:cNvSpPr/>
          <p:nvPr/>
        </p:nvSpPr>
        <p:spPr>
          <a:xfrm>
            <a:off x="6006386" y="5514207"/>
            <a:ext cx="12026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1050" dirty="0">
                <a:solidFill>
                  <a:schemeClr val="bg1">
                    <a:lumMod val="65000"/>
                  </a:schemeClr>
                </a:solidFill>
                <a:latin typeface="Segoe Print" panose="02000800000000000000" pitchFamily="2" charset="0"/>
              </a:rPr>
              <a:t>By the end of 1665, 100 000 people had died in London</a:t>
            </a:r>
            <a:r>
              <a:rPr lang="en-GB" altLang="en-US" sz="1200" dirty="0">
                <a:latin typeface="Segoe Print" panose="02000800000000000000" pitchFamily="2" charset="0"/>
              </a:rPr>
              <a:t>.</a:t>
            </a:r>
            <a:endParaRPr lang="en-US" sz="1200" dirty="0">
              <a:latin typeface="Segoe Print" panose="02000800000000000000" pitchFamily="2" charset="0"/>
            </a:endParaRPr>
          </a:p>
        </p:txBody>
      </p:sp>
      <p:pic>
        <p:nvPicPr>
          <p:cNvPr id="52" name="Picture 51" descr="Ring-a-ring O' Roses Colouring in Sheet (teacher made)">
            <a:extLst>
              <a:ext uri="{FF2B5EF4-FFF2-40B4-BE49-F238E27FC236}">
                <a16:creationId xmlns:a16="http://schemas.microsoft.com/office/drawing/2014/main" id="{C6ED6A95-22BF-1847-8443-AA4FD43258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56" t="8318" r="20830" b="15366"/>
          <a:stretch/>
        </p:blipFill>
        <p:spPr bwMode="auto">
          <a:xfrm>
            <a:off x="4317649" y="5061555"/>
            <a:ext cx="1446875" cy="92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D254A3E3-DD7E-E941-AF91-76A2BD44636E}"/>
              </a:ext>
            </a:extLst>
          </p:cNvPr>
          <p:cNvSpPr/>
          <p:nvPr/>
        </p:nvSpPr>
        <p:spPr>
          <a:xfrm>
            <a:off x="4315102" y="6008157"/>
            <a:ext cx="13505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1050" dirty="0">
                <a:latin typeface="Segoe Print" panose="02000800000000000000" pitchFamily="2" charset="0"/>
              </a:rPr>
              <a:t>The rhyme ‘Ring-a-ring o’ roses’ is about the plague.</a:t>
            </a:r>
            <a:endParaRPr lang="en-US" sz="1050" dirty="0">
              <a:latin typeface="Segoe Print" panose="020008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925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2C088DE-949A-44E3-94AB-6F80D892A94A}"/>
              </a:ext>
            </a:extLst>
          </p:cNvPr>
          <p:cNvSpPr txBox="1">
            <a:spLocks/>
          </p:cNvSpPr>
          <p:nvPr/>
        </p:nvSpPr>
        <p:spPr>
          <a:xfrm>
            <a:off x="91822" y="306164"/>
            <a:ext cx="8543925" cy="76609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sz="32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endParaRPr lang="en-GB" sz="3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90D510-460A-4FCC-824C-5391997C44D1}"/>
              </a:ext>
            </a:extLst>
          </p:cNvPr>
          <p:cNvSpPr/>
          <p:nvPr/>
        </p:nvSpPr>
        <p:spPr>
          <a:xfrm>
            <a:off x="34333" y="917910"/>
            <a:ext cx="11128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21E2E73-498A-478B-954F-881091BF9E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680571"/>
              </p:ext>
            </p:extLst>
          </p:nvPr>
        </p:nvGraphicFramePr>
        <p:xfrm>
          <a:off x="107342" y="1278855"/>
          <a:ext cx="4117107" cy="536106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1252634">
                  <a:extLst>
                    <a:ext uri="{9D8B030D-6E8A-4147-A177-3AD203B41FA5}">
                      <a16:colId xmlns:a16="http://schemas.microsoft.com/office/drawing/2014/main" val="877075995"/>
                    </a:ext>
                  </a:extLst>
                </a:gridCol>
                <a:gridCol w="2864473">
                  <a:extLst>
                    <a:ext uri="{9D8B030D-6E8A-4147-A177-3AD203B41FA5}">
                      <a16:colId xmlns:a16="http://schemas.microsoft.com/office/drawing/2014/main" val="2826107381"/>
                    </a:ext>
                  </a:extLst>
                </a:gridCol>
              </a:tblGrid>
              <a:tr h="55276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egoe Print" panose="02000800000000000000" pitchFamily="2" charset="0"/>
                        </a:rPr>
                        <a:t>Pox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egoe Print" panose="02000800000000000000" pitchFamily="2" charset="0"/>
                        </a:rPr>
                        <a:t>A disease that produces a rash or pimples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3457700"/>
                  </a:ext>
                </a:extLst>
              </a:tr>
              <a:tr h="55993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egoe Print" panose="02000800000000000000" pitchFamily="2" charset="0"/>
                        </a:rPr>
                        <a:t>Disease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a condition that causes harm to the health of a person, animal, or plant; illness; sickness</a:t>
                      </a:r>
                      <a:endParaRPr lang="en-GB" sz="1200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7571659"/>
                  </a:ext>
                </a:extLst>
              </a:tr>
              <a:tr h="61856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egoe Print" panose="02000800000000000000" pitchFamily="2" charset="0"/>
                        </a:rPr>
                        <a:t>Antibiotics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A substance used to destroy or prevent the growth of bacteria or other disease-causing organisms</a:t>
                      </a:r>
                      <a:endParaRPr lang="en-GB" sz="1200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05674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egoe Print" panose="02000800000000000000" pitchFamily="2" charset="0"/>
                        </a:rPr>
                        <a:t>Death toll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egoe Print" panose="02000800000000000000" pitchFamily="2" charset="0"/>
                        </a:rPr>
                        <a:t>The number of deaths resulting from a particular cause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008911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egoe Print" panose="02000800000000000000" pitchFamily="2" charset="0"/>
                        </a:rPr>
                        <a:t>Victims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Segoe Print" panose="02000800000000000000" pitchFamily="2" charset="0"/>
                        </a:rPr>
                        <a:t>A person harmed, injured or killed as a result of something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2748255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egoe Print" panose="02000800000000000000" pitchFamily="2" charset="0"/>
                        </a:rPr>
                        <a:t>Fumigate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disinfect or purify (an area) with the fumes of certain chemicals</a:t>
                      </a:r>
                      <a:endParaRPr lang="en-GB" sz="900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egoe Print" panose="02000800000000000000" pitchFamily="2" charset="0"/>
                        </a:rPr>
                        <a:t>Druggist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egoe Print" panose="02000800000000000000" pitchFamily="2" charset="0"/>
                        </a:rPr>
                        <a:t>Someone who studies and sells medicines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egoe Print" panose="02000800000000000000" pitchFamily="2" charset="0"/>
                        </a:rPr>
                        <a:t>Pharmacist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lt1"/>
                          </a:solidFill>
                          <a:effectLst/>
                          <a:latin typeface="Segoe Print" panose="02000800000000000000" pitchFamily="2" charset="0"/>
                          <a:ea typeface="+mn-ea"/>
                          <a:cs typeface="+mn-cs"/>
                        </a:rPr>
                        <a:t>a person who is professionally qualified to prepare and dispense medicinal drugs</a:t>
                      </a:r>
                      <a:endParaRPr lang="en-GB" sz="900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3173584"/>
                  </a:ext>
                </a:extLst>
              </a:tr>
            </a:tbl>
          </a:graphicData>
        </a:graphic>
      </p:graphicFrame>
      <p:sp>
        <p:nvSpPr>
          <p:cNvPr id="32" name="Rectangle 31">
            <a:extLst>
              <a:ext uri="{FF2B5EF4-FFF2-40B4-BE49-F238E27FC236}">
                <a16:creationId xmlns:a16="http://schemas.microsoft.com/office/drawing/2014/main" id="{619AA7BF-9EA3-6A4E-A2DD-4B796E4F847B}"/>
              </a:ext>
            </a:extLst>
          </p:cNvPr>
          <p:cNvSpPr/>
          <p:nvPr/>
        </p:nvSpPr>
        <p:spPr>
          <a:xfrm>
            <a:off x="7654927" y="1363378"/>
            <a:ext cx="86020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1050" dirty="0">
                <a:solidFill>
                  <a:schemeClr val="bg1">
                    <a:lumMod val="65000"/>
                  </a:schemeClr>
                </a:solidFill>
                <a:latin typeface="Segoe Print" panose="02000800000000000000" pitchFamily="2" charset="0"/>
              </a:rPr>
              <a:t>King Charles II fled</a:t>
            </a:r>
            <a:r>
              <a:rPr lang="en-GB" altLang="en-US" sz="1050" dirty="0">
                <a:latin typeface="Segoe Print" panose="02000800000000000000" pitchFamily="2" charset="0"/>
              </a:rPr>
              <a:t> </a:t>
            </a:r>
            <a:r>
              <a:rPr lang="en-GB" altLang="en-US" sz="1050" dirty="0">
                <a:solidFill>
                  <a:schemeClr val="bg1">
                    <a:lumMod val="65000"/>
                  </a:schemeClr>
                </a:solidFill>
                <a:latin typeface="Segoe Print" panose="02000800000000000000" pitchFamily="2" charset="0"/>
              </a:rPr>
              <a:t>London</a:t>
            </a:r>
            <a:endParaRPr lang="en-US" sz="1050" dirty="0">
              <a:solidFill>
                <a:schemeClr val="bg1">
                  <a:lumMod val="65000"/>
                </a:schemeClr>
              </a:solidFill>
              <a:latin typeface="Segoe Print" panose="02000800000000000000" pitchFamily="2" charset="0"/>
            </a:endParaRPr>
          </a:p>
        </p:txBody>
      </p:sp>
      <p:pic>
        <p:nvPicPr>
          <p:cNvPr id="10" name="Picture 4" descr="Is The Samuel Pepys Coronavirus Quote Genuine? | Londonist">
            <a:extLst>
              <a:ext uri="{FF2B5EF4-FFF2-40B4-BE49-F238E27FC236}">
                <a16:creationId xmlns:a16="http://schemas.microsoft.com/office/drawing/2014/main" id="{AEEE5054-DFAE-2348-903A-26E84C695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9920" y="73381"/>
            <a:ext cx="1051747" cy="1256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73935C3B-276C-F944-BB94-A434455A3BA6}"/>
              </a:ext>
            </a:extLst>
          </p:cNvPr>
          <p:cNvSpPr/>
          <p:nvPr/>
        </p:nvSpPr>
        <p:spPr>
          <a:xfrm>
            <a:off x="8793955" y="1330047"/>
            <a:ext cx="1051748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1050" dirty="0">
                <a:latin typeface="Segoe Print" panose="02000800000000000000" pitchFamily="2" charset="0"/>
              </a:rPr>
              <a:t>Samuel Pepys kept a diary throughout the plague.</a:t>
            </a:r>
            <a:endParaRPr lang="en-US" sz="1050" dirty="0">
              <a:latin typeface="Segoe Print" panose="02000800000000000000" pitchFamily="2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8317A9C-B002-5649-8865-7A85744E3D98}"/>
              </a:ext>
            </a:extLst>
          </p:cNvPr>
          <p:cNvSpPr/>
          <p:nvPr/>
        </p:nvSpPr>
        <p:spPr>
          <a:xfrm>
            <a:off x="4867209" y="997181"/>
            <a:ext cx="197584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1400" dirty="0">
                <a:solidFill>
                  <a:schemeClr val="bg1">
                    <a:lumMod val="65000"/>
                  </a:schemeClr>
                </a:solidFill>
                <a:latin typeface="Segoe Print" panose="02000800000000000000" pitchFamily="2" charset="0"/>
              </a:rPr>
              <a:t>How did people try to avoid the plague?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Segoe Print" panose="02000800000000000000" pitchFamily="2" charset="0"/>
            </a:endParaRPr>
          </a:p>
        </p:txBody>
      </p:sp>
      <p:pic>
        <p:nvPicPr>
          <p:cNvPr id="12" name="Picture 6" descr="Isolated Shot Of Hands Holding A Small Bouquet Of Flowers Stock Photo,  Picture And Royalty Free Image. Image 84545165.">
            <a:extLst>
              <a:ext uri="{FF2B5EF4-FFF2-40B4-BE49-F238E27FC236}">
                <a16:creationId xmlns:a16="http://schemas.microsoft.com/office/drawing/2014/main" id="{B4C57FF9-B9B2-3948-A582-95A76922D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221" y="99571"/>
            <a:ext cx="446775" cy="671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06F48CBB-2560-294A-AB25-ED2E1AA0C9F3}"/>
              </a:ext>
            </a:extLst>
          </p:cNvPr>
          <p:cNvSpPr/>
          <p:nvPr/>
        </p:nvSpPr>
        <p:spPr>
          <a:xfrm>
            <a:off x="5149081" y="176515"/>
            <a:ext cx="9465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900" dirty="0">
                <a:latin typeface="Segoe Print" panose="02000800000000000000" pitchFamily="2" charset="0"/>
              </a:rPr>
              <a:t>Holding a small bunch of flowers to their nose</a:t>
            </a:r>
            <a:endParaRPr lang="en-US" sz="900" dirty="0">
              <a:latin typeface="Segoe Print" panose="02000800000000000000" pitchFamily="2" charset="0"/>
            </a:endParaRPr>
          </a:p>
        </p:txBody>
      </p:sp>
      <p:pic>
        <p:nvPicPr>
          <p:cNvPr id="13" name="Picture 8" descr="Fun Herbal Projects | theherbnhousewife">
            <a:extLst>
              <a:ext uri="{FF2B5EF4-FFF2-40B4-BE49-F238E27FC236}">
                <a16:creationId xmlns:a16="http://schemas.microsoft.com/office/drawing/2014/main" id="{D0F6A9DE-EE20-924E-BCB1-D4CC43515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186" y="1319427"/>
            <a:ext cx="472888" cy="43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0D6F5A62-C103-104D-AE4D-C94921779887}"/>
              </a:ext>
            </a:extLst>
          </p:cNvPr>
          <p:cNvSpPr/>
          <p:nvPr/>
        </p:nvSpPr>
        <p:spPr>
          <a:xfrm>
            <a:off x="4237432" y="1708798"/>
            <a:ext cx="9465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900" dirty="0">
                <a:latin typeface="Segoe Print" panose="02000800000000000000" pitchFamily="2" charset="0"/>
              </a:rPr>
              <a:t>Holding a small bunch of herbs to their nose</a:t>
            </a:r>
            <a:endParaRPr lang="en-US" sz="900" dirty="0">
              <a:latin typeface="Segoe Print" panose="02000800000000000000" pitchFamily="2" charset="0"/>
            </a:endParaRPr>
          </a:p>
        </p:txBody>
      </p:sp>
      <p:pic>
        <p:nvPicPr>
          <p:cNvPr id="14" name="Picture 10" descr="Accolade launches fine wine arm in UK">
            <a:extLst>
              <a:ext uri="{FF2B5EF4-FFF2-40B4-BE49-F238E27FC236}">
                <a16:creationId xmlns:a16="http://schemas.microsoft.com/office/drawing/2014/main" id="{8182073D-A131-F748-8D36-94547438D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361" y="1811524"/>
            <a:ext cx="263897" cy="396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58139B3F-FC6C-D149-B63A-12EE353AA7D5}"/>
              </a:ext>
            </a:extLst>
          </p:cNvPr>
          <p:cNvSpPr/>
          <p:nvPr/>
        </p:nvSpPr>
        <p:spPr>
          <a:xfrm>
            <a:off x="5479027" y="2205319"/>
            <a:ext cx="946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dirty="0">
                <a:latin typeface="Segoe Print" panose="02000800000000000000" pitchFamily="2" charset="0"/>
              </a:rPr>
              <a:t>Some drank fine wine</a:t>
            </a:r>
          </a:p>
        </p:txBody>
      </p:sp>
      <p:pic>
        <p:nvPicPr>
          <p:cNvPr id="15" name="Picture 12" descr="Common Toad | Where Toads Live and How They Mate - The RSPB">
            <a:extLst>
              <a:ext uri="{FF2B5EF4-FFF2-40B4-BE49-F238E27FC236}">
                <a16:creationId xmlns:a16="http://schemas.microsoft.com/office/drawing/2014/main" id="{68EFC491-C925-3044-BD12-0F7E3B3E6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086" y="255214"/>
            <a:ext cx="591527" cy="30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9FB29651-59EB-BD4A-82D7-B99C56355D56}"/>
              </a:ext>
            </a:extLst>
          </p:cNvPr>
          <p:cNvSpPr/>
          <p:nvPr/>
        </p:nvSpPr>
        <p:spPr>
          <a:xfrm>
            <a:off x="6505881" y="552170"/>
            <a:ext cx="946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dirty="0">
                <a:latin typeface="Segoe Print" panose="02000800000000000000" pitchFamily="2" charset="0"/>
              </a:rPr>
              <a:t>Some ate toads</a:t>
            </a:r>
          </a:p>
        </p:txBody>
      </p:sp>
      <p:pic>
        <p:nvPicPr>
          <p:cNvPr id="16" name="Picture 14" descr="Milk clipart 4 | Nice clip art">
            <a:extLst>
              <a:ext uri="{FF2B5EF4-FFF2-40B4-BE49-F238E27FC236}">
                <a16:creationId xmlns:a16="http://schemas.microsoft.com/office/drawing/2014/main" id="{D42CC378-8FF1-3043-A1A8-ABF6CAE2E9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592" y="1288963"/>
            <a:ext cx="406235" cy="406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CBC7F338-29E8-6642-8A57-0DEE14538E87}"/>
              </a:ext>
            </a:extLst>
          </p:cNvPr>
          <p:cNvSpPr/>
          <p:nvPr/>
        </p:nvSpPr>
        <p:spPr>
          <a:xfrm>
            <a:off x="6526263" y="1735845"/>
            <a:ext cx="10560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dirty="0">
                <a:latin typeface="Segoe Print" panose="02000800000000000000" pitchFamily="2" charset="0"/>
              </a:rPr>
              <a:t>Some bathed in milk </a:t>
            </a:r>
          </a:p>
        </p:txBody>
      </p:sp>
      <p:pic>
        <p:nvPicPr>
          <p:cNvPr id="48" name="Picture 2" descr="Charles II (King of England) - On This Day">
            <a:extLst>
              <a:ext uri="{FF2B5EF4-FFF2-40B4-BE49-F238E27FC236}">
                <a16:creationId xmlns:a16="http://schemas.microsoft.com/office/drawing/2014/main" id="{A6AD15A9-5990-EC4C-BF1A-EC6012431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2362" y="73381"/>
            <a:ext cx="1005332" cy="1256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EDC7F2F-0DBB-484E-8688-9C232E9513D4}"/>
              </a:ext>
            </a:extLst>
          </p:cNvPr>
          <p:cNvSpPr/>
          <p:nvPr/>
        </p:nvSpPr>
        <p:spPr>
          <a:xfrm>
            <a:off x="6329609" y="2307160"/>
            <a:ext cx="354205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363" algn="ctr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sz="1100" dirty="0">
                <a:solidFill>
                  <a:schemeClr val="bg2">
                    <a:lumMod val="75000"/>
                  </a:schemeClr>
                </a:solidFill>
                <a:latin typeface="Segoe Print" panose="02000800000000000000" pitchFamily="2" charset="0"/>
              </a:rPr>
              <a:t>The Great Plague in London lasted until the Autumn of 1666.  A very cold spell of weather killed off the fleas and bacteria. </a:t>
            </a:r>
          </a:p>
        </p:txBody>
      </p:sp>
      <p:pic>
        <p:nvPicPr>
          <p:cNvPr id="21" name="Picture 18" descr="Smallpox versus chickenpox english plain">
            <a:extLst>
              <a:ext uri="{FF2B5EF4-FFF2-40B4-BE49-F238E27FC236}">
                <a16:creationId xmlns:a16="http://schemas.microsoft.com/office/drawing/2014/main" id="{04FCA81A-18AA-F34D-8A36-13F8CFFAB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801" y="3551293"/>
            <a:ext cx="1619090" cy="1915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03F67F9D-2ECA-E948-99DF-2BD6A77F35B9}"/>
              </a:ext>
            </a:extLst>
          </p:cNvPr>
          <p:cNvSpPr/>
          <p:nvPr/>
        </p:nvSpPr>
        <p:spPr>
          <a:xfrm>
            <a:off x="6820678" y="5877839"/>
            <a:ext cx="30410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solidFill>
                  <a:schemeClr val="bg2">
                    <a:lumMod val="50000"/>
                  </a:schemeClr>
                </a:solidFill>
                <a:latin typeface="Segoe Print" panose="02000800000000000000" pitchFamily="2" charset="0"/>
              </a:rPr>
              <a:t>Smallpox is believed to have originated in Africa from a rodent that lived along the south Nile River in the crescent green forests.</a:t>
            </a:r>
            <a:endParaRPr lang="en-US" sz="1100" dirty="0">
              <a:solidFill>
                <a:schemeClr val="bg2">
                  <a:lumMod val="50000"/>
                </a:schemeClr>
              </a:solidFill>
              <a:latin typeface="Segoe Print" panose="02000800000000000000" pitchFamily="2" charset="0"/>
            </a:endParaRPr>
          </a:p>
        </p:txBody>
      </p:sp>
      <p:pic>
        <p:nvPicPr>
          <p:cNvPr id="23" name="Picture 20" descr="Edward Jenner - Wikipedia">
            <a:extLst>
              <a:ext uri="{FF2B5EF4-FFF2-40B4-BE49-F238E27FC236}">
                <a16:creationId xmlns:a16="http://schemas.microsoft.com/office/drawing/2014/main" id="{EF802BDC-0A1F-434E-9942-73CC5960A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761" y="3538479"/>
            <a:ext cx="1218115" cy="147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60C7F37F-0B5C-7746-B0F3-5CAA2EE6635F}"/>
              </a:ext>
            </a:extLst>
          </p:cNvPr>
          <p:cNvSpPr/>
          <p:nvPr/>
        </p:nvSpPr>
        <p:spPr>
          <a:xfrm>
            <a:off x="7807327" y="1515778"/>
            <a:ext cx="86020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1050" dirty="0">
                <a:solidFill>
                  <a:schemeClr val="bg1">
                    <a:lumMod val="65000"/>
                  </a:schemeClr>
                </a:solidFill>
                <a:latin typeface="Segoe Print" panose="02000800000000000000" pitchFamily="2" charset="0"/>
              </a:rPr>
              <a:t>King Charles II fled</a:t>
            </a:r>
            <a:r>
              <a:rPr lang="en-GB" altLang="en-US" sz="1050" dirty="0">
                <a:latin typeface="Segoe Print" panose="02000800000000000000" pitchFamily="2" charset="0"/>
              </a:rPr>
              <a:t> </a:t>
            </a:r>
            <a:r>
              <a:rPr lang="en-GB" altLang="en-US" sz="1050" dirty="0">
                <a:solidFill>
                  <a:schemeClr val="bg1">
                    <a:lumMod val="65000"/>
                  </a:schemeClr>
                </a:solidFill>
                <a:latin typeface="Segoe Print" panose="02000800000000000000" pitchFamily="2" charset="0"/>
              </a:rPr>
              <a:t>London</a:t>
            </a:r>
            <a:endParaRPr lang="en-US" sz="1050" dirty="0">
              <a:solidFill>
                <a:schemeClr val="bg1">
                  <a:lumMod val="65000"/>
                </a:schemeClr>
              </a:solidFill>
              <a:latin typeface="Segoe Print" panose="02000800000000000000" pitchFamily="2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564601F-07EA-1440-8B7E-BA5E5F1EEBA7}"/>
              </a:ext>
            </a:extLst>
          </p:cNvPr>
          <p:cNvSpPr/>
          <p:nvPr/>
        </p:nvSpPr>
        <p:spPr>
          <a:xfrm>
            <a:off x="8363854" y="5125290"/>
            <a:ext cx="14503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1050" dirty="0">
                <a:solidFill>
                  <a:schemeClr val="bg1">
                    <a:lumMod val="65000"/>
                  </a:schemeClr>
                </a:solidFill>
                <a:latin typeface="Segoe Print" panose="02000800000000000000" pitchFamily="2" charset="0"/>
              </a:rPr>
              <a:t>Edward Jenner created a vaccine to protect people from smallpox. </a:t>
            </a:r>
            <a:endParaRPr lang="en-US" sz="1050" dirty="0">
              <a:solidFill>
                <a:schemeClr val="bg1">
                  <a:lumMod val="65000"/>
                </a:schemeClr>
              </a:solidFill>
              <a:latin typeface="Segoe Print" panose="02000800000000000000" pitchFamily="2" charset="0"/>
            </a:endParaRPr>
          </a:p>
        </p:txBody>
      </p:sp>
      <p:pic>
        <p:nvPicPr>
          <p:cNvPr id="2070" name="Picture 22" descr="How Penicillin Owes a Debt to Alexander Fleming's Slopiness | Time">
            <a:extLst>
              <a:ext uri="{FF2B5EF4-FFF2-40B4-BE49-F238E27FC236}">
                <a16:creationId xmlns:a16="http://schemas.microsoft.com/office/drawing/2014/main" id="{52C02C98-9FAB-9646-857A-7FCFD7DC5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368" y="3153651"/>
            <a:ext cx="1885366" cy="128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41358212-DCD3-2243-BCB1-17C65F60F693}"/>
              </a:ext>
            </a:extLst>
          </p:cNvPr>
          <p:cNvSpPr/>
          <p:nvPr/>
        </p:nvSpPr>
        <p:spPr>
          <a:xfrm>
            <a:off x="4285912" y="4572121"/>
            <a:ext cx="204369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1050" dirty="0">
                <a:solidFill>
                  <a:schemeClr val="bg1">
                    <a:lumMod val="65000"/>
                  </a:schemeClr>
                </a:solidFill>
                <a:latin typeface="Segoe Print" panose="02000800000000000000" pitchFamily="2" charset="0"/>
              </a:rPr>
              <a:t>Alexander Fleming invented antibiotics in 1928.</a:t>
            </a:r>
            <a:endParaRPr lang="en-US" sz="1050" dirty="0">
              <a:solidFill>
                <a:schemeClr val="bg1">
                  <a:lumMod val="65000"/>
                </a:schemeClr>
              </a:solidFill>
              <a:latin typeface="Segoe Print" panose="02000800000000000000" pitchFamily="2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2B1C880-5D4F-7F4A-8AF0-E79314942120}"/>
              </a:ext>
            </a:extLst>
          </p:cNvPr>
          <p:cNvSpPr/>
          <p:nvPr/>
        </p:nvSpPr>
        <p:spPr>
          <a:xfrm>
            <a:off x="6526263" y="3052281"/>
            <a:ext cx="30410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solidFill>
                  <a:schemeClr val="bg2">
                    <a:lumMod val="50000"/>
                  </a:schemeClr>
                </a:solidFill>
                <a:latin typeface="Segoe Print" panose="02000800000000000000" pitchFamily="2" charset="0"/>
              </a:rPr>
              <a:t>Smallpox is highly contagious infectious disease.</a:t>
            </a:r>
            <a:endParaRPr lang="en-US" sz="1100" dirty="0">
              <a:solidFill>
                <a:schemeClr val="bg2">
                  <a:lumMod val="50000"/>
                </a:schemeClr>
              </a:solidFill>
              <a:latin typeface="Segoe Print" panose="02000800000000000000" pitchFamily="2" charset="0"/>
            </a:endParaRPr>
          </a:p>
        </p:txBody>
      </p:sp>
      <p:pic>
        <p:nvPicPr>
          <p:cNvPr id="2074" name="Picture 26" descr="Free Antibiotic Cliparts, Download Free Clip Art, Free Clip Art on Clipart  Library">
            <a:extLst>
              <a:ext uri="{FF2B5EF4-FFF2-40B4-BE49-F238E27FC236}">
                <a16:creationId xmlns:a16="http://schemas.microsoft.com/office/drawing/2014/main" id="{BAD8F0F9-B289-834E-9CA9-4D3A3454B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45" y="5401724"/>
            <a:ext cx="966229" cy="966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5F4FB272-A692-1043-80E9-29CBFDABA247}"/>
              </a:ext>
            </a:extLst>
          </p:cNvPr>
          <p:cNvSpPr/>
          <p:nvPr/>
        </p:nvSpPr>
        <p:spPr>
          <a:xfrm>
            <a:off x="4442075" y="5572278"/>
            <a:ext cx="1021849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1050" dirty="0">
                <a:solidFill>
                  <a:schemeClr val="bg1">
                    <a:lumMod val="65000"/>
                  </a:schemeClr>
                </a:solidFill>
                <a:latin typeface="Segoe Print" panose="02000800000000000000" pitchFamily="2" charset="0"/>
              </a:rPr>
              <a:t>Antibiotics kills bacteria. </a:t>
            </a:r>
            <a:endParaRPr lang="en-US" sz="1050" dirty="0">
              <a:solidFill>
                <a:schemeClr val="bg1">
                  <a:lumMod val="65000"/>
                </a:schemeClr>
              </a:solidFill>
              <a:latin typeface="Segoe Print" panose="020008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7820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1551</TotalTime>
  <Words>577</Words>
  <Application>Microsoft Office PowerPoint</Application>
  <PresentationFormat>A4 Paper (210x297 mm)</PresentationFormat>
  <Paragraphs>72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Segoe Print</vt:lpstr>
      <vt:lpstr>Segoe UI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Davies</dc:creator>
  <cp:lastModifiedBy>O Simpson</cp:lastModifiedBy>
  <cp:revision>51</cp:revision>
  <cp:lastPrinted>2019-12-12T14:49:40Z</cp:lastPrinted>
  <dcterms:created xsi:type="dcterms:W3CDTF">2019-08-19T15:14:48Z</dcterms:created>
  <dcterms:modified xsi:type="dcterms:W3CDTF">2022-12-08T15:51:14Z</dcterms:modified>
</cp:coreProperties>
</file>