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2" d="100"/>
          <a:sy n="82" d="100"/>
        </p:scale>
        <p:origin x="56" y="3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55D4EC8-BA14-4504-835D-BAC167E690CD}" type="datetimeFigureOut">
              <a:rPr lang="en-GB" smtClean="0"/>
              <a:t>01/05/2020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02E789-9426-4FD5-BD2F-CB75D2B11A5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9841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5D4EC8-BA14-4504-835D-BAC167E690CD}" type="datetimeFigureOut">
              <a:rPr lang="en-GB" smtClean="0"/>
              <a:t>01/05/2020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02E789-9426-4FD5-BD2F-CB75D2B11A53}" type="slidenum">
              <a:rPr lang="en-GB" smtClean="0"/>
              <a:t>‹#›</a:t>
            </a:fld>
            <a:endParaRPr lang="en-GB"/>
          </a:p>
        </p:txBody>
      </p:sp>
    </p:spTree>
    <p:extLst>
      <p:ext uri="{BB962C8B-B14F-4D97-AF65-F5344CB8AC3E}">
        <p14:creationId xmlns:p14="http://schemas.microsoft.com/office/powerpoint/2010/main" val="1182620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55D4EC8-BA14-4504-835D-BAC167E690CD}" type="datetimeFigureOut">
              <a:rPr lang="en-GB" smtClean="0"/>
              <a:t>01/05/2020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02E789-9426-4FD5-BD2F-CB75D2B11A5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7251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55D4EC8-BA14-4504-835D-BAC167E690CD}" type="datetimeFigureOut">
              <a:rPr lang="en-GB" smtClean="0"/>
              <a:t>01/05/2020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02E789-9426-4FD5-BD2F-CB75D2B11A53}" type="slidenum">
              <a:rPr lang="en-GB" smtClean="0"/>
              <a:t>‹#›</a:t>
            </a:fld>
            <a:endParaRPr lang="en-GB"/>
          </a:p>
        </p:txBody>
      </p:sp>
    </p:spTree>
    <p:extLst>
      <p:ext uri="{BB962C8B-B14F-4D97-AF65-F5344CB8AC3E}">
        <p14:creationId xmlns:p14="http://schemas.microsoft.com/office/powerpoint/2010/main" val="270140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55D4EC8-BA14-4504-835D-BAC167E690CD}" type="datetimeFigureOut">
              <a:rPr lang="en-GB" smtClean="0"/>
              <a:t>01/05/2020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802E789-9426-4FD5-BD2F-CB75D2B11A53}" type="slidenum">
              <a:rPr lang="en-GB" smtClean="0"/>
              <a:t>‹#›</a:t>
            </a:fld>
            <a:endParaRPr lang="en-GB"/>
          </a:p>
        </p:txBody>
      </p:sp>
    </p:spTree>
    <p:extLst>
      <p:ext uri="{BB962C8B-B14F-4D97-AF65-F5344CB8AC3E}">
        <p14:creationId xmlns:p14="http://schemas.microsoft.com/office/powerpoint/2010/main" val="1009241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55D4EC8-BA14-4504-835D-BAC167E690CD}" type="datetimeFigureOut">
              <a:rPr lang="en-GB" smtClean="0"/>
              <a:t>01/05/2020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802E789-9426-4FD5-BD2F-CB75D2B11A53}" type="slidenum">
              <a:rPr lang="en-GB" smtClean="0"/>
              <a:t>‹#›</a:t>
            </a:fld>
            <a:endParaRPr lang="en-GB"/>
          </a:p>
        </p:txBody>
      </p:sp>
    </p:spTree>
    <p:extLst>
      <p:ext uri="{BB962C8B-B14F-4D97-AF65-F5344CB8AC3E}">
        <p14:creationId xmlns:p14="http://schemas.microsoft.com/office/powerpoint/2010/main" val="3489914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5D4EC8-BA14-4504-835D-BAC167E690CD}" type="datetimeFigureOut">
              <a:rPr lang="en-GB" smtClean="0"/>
              <a:t>01/05/2020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802E789-9426-4FD5-BD2F-CB75D2B11A53}" type="slidenum">
              <a:rPr lang="en-GB" smtClean="0"/>
              <a:t>‹#›</a:t>
            </a:fld>
            <a:endParaRPr lang="en-GB"/>
          </a:p>
        </p:txBody>
      </p:sp>
    </p:spTree>
    <p:extLst>
      <p:ext uri="{BB962C8B-B14F-4D97-AF65-F5344CB8AC3E}">
        <p14:creationId xmlns:p14="http://schemas.microsoft.com/office/powerpoint/2010/main" val="2808396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55D4EC8-BA14-4504-835D-BAC167E690CD}" type="datetimeFigureOut">
              <a:rPr lang="en-GB" smtClean="0"/>
              <a:t>01/05/2020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02E789-9426-4FD5-BD2F-CB75D2B11A53}" type="slidenum">
              <a:rPr lang="en-GB" smtClean="0"/>
              <a:t>‹#›</a:t>
            </a:fld>
            <a:endParaRPr lang="en-GB"/>
          </a:p>
        </p:txBody>
      </p:sp>
    </p:spTree>
    <p:extLst>
      <p:ext uri="{BB962C8B-B14F-4D97-AF65-F5344CB8AC3E}">
        <p14:creationId xmlns:p14="http://schemas.microsoft.com/office/powerpoint/2010/main" val="6325241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55D4EC8-BA14-4504-835D-BAC167E690CD}" type="datetimeFigureOut">
              <a:rPr lang="en-GB" smtClean="0"/>
              <a:t>01/05/2020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02E789-9426-4FD5-BD2F-CB75D2B11A5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8662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5D4EC8-BA14-4504-835D-BAC167E690CD}" type="datetimeFigureOut">
              <a:rPr lang="en-GB" smtClean="0"/>
              <a:t>01/05/2020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02E789-9426-4FD5-BD2F-CB75D2B11A53}" type="slidenum">
              <a:rPr lang="en-GB" smtClean="0"/>
              <a:t>‹#›</a:t>
            </a:fld>
            <a:endParaRPr lang="en-GB"/>
          </a:p>
        </p:txBody>
      </p:sp>
    </p:spTree>
    <p:extLst>
      <p:ext uri="{BB962C8B-B14F-4D97-AF65-F5344CB8AC3E}">
        <p14:creationId xmlns:p14="http://schemas.microsoft.com/office/powerpoint/2010/main" val="4263482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5D4EC8-BA14-4504-835D-BAC167E690CD}" type="datetimeFigureOut">
              <a:rPr lang="en-GB" smtClean="0"/>
              <a:t>01/05/2020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02E789-9426-4FD5-BD2F-CB75D2B11A53}"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6369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55D4EC8-BA14-4504-835D-BAC167E690CD}" type="datetimeFigureOut">
              <a:rPr lang="en-GB" smtClean="0"/>
              <a:t>01/05/2020</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3802E789-9426-4FD5-BD2F-CB75D2B11A53}"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905617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85258" y="991735"/>
            <a:ext cx="9144000" cy="2387600"/>
          </a:xfrm>
        </p:spPr>
        <p:txBody>
          <a:bodyPr/>
          <a:lstStyle/>
          <a:p>
            <a:r>
              <a:rPr lang="en-GB" u="sng" dirty="0" smtClean="0"/>
              <a:t>The Industrial Revolution </a:t>
            </a:r>
            <a:endParaRPr lang="en-GB" u="sng" dirty="0"/>
          </a:p>
        </p:txBody>
      </p:sp>
      <p:sp>
        <p:nvSpPr>
          <p:cNvPr id="3" name="Subtitle 2"/>
          <p:cNvSpPr>
            <a:spLocks noGrp="1"/>
          </p:cNvSpPr>
          <p:nvPr>
            <p:ph type="subTitle" idx="1"/>
          </p:nvPr>
        </p:nvSpPr>
        <p:spPr>
          <a:xfrm>
            <a:off x="1458686" y="3680415"/>
            <a:ext cx="9144000" cy="1655762"/>
          </a:xfrm>
        </p:spPr>
        <p:txBody>
          <a:bodyPr/>
          <a:lstStyle/>
          <a:p>
            <a:r>
              <a:rPr lang="en-GB" dirty="0" smtClean="0"/>
              <a:t>By Izzy C</a:t>
            </a:r>
            <a:endParaRPr lang="en-GB" dirty="0"/>
          </a:p>
        </p:txBody>
      </p:sp>
    </p:spTree>
    <p:extLst>
      <p:ext uri="{BB962C8B-B14F-4D97-AF65-F5344CB8AC3E}">
        <p14:creationId xmlns:p14="http://schemas.microsoft.com/office/powerpoint/2010/main" val="793266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effectLst>
                  <a:outerShdw blurRad="38100" dist="38100" dir="2700000" algn="tl">
                    <a:srgbClr val="000000">
                      <a:alpha val="43137"/>
                    </a:srgbClr>
                  </a:outerShdw>
                </a:effectLst>
              </a:rPr>
              <a:t>The Industrial revolution: The Beginning </a:t>
            </a:r>
            <a:endParaRPr lang="en-GB" u="sng"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dirty="0" smtClean="0"/>
              <a:t>The Industrial Revolution began in Great Britain in the middle of the 18th century. In particular, the County of Shropshire was important, for it had both minerals ( iron ore and coal) and transport on the River Severn. </a:t>
            </a:r>
          </a:p>
          <a:p>
            <a:r>
              <a:rPr lang="en-GB" dirty="0" smtClean="0"/>
              <a:t>The revolution spread to Europe and the Americas, especially the United States, by the early 19th century.</a:t>
            </a:r>
          </a:p>
          <a:p>
            <a:r>
              <a:rPr lang="en-GB" dirty="0" smtClean="0"/>
              <a:t>Samuel Slater, who had been an apprentice in an English cotton factory, disguised himself and came to America. He reconstructed a spinning machine from memory and built a factory of his own.</a:t>
            </a:r>
          </a:p>
          <a:p>
            <a:endParaRPr lang="en-GB" dirty="0"/>
          </a:p>
          <a:p>
            <a:endParaRPr lang="en-GB" dirty="0" smtClean="0"/>
          </a:p>
        </p:txBody>
      </p:sp>
    </p:spTree>
    <p:extLst>
      <p:ext uri="{BB962C8B-B14F-4D97-AF65-F5344CB8AC3E}">
        <p14:creationId xmlns:p14="http://schemas.microsoft.com/office/powerpoint/2010/main" val="217976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xit" presetSubtype="0" fill="hold" grpId="0" nodeType="clickEffect">
                                  <p:stCondLst>
                                    <p:cond delay="0"/>
                                  </p:stCondLst>
                                  <p:childTnLst>
                                    <p:animEffect transition="out" filter="fade">
                                      <p:cBhvr>
                                        <p:cTn id="24" dur="2000"/>
                                        <p:tgtEl>
                                          <p:spTgt spid="3">
                                            <p:txEl>
                                              <p:pRg st="0" end="0"/>
                                            </p:txEl>
                                          </p:spTgt>
                                        </p:tgtEl>
                                      </p:cBhvr>
                                    </p:animEffect>
                                    <p:anim calcmode="lin" valueType="num">
                                      <p:cBhvr>
                                        <p:cTn id="25" dur="2000"/>
                                        <p:tgtEl>
                                          <p:spTgt spid="3">
                                            <p:txEl>
                                              <p:pRg st="0" end="0"/>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6" dur="2000"/>
                                        <p:tgtEl>
                                          <p:spTgt spid="3">
                                            <p:txEl>
                                              <p:pRg st="0" end="0"/>
                                            </p:txEl>
                                          </p:spTgt>
                                        </p:tgtEl>
                                        <p:attrNameLst>
                                          <p:attrName>ppt_h</p:attrName>
                                        </p:attrNameLst>
                                      </p:cBhvr>
                                      <p:tavLst>
                                        <p:tav tm="0">
                                          <p:val>
                                            <p:strVal val="ppt_h"/>
                                          </p:val>
                                        </p:tav>
                                        <p:tav tm="100000">
                                          <p:val>
                                            <p:strVal val="ppt_h"/>
                                          </p:val>
                                        </p:tav>
                                      </p:tavLst>
                                    </p:anim>
                                    <p:set>
                                      <p:cBhvr>
                                        <p:cTn id="27"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45" presetClass="exit" presetSubtype="0" fill="hold" grpId="0" nodeType="clickEffect">
                                  <p:stCondLst>
                                    <p:cond delay="0"/>
                                  </p:stCondLst>
                                  <p:childTnLst>
                                    <p:animEffect transition="out" filter="fade">
                                      <p:cBhvr>
                                        <p:cTn id="31" dur="2000"/>
                                        <p:tgtEl>
                                          <p:spTgt spid="3">
                                            <p:txEl>
                                              <p:pRg st="1" end="1"/>
                                            </p:txEl>
                                          </p:spTgt>
                                        </p:tgtEl>
                                      </p:cBhvr>
                                    </p:animEffect>
                                    <p:anim calcmode="lin" valueType="num">
                                      <p:cBhvr>
                                        <p:cTn id="32" dur="2000"/>
                                        <p:tgtEl>
                                          <p:spTgt spid="3">
                                            <p:txEl>
                                              <p:pRg st="1" end="1"/>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3" dur="2000"/>
                                        <p:tgtEl>
                                          <p:spTgt spid="3">
                                            <p:txEl>
                                              <p:pRg st="1" end="1"/>
                                            </p:txEl>
                                          </p:spTgt>
                                        </p:tgtEl>
                                        <p:attrNameLst>
                                          <p:attrName>ppt_h</p:attrName>
                                        </p:attrNameLst>
                                      </p:cBhvr>
                                      <p:tavLst>
                                        <p:tav tm="0">
                                          <p:val>
                                            <p:strVal val="ppt_h"/>
                                          </p:val>
                                        </p:tav>
                                        <p:tav tm="100000">
                                          <p:val>
                                            <p:strVal val="ppt_h"/>
                                          </p:val>
                                        </p:tav>
                                      </p:tavLst>
                                    </p:anim>
                                    <p:set>
                                      <p:cBhvr>
                                        <p:cTn id="34"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45" presetClass="exit" presetSubtype="0" fill="hold" grpId="0" nodeType="clickEffect">
                                  <p:stCondLst>
                                    <p:cond delay="0"/>
                                  </p:stCondLst>
                                  <p:childTnLst>
                                    <p:animEffect transition="out" filter="fade">
                                      <p:cBhvr>
                                        <p:cTn id="38" dur="2000"/>
                                        <p:tgtEl>
                                          <p:spTgt spid="3">
                                            <p:txEl>
                                              <p:pRg st="2" end="2"/>
                                            </p:txEl>
                                          </p:spTgt>
                                        </p:tgtEl>
                                      </p:cBhvr>
                                    </p:animEffect>
                                    <p:anim calcmode="lin" valueType="num">
                                      <p:cBhvr>
                                        <p:cTn id="39" dur="2000"/>
                                        <p:tgtEl>
                                          <p:spTgt spid="3">
                                            <p:txEl>
                                              <p:pRg st="2" end="2"/>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0" dur="2000"/>
                                        <p:tgtEl>
                                          <p:spTgt spid="3">
                                            <p:txEl>
                                              <p:pRg st="2" end="2"/>
                                            </p:txEl>
                                          </p:spTgt>
                                        </p:tgtEl>
                                        <p:attrNameLst>
                                          <p:attrName>ppt_h</p:attrName>
                                        </p:attrNameLst>
                                      </p:cBhvr>
                                      <p:tavLst>
                                        <p:tav tm="0">
                                          <p:val>
                                            <p:strVal val="ppt_h"/>
                                          </p:val>
                                        </p:tav>
                                        <p:tav tm="100000">
                                          <p:val>
                                            <p:strVal val="ppt_h"/>
                                          </p:val>
                                        </p:tav>
                                      </p:tavLst>
                                    </p:anim>
                                    <p:set>
                                      <p:cBhvr>
                                        <p:cTn id="41" dur="1" fill="hold">
                                          <p:stCondLst>
                                            <p:cond delay="1999"/>
                                          </p:stCondLst>
                                        </p:cTn>
                                        <p:tgtEl>
                                          <p:spTgt spid="3">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The Industrial Revolution: The Beginning part 2</a:t>
            </a:r>
            <a:endParaRPr lang="en-GB" u="sng" dirty="0"/>
          </a:p>
        </p:txBody>
      </p:sp>
      <p:sp>
        <p:nvSpPr>
          <p:cNvPr id="3" name="Content Placeholder 2"/>
          <p:cNvSpPr>
            <a:spLocks noGrp="1"/>
          </p:cNvSpPr>
          <p:nvPr>
            <p:ph idx="1"/>
          </p:nvPr>
        </p:nvSpPr>
        <p:spPr/>
        <p:txBody>
          <a:bodyPr/>
          <a:lstStyle/>
          <a:p>
            <a:r>
              <a:rPr lang="en-GB" dirty="0" smtClean="0"/>
              <a:t>New ideas and inventions were also taken up and used in mining, the working of metals, and in the transport of goods. Around the same time new ideas in farming were leaving some farm workers without jobs. They added to the move to the industrial towns where they sought out work in factories.</a:t>
            </a:r>
          </a:p>
          <a:p>
            <a:r>
              <a:rPr lang="en-GB" dirty="0" smtClean="0"/>
              <a:t>The most important new invention of the industrial revolution was the steam engine. The steam engine was the most important because it was used to power the factories and pump out the deeper mines.</a:t>
            </a:r>
            <a:endParaRPr lang="en-GB" dirty="0"/>
          </a:p>
        </p:txBody>
      </p:sp>
    </p:spTree>
    <p:extLst>
      <p:ext uri="{BB962C8B-B14F-4D97-AF65-F5344CB8AC3E}">
        <p14:creationId xmlns:p14="http://schemas.microsoft.com/office/powerpoint/2010/main" val="2063235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GB" u="sng" dirty="0" smtClean="0"/>
              <a:t>The Industrial Revolution: Problems </a:t>
            </a:r>
            <a:endParaRPr lang="en-GB" u="sng" dirty="0"/>
          </a:p>
        </p:txBody>
      </p:sp>
      <p:sp>
        <p:nvSpPr>
          <p:cNvPr id="3" name="Content Placeholder 2"/>
          <p:cNvSpPr>
            <a:spLocks noGrp="1"/>
          </p:cNvSpPr>
          <p:nvPr>
            <p:ph idx="1"/>
          </p:nvPr>
        </p:nvSpPr>
        <p:spPr/>
        <p:txBody>
          <a:bodyPr/>
          <a:lstStyle/>
          <a:p>
            <a:r>
              <a:rPr lang="en-GB" dirty="0" smtClean="0"/>
              <a:t>The industrial revolution was amazing but there were many and I mean many problems such as: The environment was damaged cause of the gas’s, Children and women had to work for a long time for little pay, Often several families crowded into very small apartments.</a:t>
            </a:r>
          </a:p>
          <a:p>
            <a:endParaRPr lang="en-GB" dirty="0" smtClean="0"/>
          </a:p>
          <a:p>
            <a:r>
              <a:rPr lang="en-GB" dirty="0" smtClean="0"/>
              <a:t>Interestingly, only a few people had been rich because they owned land, now more became very rich thanks to industry. More, however, were still poor and lived in poor conditions.</a:t>
            </a:r>
          </a:p>
          <a:p>
            <a:endParaRPr lang="en-GB" dirty="0"/>
          </a:p>
        </p:txBody>
      </p:sp>
    </p:spTree>
    <p:extLst>
      <p:ext uri="{BB962C8B-B14F-4D97-AF65-F5344CB8AC3E}">
        <p14:creationId xmlns:p14="http://schemas.microsoft.com/office/powerpoint/2010/main" val="136326018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3">
                                            <p:txEl>
                                              <p:pRg st="0" end="0"/>
                                            </p:txEl>
                                          </p:spTgt>
                                        </p:tgtEl>
                                        <p:attrNameLst>
                                          <p:attrName>r</p:attrName>
                                        </p:attrNameLst>
                                      </p:cBhvr>
                                    </p:animRot>
                                    <p:animRot by="-240000">
                                      <p:cBhvr>
                                        <p:cTn id="15" dur="200" fill="hold">
                                          <p:stCondLst>
                                            <p:cond delay="200"/>
                                          </p:stCondLst>
                                        </p:cTn>
                                        <p:tgtEl>
                                          <p:spTgt spid="3">
                                            <p:txEl>
                                              <p:pRg st="0" end="0"/>
                                            </p:txEl>
                                          </p:spTgt>
                                        </p:tgtEl>
                                        <p:attrNameLst>
                                          <p:attrName>r</p:attrName>
                                        </p:attrNameLst>
                                      </p:cBhvr>
                                    </p:animRot>
                                    <p:animRot by="240000">
                                      <p:cBhvr>
                                        <p:cTn id="16" dur="200" fill="hold">
                                          <p:stCondLst>
                                            <p:cond delay="400"/>
                                          </p:stCondLst>
                                        </p:cTn>
                                        <p:tgtEl>
                                          <p:spTgt spid="3">
                                            <p:txEl>
                                              <p:pRg st="0" end="0"/>
                                            </p:txEl>
                                          </p:spTgt>
                                        </p:tgtEl>
                                        <p:attrNameLst>
                                          <p:attrName>r</p:attrName>
                                        </p:attrNameLst>
                                      </p:cBhvr>
                                    </p:animRot>
                                    <p:animRot by="-240000">
                                      <p:cBhvr>
                                        <p:cTn id="17" dur="200" fill="hold">
                                          <p:stCondLst>
                                            <p:cond delay="600"/>
                                          </p:stCondLst>
                                        </p:cTn>
                                        <p:tgtEl>
                                          <p:spTgt spid="3">
                                            <p:txEl>
                                              <p:pRg st="0" end="0"/>
                                            </p:txEl>
                                          </p:spTgt>
                                        </p:tgtEl>
                                        <p:attrNameLst>
                                          <p:attrName>r</p:attrName>
                                        </p:attrNameLst>
                                      </p:cBhvr>
                                    </p:animRot>
                                    <p:animRot by="120000">
                                      <p:cBhvr>
                                        <p:cTn id="18" dur="200" fill="hold">
                                          <p:stCondLst>
                                            <p:cond delay="80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3">
                                            <p:txEl>
                                              <p:pRg st="2" end="2"/>
                                            </p:txEl>
                                          </p:spTgt>
                                        </p:tgtEl>
                                        <p:attrNameLst>
                                          <p:attrName>r</p:attrName>
                                        </p:attrNameLst>
                                      </p:cBhvr>
                                    </p:animRot>
                                    <p:animRot by="-240000">
                                      <p:cBhvr>
                                        <p:cTn id="23" dur="200" fill="hold">
                                          <p:stCondLst>
                                            <p:cond delay="200"/>
                                          </p:stCondLst>
                                        </p:cTn>
                                        <p:tgtEl>
                                          <p:spTgt spid="3">
                                            <p:txEl>
                                              <p:pRg st="2" end="2"/>
                                            </p:txEl>
                                          </p:spTgt>
                                        </p:tgtEl>
                                        <p:attrNameLst>
                                          <p:attrName>r</p:attrName>
                                        </p:attrNameLst>
                                      </p:cBhvr>
                                    </p:animRot>
                                    <p:animRot by="240000">
                                      <p:cBhvr>
                                        <p:cTn id="24" dur="200" fill="hold">
                                          <p:stCondLst>
                                            <p:cond delay="400"/>
                                          </p:stCondLst>
                                        </p:cTn>
                                        <p:tgtEl>
                                          <p:spTgt spid="3">
                                            <p:txEl>
                                              <p:pRg st="2" end="2"/>
                                            </p:txEl>
                                          </p:spTgt>
                                        </p:tgtEl>
                                        <p:attrNameLst>
                                          <p:attrName>r</p:attrName>
                                        </p:attrNameLst>
                                      </p:cBhvr>
                                    </p:animRot>
                                    <p:animRot by="-240000">
                                      <p:cBhvr>
                                        <p:cTn id="25" dur="200" fill="hold">
                                          <p:stCondLst>
                                            <p:cond delay="600"/>
                                          </p:stCondLst>
                                        </p:cTn>
                                        <p:tgtEl>
                                          <p:spTgt spid="3">
                                            <p:txEl>
                                              <p:pRg st="2" end="2"/>
                                            </p:txEl>
                                          </p:spTgt>
                                        </p:tgtEl>
                                        <p:attrNameLst>
                                          <p:attrName>r</p:attrName>
                                        </p:attrNameLst>
                                      </p:cBhvr>
                                    </p:animRot>
                                    <p:animRot by="120000">
                                      <p:cBhvr>
                                        <p:cTn id="26" dur="200" fill="hold">
                                          <p:stCondLst>
                                            <p:cond delay="80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The Industrial Revolution: Changes</a:t>
            </a:r>
            <a:endParaRPr lang="en-GB" u="sng" dirty="0"/>
          </a:p>
        </p:txBody>
      </p:sp>
      <p:sp>
        <p:nvSpPr>
          <p:cNvPr id="3" name="Content Placeholder 2"/>
          <p:cNvSpPr>
            <a:spLocks noGrp="1"/>
          </p:cNvSpPr>
          <p:nvPr>
            <p:ph idx="1"/>
          </p:nvPr>
        </p:nvSpPr>
        <p:spPr>
          <a:xfrm>
            <a:off x="838200" y="1825625"/>
            <a:ext cx="10515600" cy="4718866"/>
          </a:xfrm>
        </p:spPr>
        <p:txBody>
          <a:bodyPr/>
          <a:lstStyle/>
          <a:p>
            <a:endParaRPr lang="en-GB" dirty="0" smtClean="0"/>
          </a:p>
          <a:p>
            <a:r>
              <a:rPr lang="en-GB" dirty="0" smtClean="0"/>
              <a:t>There were many changes during the Industrial Revolution, new technology brought some of the changes. For example: </a:t>
            </a:r>
          </a:p>
          <a:p>
            <a:r>
              <a:rPr lang="en-GB" dirty="0" smtClean="0"/>
              <a:t>Seed drills and other agricultural machinery brought a British agricultural revolution. Fewer people were needed to work in farming, so many moved to towns and found new jobs in the factories although many of the new jobs were very harsh and dangerous</a:t>
            </a:r>
          </a:p>
          <a:p>
            <a:r>
              <a:rPr lang="en-GB" dirty="0" smtClean="0"/>
              <a:t>The steam engine became the main source of power. It replaced horses and human labour.</a:t>
            </a:r>
          </a:p>
          <a:p>
            <a:r>
              <a:rPr lang="en-GB" dirty="0" smtClean="0"/>
              <a:t>Canals were built to allow heavy goods to be moved easily where they were needed.</a:t>
            </a:r>
          </a:p>
          <a:p>
            <a:endParaRPr lang="en-GB" dirty="0"/>
          </a:p>
        </p:txBody>
      </p:sp>
    </p:spTree>
    <p:extLst>
      <p:ext uri="{BB962C8B-B14F-4D97-AF65-F5344CB8AC3E}">
        <p14:creationId xmlns:p14="http://schemas.microsoft.com/office/powerpoint/2010/main" val="73833318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grpId="0" nodeType="clickEffect">
                                  <p:stCondLst>
                                    <p:cond delay="0"/>
                                  </p:stCondLst>
                                  <p:childTnLst>
                                    <p:animEffect transition="out" filter="circle(out)">
                                      <p:cBhvr>
                                        <p:cTn id="6" dur="2000"/>
                                        <p:tgtEl>
                                          <p:spTgt spid="3">
                                            <p:txEl>
                                              <p:pRg st="1" end="1"/>
                                            </p:txEl>
                                          </p:spTgt>
                                        </p:tgtEl>
                                      </p:cBhvr>
                                    </p:animEffect>
                                    <p:set>
                                      <p:cBhvr>
                                        <p:cTn id="7"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grpId="0" nodeType="clickEffect">
                                  <p:stCondLst>
                                    <p:cond delay="0"/>
                                  </p:stCondLst>
                                  <p:childTnLst>
                                    <p:animEffect transition="out" filter="circle(out)">
                                      <p:cBhvr>
                                        <p:cTn id="11" dur="2000"/>
                                        <p:tgtEl>
                                          <p:spTgt spid="3">
                                            <p:txEl>
                                              <p:pRg st="2" end="2"/>
                                            </p:txEl>
                                          </p:spTgt>
                                        </p:tgtEl>
                                      </p:cBhvr>
                                    </p:animEffect>
                                    <p:set>
                                      <p:cBhvr>
                                        <p:cTn id="12" dur="1" fill="hold">
                                          <p:stCondLst>
                                            <p:cond delay="1999"/>
                                          </p:stCondLst>
                                        </p:cTn>
                                        <p:tgtEl>
                                          <p:spTgt spid="3">
                                            <p:txEl>
                                              <p:pRg st="2" end="2"/>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6" presetClass="exit" presetSubtype="32" fill="hold" grpId="0" nodeType="clickEffect">
                                  <p:stCondLst>
                                    <p:cond delay="0"/>
                                  </p:stCondLst>
                                  <p:childTnLst>
                                    <p:animEffect transition="out" filter="circle(out)">
                                      <p:cBhvr>
                                        <p:cTn id="16" dur="2000"/>
                                        <p:tgtEl>
                                          <p:spTgt spid="3">
                                            <p:txEl>
                                              <p:pRg st="3" end="3"/>
                                            </p:txEl>
                                          </p:spTgt>
                                        </p:tgtEl>
                                      </p:cBhvr>
                                    </p:animEffect>
                                    <p:set>
                                      <p:cBhvr>
                                        <p:cTn id="17" dur="1" fill="hold">
                                          <p:stCondLst>
                                            <p:cond delay="1999"/>
                                          </p:stCondLst>
                                        </p:cTn>
                                        <p:tgtEl>
                                          <p:spTgt spid="3">
                                            <p:txEl>
                                              <p:pRg st="3" end="3"/>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6" presetClass="exit" presetSubtype="32" fill="hold" grpId="0" nodeType="clickEffect">
                                  <p:stCondLst>
                                    <p:cond delay="0"/>
                                  </p:stCondLst>
                                  <p:childTnLst>
                                    <p:animEffect transition="out" filter="circle(out)">
                                      <p:cBhvr>
                                        <p:cTn id="21" dur="2000"/>
                                        <p:tgtEl>
                                          <p:spTgt spid="3">
                                            <p:txEl>
                                              <p:pRg st="4" end="4"/>
                                            </p:txEl>
                                          </p:spTgt>
                                        </p:tgtEl>
                                      </p:cBhvr>
                                    </p:animEffect>
                                    <p:set>
                                      <p:cBhvr>
                                        <p:cTn id="22" dur="1" fill="hold">
                                          <p:stCondLst>
                                            <p:cond delay="1999"/>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The Industrial Revolution: Changes part 2</a:t>
            </a:r>
            <a:endParaRPr lang="en-GB" u="sng" dirty="0"/>
          </a:p>
        </p:txBody>
      </p:sp>
      <p:sp>
        <p:nvSpPr>
          <p:cNvPr id="3" name="Content Placeholder 2"/>
          <p:cNvSpPr>
            <a:spLocks noGrp="1"/>
          </p:cNvSpPr>
          <p:nvPr>
            <p:ph idx="1"/>
          </p:nvPr>
        </p:nvSpPr>
        <p:spPr>
          <a:xfrm>
            <a:off x="838200" y="1825625"/>
            <a:ext cx="10515600" cy="4496798"/>
          </a:xfrm>
        </p:spPr>
        <p:txBody>
          <a:bodyPr/>
          <a:lstStyle/>
          <a:p>
            <a:endParaRPr lang="en-GB" dirty="0" smtClean="0"/>
          </a:p>
          <a:p>
            <a:r>
              <a:rPr lang="en-GB" dirty="0" smtClean="0"/>
              <a:t>Railways were built all around England and then the world. They carried freight and passengers much more quickly and cheaply than before.</a:t>
            </a:r>
          </a:p>
          <a:p>
            <a:endParaRPr lang="en-GB" dirty="0"/>
          </a:p>
          <a:p>
            <a:r>
              <a:rPr lang="en-GB" dirty="0"/>
              <a:t>S</a:t>
            </a:r>
            <a:r>
              <a:rPr lang="en-GB" dirty="0" smtClean="0"/>
              <a:t>teamships began to replace sailing ships. They could be larger and faster than sailing ships and did not depend on wind and weather.</a:t>
            </a:r>
          </a:p>
          <a:p>
            <a:endParaRPr lang="en-GB" dirty="0"/>
          </a:p>
          <a:p>
            <a:r>
              <a:rPr lang="en-GB" dirty="0" smtClean="0"/>
              <a:t>And finally, the spinning Jenny and power loom made it easy to mass-produce clothes and fabrics.</a:t>
            </a:r>
          </a:p>
          <a:p>
            <a:endParaRPr lang="en-GB" dirty="0"/>
          </a:p>
        </p:txBody>
      </p:sp>
    </p:spTree>
    <p:extLst>
      <p:ext uri="{BB962C8B-B14F-4D97-AF65-F5344CB8AC3E}">
        <p14:creationId xmlns:p14="http://schemas.microsoft.com/office/powerpoint/2010/main" val="299681858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3">
                                            <p:txEl>
                                              <p:pRg st="1" end="1"/>
                                            </p:txEl>
                                          </p:spTgt>
                                        </p:tgtEl>
                                      </p:cBhvr>
                                    </p:animEffect>
                                    <p:set>
                                      <p:cBhvr>
                                        <p:cTn id="7"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1" presetClass="exit" presetSubtype="1" fill="hold" grpId="0" nodeType="clickEffect">
                                  <p:stCondLst>
                                    <p:cond delay="0"/>
                                  </p:stCondLst>
                                  <p:childTnLst>
                                    <p:animEffect transition="out" filter="wheel(1)">
                                      <p:cBhvr>
                                        <p:cTn id="11" dur="2000"/>
                                        <p:tgtEl>
                                          <p:spTgt spid="3">
                                            <p:txEl>
                                              <p:pRg st="3" end="3"/>
                                            </p:txEl>
                                          </p:spTgt>
                                        </p:tgtEl>
                                      </p:cBhvr>
                                    </p:animEffect>
                                    <p:set>
                                      <p:cBhvr>
                                        <p:cTn id="12" dur="1" fill="hold">
                                          <p:stCondLst>
                                            <p:cond delay="1999"/>
                                          </p:stCondLst>
                                        </p:cTn>
                                        <p:tgtEl>
                                          <p:spTgt spid="3">
                                            <p:txEl>
                                              <p:pRg st="3" end="3"/>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1" presetClass="exit" presetSubtype="1" fill="hold" grpId="0" nodeType="clickEffect">
                                  <p:stCondLst>
                                    <p:cond delay="0"/>
                                  </p:stCondLst>
                                  <p:childTnLst>
                                    <p:animEffect transition="out" filter="wheel(1)">
                                      <p:cBhvr>
                                        <p:cTn id="16" dur="2000"/>
                                        <p:tgtEl>
                                          <p:spTgt spid="3">
                                            <p:txEl>
                                              <p:pRg st="5" end="5"/>
                                            </p:txEl>
                                          </p:spTgt>
                                        </p:tgtEl>
                                      </p:cBhvr>
                                    </p:animEffect>
                                    <p:set>
                                      <p:cBhvr>
                                        <p:cTn id="17" dur="1" fill="hold">
                                          <p:stCondLst>
                                            <p:cond delay="1999"/>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The Industrial Revolution: pictures  </a:t>
            </a:r>
            <a:endParaRPr lang="en-GB" u="sng" dirty="0"/>
          </a:p>
        </p:txBody>
      </p:sp>
      <p:pic>
        <p:nvPicPr>
          <p:cNvPr id="7" name="Content Placeholder 6"/>
          <p:cNvPicPr>
            <a:picLocks noGrp="1" noChangeAspect="1"/>
          </p:cNvPicPr>
          <p:nvPr>
            <p:ph idx="1"/>
          </p:nvPr>
        </p:nvPicPr>
        <p:blipFill>
          <a:blip r:embed="rId2"/>
          <a:stretch>
            <a:fillRect/>
          </a:stretch>
        </p:blipFill>
        <p:spPr>
          <a:xfrm>
            <a:off x="399098" y="2191674"/>
            <a:ext cx="4507093" cy="3456078"/>
          </a:xfrm>
          <a:prstGeom prst="rect">
            <a:avLst/>
          </a:prstGeom>
        </p:spPr>
      </p:pic>
      <p:sp>
        <p:nvSpPr>
          <p:cNvPr id="8" name="Rectangle 7"/>
          <p:cNvSpPr/>
          <p:nvPr/>
        </p:nvSpPr>
        <p:spPr>
          <a:xfrm>
            <a:off x="4906191" y="2191674"/>
            <a:ext cx="5528855" cy="1200329"/>
          </a:xfrm>
          <a:prstGeom prst="rect">
            <a:avLst/>
          </a:prstGeom>
        </p:spPr>
        <p:txBody>
          <a:bodyPr wrap="square">
            <a:spAutoFit/>
          </a:bodyPr>
          <a:lstStyle/>
          <a:p>
            <a:r>
              <a:rPr lang="en-GB" dirty="0" smtClean="0"/>
              <a:t>Model of the spinning jenny in a museum in Wuppertal. Invented by James Hargreaves in 1764, the spinning jenny was one of the innovations that started the revolution</a:t>
            </a:r>
            <a:endParaRPr lang="en-GB" dirty="0"/>
          </a:p>
        </p:txBody>
      </p:sp>
      <p:pic>
        <p:nvPicPr>
          <p:cNvPr id="9" name="Picture 8"/>
          <p:cNvPicPr>
            <a:picLocks noChangeAspect="1"/>
          </p:cNvPicPr>
          <p:nvPr/>
        </p:nvPicPr>
        <p:blipFill>
          <a:blip r:embed="rId3"/>
          <a:stretch>
            <a:fillRect/>
          </a:stretch>
        </p:blipFill>
        <p:spPr>
          <a:xfrm>
            <a:off x="9977437" y="2645434"/>
            <a:ext cx="1533525" cy="2362200"/>
          </a:xfrm>
          <a:prstGeom prst="rect">
            <a:avLst/>
          </a:prstGeom>
        </p:spPr>
      </p:pic>
      <p:pic>
        <p:nvPicPr>
          <p:cNvPr id="10" name="Picture 9"/>
          <p:cNvPicPr>
            <a:picLocks noChangeAspect="1"/>
          </p:cNvPicPr>
          <p:nvPr/>
        </p:nvPicPr>
        <p:blipFill>
          <a:blip r:embed="rId4"/>
          <a:stretch>
            <a:fillRect/>
          </a:stretch>
        </p:blipFill>
        <p:spPr>
          <a:xfrm>
            <a:off x="5333456" y="3581665"/>
            <a:ext cx="2857500" cy="1876425"/>
          </a:xfrm>
          <a:prstGeom prst="rect">
            <a:avLst/>
          </a:prstGeom>
        </p:spPr>
      </p:pic>
      <p:graphicFrame>
        <p:nvGraphicFramePr>
          <p:cNvPr id="11" name="Table 10"/>
          <p:cNvGraphicFramePr>
            <a:graphicFrameLocks noGrp="1"/>
          </p:cNvGraphicFramePr>
          <p:nvPr>
            <p:extLst>
              <p:ext uri="{D42A27DB-BD31-4B8C-83A1-F6EECF244321}">
                <p14:modId xmlns:p14="http://schemas.microsoft.com/office/powerpoint/2010/main" val="1006709884"/>
              </p:ext>
            </p:extLst>
          </p:nvPr>
        </p:nvGraphicFramePr>
        <p:xfrm>
          <a:off x="5333456" y="5647752"/>
          <a:ext cx="2970167" cy="640080"/>
        </p:xfrm>
        <a:graphic>
          <a:graphicData uri="http://schemas.openxmlformats.org/drawingml/2006/table">
            <a:tbl>
              <a:tblPr firstRow="1" bandRow="1">
                <a:tableStyleId>{5C22544A-7EE6-4342-B048-85BDC9FD1C3A}</a:tableStyleId>
              </a:tblPr>
              <a:tblGrid>
                <a:gridCol w="2970167">
                  <a:extLst>
                    <a:ext uri="{9D8B030D-6E8A-4147-A177-3AD203B41FA5}">
                      <a16:colId xmlns:a16="http://schemas.microsoft.com/office/drawing/2014/main" xmlns="" val="3718407090"/>
                    </a:ext>
                  </a:extLst>
                </a:gridCol>
              </a:tblGrid>
              <a:tr h="534673">
                <a:tc>
                  <a:txBody>
                    <a:bodyPr/>
                    <a:lstStyle/>
                    <a:p>
                      <a:r>
                        <a:rPr lang="en-GB" dirty="0" smtClean="0"/>
                        <a:t>This inventor made the famous spinning jenny.</a:t>
                      </a:r>
                      <a:endParaRPr lang="en-GB" dirty="0"/>
                    </a:p>
                  </a:txBody>
                  <a:tcPr/>
                </a:tc>
                <a:extLst>
                  <a:ext uri="{0D108BD9-81ED-4DB2-BD59-A6C34878D82A}">
                    <a16:rowId xmlns:a16="http://schemas.microsoft.com/office/drawing/2014/main" xmlns="" val="3585743321"/>
                  </a:ext>
                </a:extLst>
              </a:tr>
            </a:tbl>
          </a:graphicData>
        </a:graphic>
      </p:graphicFrame>
      <p:sp>
        <p:nvSpPr>
          <p:cNvPr id="12" name="Rectangle 11"/>
          <p:cNvSpPr/>
          <p:nvPr/>
        </p:nvSpPr>
        <p:spPr>
          <a:xfrm>
            <a:off x="8921930" y="5133705"/>
            <a:ext cx="2991395" cy="1200329"/>
          </a:xfrm>
          <a:prstGeom prst="rect">
            <a:avLst/>
          </a:prstGeom>
        </p:spPr>
        <p:txBody>
          <a:bodyPr wrap="square">
            <a:spAutoFit/>
          </a:bodyPr>
          <a:lstStyle/>
          <a:p>
            <a:r>
              <a:rPr lang="en-GB" dirty="0" smtClean="0"/>
              <a:t>Edmund Cartwright, inventor of the power loom. This invention greatly sped the weaving process.</a:t>
            </a:r>
            <a:endParaRPr lang="en-GB" dirty="0"/>
          </a:p>
        </p:txBody>
      </p:sp>
    </p:spTree>
    <p:extLst>
      <p:ext uri="{BB962C8B-B14F-4D97-AF65-F5344CB8AC3E}">
        <p14:creationId xmlns:p14="http://schemas.microsoft.com/office/powerpoint/2010/main" val="596846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2"/>
                                        </p:tgtEl>
                                      </p:cBhvr>
                                    </p:animEffect>
                                    <p:anim calcmode="lin" valueType="num">
                                      <p:cBhvr>
                                        <p:cTn id="7" dur="2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2"/>
                                        </p:tgtEl>
                                        <p:attrNameLst>
                                          <p:attrName>ppt_h</p:attrName>
                                        </p:attrNameLst>
                                      </p:cBhvr>
                                      <p:tavLst>
                                        <p:tav tm="0">
                                          <p:val>
                                            <p:strVal val="ppt_h"/>
                                          </p:val>
                                        </p:tav>
                                        <p:tav tm="100000">
                                          <p:val>
                                            <p:strVal val="ppt_h"/>
                                          </p:val>
                                        </p:tav>
                                      </p:tavLst>
                                    </p:anim>
                                    <p:set>
                                      <p:cBhvr>
                                        <p:cTn id="9" dur="1" fill="hold">
                                          <p:stCondLst>
                                            <p:cond delay="1999"/>
                                          </p:stCondLst>
                                        </p:cTn>
                                        <p:tgtEl>
                                          <p:spTgt spid="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80">
                                          <p:stCondLst>
                                            <p:cond delay="0"/>
                                          </p:stCondLst>
                                        </p:cTn>
                                        <p:tgtEl>
                                          <p:spTgt spid="11"/>
                                        </p:tgtEl>
                                      </p:cBhvr>
                                    </p:animEffect>
                                    <p:anim calcmode="lin" valueType="num">
                                      <p:cBhvr>
                                        <p:cTn id="21"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6" dur="26">
                                          <p:stCondLst>
                                            <p:cond delay="650"/>
                                          </p:stCondLst>
                                        </p:cTn>
                                        <p:tgtEl>
                                          <p:spTgt spid="11"/>
                                        </p:tgtEl>
                                      </p:cBhvr>
                                      <p:to x="100000" y="60000"/>
                                    </p:animScale>
                                    <p:animScale>
                                      <p:cBhvr>
                                        <p:cTn id="27" dur="166" decel="50000">
                                          <p:stCondLst>
                                            <p:cond delay="676"/>
                                          </p:stCondLst>
                                        </p:cTn>
                                        <p:tgtEl>
                                          <p:spTgt spid="11"/>
                                        </p:tgtEl>
                                      </p:cBhvr>
                                      <p:to x="100000" y="100000"/>
                                    </p:animScale>
                                    <p:animScale>
                                      <p:cBhvr>
                                        <p:cTn id="28" dur="26">
                                          <p:stCondLst>
                                            <p:cond delay="1312"/>
                                          </p:stCondLst>
                                        </p:cTn>
                                        <p:tgtEl>
                                          <p:spTgt spid="11"/>
                                        </p:tgtEl>
                                      </p:cBhvr>
                                      <p:to x="100000" y="80000"/>
                                    </p:animScale>
                                    <p:animScale>
                                      <p:cBhvr>
                                        <p:cTn id="29" dur="166" decel="50000">
                                          <p:stCondLst>
                                            <p:cond delay="1338"/>
                                          </p:stCondLst>
                                        </p:cTn>
                                        <p:tgtEl>
                                          <p:spTgt spid="11"/>
                                        </p:tgtEl>
                                      </p:cBhvr>
                                      <p:to x="100000" y="100000"/>
                                    </p:animScale>
                                    <p:animScale>
                                      <p:cBhvr>
                                        <p:cTn id="30" dur="26">
                                          <p:stCondLst>
                                            <p:cond delay="1642"/>
                                          </p:stCondLst>
                                        </p:cTn>
                                        <p:tgtEl>
                                          <p:spTgt spid="11"/>
                                        </p:tgtEl>
                                      </p:cBhvr>
                                      <p:to x="100000" y="90000"/>
                                    </p:animScale>
                                    <p:animScale>
                                      <p:cBhvr>
                                        <p:cTn id="31" dur="166" decel="50000">
                                          <p:stCondLst>
                                            <p:cond delay="1668"/>
                                          </p:stCondLst>
                                        </p:cTn>
                                        <p:tgtEl>
                                          <p:spTgt spid="11"/>
                                        </p:tgtEl>
                                      </p:cBhvr>
                                      <p:to x="100000" y="100000"/>
                                    </p:animScale>
                                    <p:animScale>
                                      <p:cBhvr>
                                        <p:cTn id="32" dur="26">
                                          <p:stCondLst>
                                            <p:cond delay="1808"/>
                                          </p:stCondLst>
                                        </p:cTn>
                                        <p:tgtEl>
                                          <p:spTgt spid="11"/>
                                        </p:tgtEl>
                                      </p:cBhvr>
                                      <p:to x="100000" y="95000"/>
                                    </p:animScale>
                                    <p:animScale>
                                      <p:cBhvr>
                                        <p:cTn id="33" dur="166" decel="50000">
                                          <p:stCondLst>
                                            <p:cond delay="1834"/>
                                          </p:stCondLst>
                                        </p:cTn>
                                        <p:tgtEl>
                                          <p:spTgt spid="11"/>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26" presetClass="exit" presetSubtype="0" fill="hold" grpId="0" nodeType="clickEffect">
                                  <p:stCondLst>
                                    <p:cond delay="0"/>
                                  </p:stCondLst>
                                  <p:childTnLst>
                                    <p:animEffect transition="out" filter="wipe(down)">
                                      <p:cBhvr>
                                        <p:cTn id="37" dur="180" accel="50000">
                                          <p:stCondLst>
                                            <p:cond delay="1820"/>
                                          </p:stCondLst>
                                        </p:cTn>
                                        <p:tgtEl>
                                          <p:spTgt spid="12"/>
                                        </p:tgtEl>
                                      </p:cBhvr>
                                    </p:animEffect>
                                    <p:anim calcmode="lin" valueType="num">
                                      <p:cBhvr>
                                        <p:cTn id="38" dur="1822" tmFilter="0,0; 0.14,0.31; 0.43,0.73; 0.71,0.91; 1.0,1.0">
                                          <p:stCondLst>
                                            <p:cond delay="0"/>
                                          </p:stCondLst>
                                        </p:cTn>
                                        <p:tgtEl>
                                          <p:spTgt spid="12"/>
                                        </p:tgtEl>
                                        <p:attrNameLst>
                                          <p:attrName>ppt_x</p:attrName>
                                        </p:attrNameLst>
                                      </p:cBhvr>
                                      <p:tavLst>
                                        <p:tav tm="0">
                                          <p:val>
                                            <p:strVal val="ppt_x"/>
                                          </p:val>
                                        </p:tav>
                                        <p:tav tm="100000">
                                          <p:val>
                                            <p:strVal val="#ppt_x+0.25"/>
                                          </p:val>
                                        </p:tav>
                                      </p:tavLst>
                                    </p:anim>
                                    <p:anim calcmode="lin" valueType="num">
                                      <p:cBhvr>
                                        <p:cTn id="39" dur="178">
                                          <p:stCondLst>
                                            <p:cond delay="1822"/>
                                          </p:stCondLst>
                                        </p:cTn>
                                        <p:tgtEl>
                                          <p:spTgt spid="12"/>
                                        </p:tgtEl>
                                        <p:attrNameLst>
                                          <p:attrName>ppt_x</p:attrName>
                                        </p:attrNameLst>
                                      </p:cBhvr>
                                      <p:tavLst>
                                        <p:tav tm="0">
                                          <p:val>
                                            <p:strVal val="ppt_x"/>
                                          </p:val>
                                        </p:tav>
                                        <p:tav tm="100000">
                                          <p:val>
                                            <p:strVal val="ppt_x"/>
                                          </p:val>
                                        </p:tav>
                                      </p:tavLst>
                                    </p:anim>
                                    <p:anim calcmode="lin" valueType="num">
                                      <p:cBhvr>
                                        <p:cTn id="40" dur="664" tmFilter="0.0,0.0;0.25,0.07;0.50,0.2;0.75,0.467;1.0,1.0">
                                          <p:stCondLst>
                                            <p:cond delay="0"/>
                                          </p:stCondLst>
                                        </p:cTn>
                                        <p:tgtEl>
                                          <p:spTgt spid="12"/>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41" dur="664" tmFilter="0, 0; 0.125,0.2665; 0.25,0.4; 0.375,0.465; 0.5,0.5;  0.625,0.535; 0.75,0.6; 0.875,0.7335; 1,1">
                                          <p:stCondLst>
                                            <p:cond delay="664"/>
                                          </p:stCondLst>
                                        </p:cTn>
                                        <p:tgtEl>
                                          <p:spTgt spid="12"/>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42" dur="332" tmFilter="0, 0; 0.125,0.2665; 0.25,0.4; 0.375,0.465; 0.5,0.5;  0.625,0.535; 0.75,0.6; 0.875,0.7335; 1,1">
                                          <p:stCondLst>
                                            <p:cond delay="1324"/>
                                          </p:stCondLst>
                                        </p:cTn>
                                        <p:tgtEl>
                                          <p:spTgt spid="12"/>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43" dur="164" tmFilter="0, 0; 0.125,0.2665; 0.25,0.4; 0.375,0.465; 0.5,0.5;  0.625,0.535; 0.75,0.6; 0.875,0.7335; 1,1">
                                          <p:stCondLst>
                                            <p:cond delay="1656"/>
                                          </p:stCondLst>
                                        </p:cTn>
                                        <p:tgtEl>
                                          <p:spTgt spid="12"/>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44" dur="180" accel="50000">
                                          <p:stCondLst>
                                            <p:cond delay="1820"/>
                                          </p:stCondLst>
                                        </p:cTn>
                                        <p:tgtEl>
                                          <p:spTgt spid="12"/>
                                        </p:tgtEl>
                                        <p:attrNameLst>
                                          <p:attrName>ppt_y</p:attrName>
                                        </p:attrNameLst>
                                      </p:cBhvr>
                                      <p:tavLst>
                                        <p:tav tm="0">
                                          <p:val>
                                            <p:strVal val="ppt_y"/>
                                          </p:val>
                                        </p:tav>
                                        <p:tav tm="100000">
                                          <p:val>
                                            <p:strVal val="ppt_y+ppt_h"/>
                                          </p:val>
                                        </p:tav>
                                      </p:tavLst>
                                    </p:anim>
                                    <p:animScale>
                                      <p:cBhvr>
                                        <p:cTn id="45" dur="26">
                                          <p:stCondLst>
                                            <p:cond delay="620"/>
                                          </p:stCondLst>
                                        </p:cTn>
                                        <p:tgtEl>
                                          <p:spTgt spid="12"/>
                                        </p:tgtEl>
                                      </p:cBhvr>
                                      <p:to x="100000" y="60000"/>
                                    </p:animScale>
                                    <p:animScale>
                                      <p:cBhvr>
                                        <p:cTn id="46" dur="166" decel="50000">
                                          <p:stCondLst>
                                            <p:cond delay="646"/>
                                          </p:stCondLst>
                                        </p:cTn>
                                        <p:tgtEl>
                                          <p:spTgt spid="12"/>
                                        </p:tgtEl>
                                      </p:cBhvr>
                                      <p:to x="100000" y="100000"/>
                                    </p:animScale>
                                    <p:animScale>
                                      <p:cBhvr>
                                        <p:cTn id="47" dur="26">
                                          <p:stCondLst>
                                            <p:cond delay="1312"/>
                                          </p:stCondLst>
                                        </p:cTn>
                                        <p:tgtEl>
                                          <p:spTgt spid="12"/>
                                        </p:tgtEl>
                                      </p:cBhvr>
                                      <p:to x="100000" y="80000"/>
                                    </p:animScale>
                                    <p:animScale>
                                      <p:cBhvr>
                                        <p:cTn id="48" dur="166" decel="50000">
                                          <p:stCondLst>
                                            <p:cond delay="1338"/>
                                          </p:stCondLst>
                                        </p:cTn>
                                        <p:tgtEl>
                                          <p:spTgt spid="12"/>
                                        </p:tgtEl>
                                      </p:cBhvr>
                                      <p:to x="100000" y="100000"/>
                                    </p:animScale>
                                    <p:animScale>
                                      <p:cBhvr>
                                        <p:cTn id="49" dur="26">
                                          <p:stCondLst>
                                            <p:cond delay="1642"/>
                                          </p:stCondLst>
                                        </p:cTn>
                                        <p:tgtEl>
                                          <p:spTgt spid="12"/>
                                        </p:tgtEl>
                                      </p:cBhvr>
                                      <p:to x="100000" y="90000"/>
                                    </p:animScale>
                                    <p:animScale>
                                      <p:cBhvr>
                                        <p:cTn id="50" dur="166" decel="50000">
                                          <p:stCondLst>
                                            <p:cond delay="1668"/>
                                          </p:stCondLst>
                                        </p:cTn>
                                        <p:tgtEl>
                                          <p:spTgt spid="12"/>
                                        </p:tgtEl>
                                      </p:cBhvr>
                                      <p:to x="100000" y="100000"/>
                                    </p:animScale>
                                    <p:animScale>
                                      <p:cBhvr>
                                        <p:cTn id="51" dur="26">
                                          <p:stCondLst>
                                            <p:cond delay="1808"/>
                                          </p:stCondLst>
                                        </p:cTn>
                                        <p:tgtEl>
                                          <p:spTgt spid="12"/>
                                        </p:tgtEl>
                                      </p:cBhvr>
                                      <p:to x="100000" y="95000"/>
                                    </p:animScale>
                                    <p:animScale>
                                      <p:cBhvr>
                                        <p:cTn id="52" dur="166" decel="50000">
                                          <p:stCondLst>
                                            <p:cond delay="1834"/>
                                          </p:stCondLst>
                                        </p:cTn>
                                        <p:tgtEl>
                                          <p:spTgt spid="12"/>
                                        </p:tgtEl>
                                      </p:cBhvr>
                                      <p:to x="100000" y="100000"/>
                                    </p:animScale>
                                    <p:set>
                                      <p:cBhvr>
                                        <p:cTn id="53" dur="1" fill="hold">
                                          <p:stCondLst>
                                            <p:cond delay="1999"/>
                                          </p:stCondLst>
                                        </p:cTn>
                                        <p:tgtEl>
                                          <p:spTgt spid="12"/>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1000"/>
                                        <p:tgtEl>
                                          <p:spTgt spid="7"/>
                                        </p:tgtEl>
                                      </p:cBhvr>
                                    </p:animEffect>
                                    <p:anim calcmode="lin" valueType="num">
                                      <p:cBhvr>
                                        <p:cTn id="59" dur="1000" fill="hold"/>
                                        <p:tgtEl>
                                          <p:spTgt spid="7"/>
                                        </p:tgtEl>
                                        <p:attrNameLst>
                                          <p:attrName>ppt_x</p:attrName>
                                        </p:attrNameLst>
                                      </p:cBhvr>
                                      <p:tavLst>
                                        <p:tav tm="0">
                                          <p:val>
                                            <p:strVal val="#ppt_x"/>
                                          </p:val>
                                        </p:tav>
                                        <p:tav tm="100000">
                                          <p:val>
                                            <p:strVal val="#ppt_x"/>
                                          </p:val>
                                        </p:tav>
                                      </p:tavLst>
                                    </p:anim>
                                    <p:anim calcmode="lin" valueType="num">
                                      <p:cBhvr>
                                        <p:cTn id="6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Did you know???</a:t>
            </a:r>
            <a:endParaRPr lang="en-GB" dirty="0"/>
          </a:p>
        </p:txBody>
      </p:sp>
      <p:sp>
        <p:nvSpPr>
          <p:cNvPr id="3" name="Content Placeholder 2"/>
          <p:cNvSpPr>
            <a:spLocks noGrp="1"/>
          </p:cNvSpPr>
          <p:nvPr>
            <p:ph idx="1"/>
          </p:nvPr>
        </p:nvSpPr>
        <p:spPr/>
        <p:txBody>
          <a:bodyPr/>
          <a:lstStyle/>
          <a:p>
            <a:endParaRPr lang="en-GB" dirty="0" smtClean="0"/>
          </a:p>
          <a:p>
            <a:r>
              <a:rPr lang="en-GB" dirty="0" smtClean="0"/>
              <a:t>Did you know that, the </a:t>
            </a:r>
            <a:r>
              <a:rPr lang="en-GB" dirty="0"/>
              <a:t>Industrial Revolution was a period between the late 18th Century and early 20th Century, which saw rapid growth in mechanisation, industrial production and change in society</a:t>
            </a:r>
            <a:r>
              <a:rPr lang="en-GB" dirty="0" smtClean="0"/>
              <a:t>.</a:t>
            </a:r>
          </a:p>
          <a:p>
            <a:endParaRPr lang="en-GB" dirty="0" smtClean="0"/>
          </a:p>
          <a:p>
            <a:pPr marL="0" indent="0">
              <a:buNone/>
            </a:pPr>
            <a:r>
              <a:rPr lang="en-GB" dirty="0" smtClean="0"/>
              <a:t>Did you know that, in 1815 a British  inventor called sir Humphrey </a:t>
            </a:r>
            <a:r>
              <a:rPr lang="en-GB" dirty="0"/>
              <a:t>D</a:t>
            </a:r>
            <a:r>
              <a:rPr lang="en-GB" dirty="0" smtClean="0"/>
              <a:t>avy developed a miner’s safety lamp.</a:t>
            </a:r>
            <a:endParaRPr lang="en-GB" dirty="0"/>
          </a:p>
          <a:p>
            <a:endParaRPr lang="en-GB" dirty="0" smtClean="0"/>
          </a:p>
          <a:p>
            <a:endParaRPr lang="en-GB" dirty="0"/>
          </a:p>
          <a:p>
            <a:endParaRPr lang="en-GB" dirty="0"/>
          </a:p>
        </p:txBody>
      </p:sp>
      <p:pic>
        <p:nvPicPr>
          <p:cNvPr id="4" name="Picture 3"/>
          <p:cNvPicPr>
            <a:picLocks noChangeAspect="1"/>
          </p:cNvPicPr>
          <p:nvPr/>
        </p:nvPicPr>
        <p:blipFill>
          <a:blip r:embed="rId2"/>
          <a:stretch>
            <a:fillRect/>
          </a:stretch>
        </p:blipFill>
        <p:spPr>
          <a:xfrm>
            <a:off x="7376161" y="585216"/>
            <a:ext cx="3368040" cy="1499616"/>
          </a:xfrm>
          <a:prstGeom prst="rect">
            <a:avLst/>
          </a:prstGeom>
        </p:spPr>
      </p:pic>
      <p:pic>
        <p:nvPicPr>
          <p:cNvPr id="5" name="Picture 4"/>
          <p:cNvPicPr>
            <a:picLocks noChangeAspect="1"/>
          </p:cNvPicPr>
          <p:nvPr/>
        </p:nvPicPr>
        <p:blipFill>
          <a:blip r:embed="rId3"/>
          <a:stretch>
            <a:fillRect/>
          </a:stretch>
        </p:blipFill>
        <p:spPr>
          <a:xfrm>
            <a:off x="418012" y="4911634"/>
            <a:ext cx="2547257" cy="1755648"/>
          </a:xfrm>
          <a:prstGeom prst="rect">
            <a:avLst/>
          </a:prstGeom>
        </p:spPr>
      </p:pic>
    </p:spTree>
    <p:extLst>
      <p:ext uri="{BB962C8B-B14F-4D97-AF65-F5344CB8AC3E}">
        <p14:creationId xmlns:p14="http://schemas.microsoft.com/office/powerpoint/2010/main" val="220000502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 calcmode="lin" valueType="num">
                                      <p:cBhvr>
                                        <p:cTn id="1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ppt_x"/>
                                          </p:val>
                                        </p:tav>
                                        <p:tav tm="100000">
                                          <p:val>
                                            <p:strVal val="#ppt_x"/>
                                          </p:val>
                                        </p:tav>
                                      </p:tavLst>
                                    </p:anim>
                                    <p:anim calcmode="lin" valueType="num">
                                      <p:cBhvr additive="base">
                                        <p:cTn id="2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752421"/>
            <a:ext cx="9720072" cy="1499616"/>
          </a:xfrm>
        </p:spPr>
        <p:txBody>
          <a:bodyPr/>
          <a:lstStyle/>
          <a:p>
            <a:r>
              <a:rPr lang="en-GB" dirty="0" smtClean="0"/>
              <a:t>The End.</a:t>
            </a:r>
            <a:endParaRPr lang="en-GB" dirty="0"/>
          </a:p>
        </p:txBody>
      </p:sp>
      <p:sp>
        <p:nvSpPr>
          <p:cNvPr id="3" name="Content Placeholder 2"/>
          <p:cNvSpPr>
            <a:spLocks noGrp="1"/>
          </p:cNvSpPr>
          <p:nvPr>
            <p:ph idx="1"/>
          </p:nvPr>
        </p:nvSpPr>
        <p:spPr/>
        <p:txBody>
          <a:bodyPr/>
          <a:lstStyle/>
          <a:p>
            <a:endParaRPr lang="en-GB" dirty="0" smtClean="0"/>
          </a:p>
          <a:p>
            <a:endParaRPr lang="en-GB" dirty="0"/>
          </a:p>
          <a:p>
            <a:endParaRPr lang="en-GB" dirty="0" smtClean="0"/>
          </a:p>
          <a:p>
            <a:pPr marL="0" indent="0">
              <a:buNone/>
            </a:pPr>
            <a:r>
              <a:rPr lang="en-GB" dirty="0"/>
              <a:t> </a:t>
            </a:r>
            <a:r>
              <a:rPr lang="en-GB" dirty="0" smtClean="0"/>
              <a:t>  I hope you learnt and enjoyed this PowerPoint about the Industrial               Revolution. By Isabel Cotton </a:t>
            </a:r>
            <a:endParaRPr lang="en-GB" dirty="0"/>
          </a:p>
        </p:txBody>
      </p:sp>
      <p:sp>
        <p:nvSpPr>
          <p:cNvPr id="4" name="5-Point Star 3"/>
          <p:cNvSpPr/>
          <p:nvPr/>
        </p:nvSpPr>
        <p:spPr>
          <a:xfrm>
            <a:off x="1476102" y="4715691"/>
            <a:ext cx="1397726" cy="1240972"/>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Frame 4"/>
          <p:cNvSpPr/>
          <p:nvPr/>
        </p:nvSpPr>
        <p:spPr>
          <a:xfrm>
            <a:off x="0" y="1"/>
            <a:ext cx="12192000" cy="7093130"/>
          </a:xfrm>
          <a:prstGeom prst="fram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Smiley Face 5"/>
          <p:cNvSpPr/>
          <p:nvPr/>
        </p:nvSpPr>
        <p:spPr>
          <a:xfrm>
            <a:off x="9146176" y="1255340"/>
            <a:ext cx="1547949" cy="1658983"/>
          </a:xfrm>
          <a:prstGeom prst="smileyFac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786980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grpId="0" nodeType="clickEffect">
                                  <p:stCondLst>
                                    <p:cond delay="0"/>
                                  </p:stCondLst>
                                  <p:childTnLst>
                                    <p:animEffect transition="out" filter="barn(inVertic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2" presetClass="emph" presetSubtype="0" fill="hold" nodeType="clickEffect">
                                  <p:stCondLst>
                                    <p:cond delay="0"/>
                                  </p:stCondLst>
                                  <p:childTnLst>
                                    <p:animRot by="120000">
                                      <p:cBhvr>
                                        <p:cTn id="11" dur="100" fill="hold">
                                          <p:stCondLst>
                                            <p:cond delay="0"/>
                                          </p:stCondLst>
                                        </p:cTn>
                                        <p:tgtEl>
                                          <p:spTgt spid="3">
                                            <p:txEl>
                                              <p:pRg st="3" end="3"/>
                                            </p:txEl>
                                          </p:spTgt>
                                        </p:tgtEl>
                                        <p:attrNameLst>
                                          <p:attrName>r</p:attrName>
                                        </p:attrNameLst>
                                      </p:cBhvr>
                                    </p:animRot>
                                    <p:animRot by="-240000">
                                      <p:cBhvr>
                                        <p:cTn id="12" dur="200" fill="hold">
                                          <p:stCondLst>
                                            <p:cond delay="200"/>
                                          </p:stCondLst>
                                        </p:cTn>
                                        <p:tgtEl>
                                          <p:spTgt spid="3">
                                            <p:txEl>
                                              <p:pRg st="3" end="3"/>
                                            </p:txEl>
                                          </p:spTgt>
                                        </p:tgtEl>
                                        <p:attrNameLst>
                                          <p:attrName>r</p:attrName>
                                        </p:attrNameLst>
                                      </p:cBhvr>
                                    </p:animRot>
                                    <p:animRot by="240000">
                                      <p:cBhvr>
                                        <p:cTn id="13" dur="200" fill="hold">
                                          <p:stCondLst>
                                            <p:cond delay="400"/>
                                          </p:stCondLst>
                                        </p:cTn>
                                        <p:tgtEl>
                                          <p:spTgt spid="3">
                                            <p:txEl>
                                              <p:pRg st="3" end="3"/>
                                            </p:txEl>
                                          </p:spTgt>
                                        </p:tgtEl>
                                        <p:attrNameLst>
                                          <p:attrName>r</p:attrName>
                                        </p:attrNameLst>
                                      </p:cBhvr>
                                    </p:animRot>
                                    <p:animRot by="-240000">
                                      <p:cBhvr>
                                        <p:cTn id="14" dur="200" fill="hold">
                                          <p:stCondLst>
                                            <p:cond delay="600"/>
                                          </p:stCondLst>
                                        </p:cTn>
                                        <p:tgtEl>
                                          <p:spTgt spid="3">
                                            <p:txEl>
                                              <p:pRg st="3" end="3"/>
                                            </p:txEl>
                                          </p:spTgt>
                                        </p:tgtEl>
                                        <p:attrNameLst>
                                          <p:attrName>r</p:attrName>
                                        </p:attrNameLst>
                                      </p:cBhvr>
                                    </p:animRot>
                                    <p:animRot by="120000">
                                      <p:cBhvr>
                                        <p:cTn id="15" dur="200" fill="hold">
                                          <p:stCondLst>
                                            <p:cond delay="800"/>
                                          </p:stCondLst>
                                        </p:cTn>
                                        <p:tgtEl>
                                          <p:spTgt spid="3">
                                            <p:txEl>
                                              <p:pRg st="3" end="3"/>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3" presetClass="exit" presetSubtype="32" fill="hold" grpId="0" nodeType="clickEffect">
                                  <p:stCondLst>
                                    <p:cond delay="0"/>
                                  </p:stCondLst>
                                  <p:childTnLst>
                                    <p:anim calcmode="lin" valueType="num">
                                      <p:cBhvr>
                                        <p:cTn id="19" dur="500"/>
                                        <p:tgtEl>
                                          <p:spTgt spid="4"/>
                                        </p:tgtEl>
                                        <p:attrNameLst>
                                          <p:attrName>ppt_w</p:attrName>
                                        </p:attrNameLst>
                                      </p:cBhvr>
                                      <p:tavLst>
                                        <p:tav tm="0">
                                          <p:val>
                                            <p:strVal val="ppt_w"/>
                                          </p:val>
                                        </p:tav>
                                        <p:tav tm="100000">
                                          <p:val>
                                            <p:fltVal val="0"/>
                                          </p:val>
                                        </p:tav>
                                      </p:tavLst>
                                    </p:anim>
                                    <p:anim calcmode="lin" valueType="num">
                                      <p:cBhvr>
                                        <p:cTn id="20" dur="500"/>
                                        <p:tgtEl>
                                          <p:spTgt spid="4"/>
                                        </p:tgtEl>
                                        <p:attrNameLst>
                                          <p:attrName>ppt_h</p:attrName>
                                        </p:attrNameLst>
                                      </p:cBhvr>
                                      <p:tavLst>
                                        <p:tav tm="0">
                                          <p:val>
                                            <p:strVal val="ppt_h"/>
                                          </p:val>
                                        </p:tav>
                                        <p:tav tm="100000">
                                          <p:val>
                                            <p:fltVal val="0"/>
                                          </p:val>
                                        </p:tav>
                                      </p:tavLst>
                                    </p:anim>
                                    <p:animEffect transition="out" filter="fade">
                                      <p:cBhvr>
                                        <p:cTn id="21" dur="500"/>
                                        <p:tgtEl>
                                          <p:spTgt spid="4"/>
                                        </p:tgtEl>
                                      </p:cBhvr>
                                    </p:animEffect>
                                    <p:set>
                                      <p:cBhvr>
                                        <p:cTn id="22" dur="1" fill="hold">
                                          <p:stCondLst>
                                            <p:cond delay="499"/>
                                          </p:stCondLst>
                                        </p:cTn>
                                        <p:tgtEl>
                                          <p:spTgt spid="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6"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84</TotalTime>
  <Words>618</Words>
  <Application>Microsoft Office PowerPoint</Application>
  <PresentationFormat>Widescreen</PresentationFormat>
  <Paragraphs>41</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Tw Cen MT</vt:lpstr>
      <vt:lpstr>Tw Cen MT Condensed</vt:lpstr>
      <vt:lpstr>Wingdings 3</vt:lpstr>
      <vt:lpstr>Integral</vt:lpstr>
      <vt:lpstr>The Industrial Revolution </vt:lpstr>
      <vt:lpstr>The Industrial revolution: The Beginning </vt:lpstr>
      <vt:lpstr>The Industrial Revolution: The Beginning part 2</vt:lpstr>
      <vt:lpstr>The Industrial Revolution: Problems </vt:lpstr>
      <vt:lpstr>The Industrial Revolution: Changes</vt:lpstr>
      <vt:lpstr>The Industrial Revolution: Changes part 2</vt:lpstr>
      <vt:lpstr>The Industrial Revolution: pictures  </vt:lpstr>
      <vt:lpstr>Did you know???</vt:lpstr>
      <vt:lpstr>The End.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Industrial Revolution</dc:title>
  <dc:creator>Victoria Cotton</dc:creator>
  <cp:lastModifiedBy>antonia harrison</cp:lastModifiedBy>
  <cp:revision>10</cp:revision>
  <dcterms:created xsi:type="dcterms:W3CDTF">2020-04-30T09:11:28Z</dcterms:created>
  <dcterms:modified xsi:type="dcterms:W3CDTF">2020-05-01T08:31:43Z</dcterms:modified>
</cp:coreProperties>
</file>