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 showSpecialPlsOnTitleSld="0">
  <p:sldMasterIdLst>
    <p:sldMasterId id="2147483655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Quicksand"/>
      <p:regular r:id="rId20"/>
      <p:bold r:id="rId21"/>
    </p:embeddedFont>
    <p:embeddedFont>
      <p:font typeface="Quicksand Light"/>
      <p:regular r:id="rId22"/>
      <p:bold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Quicksand-regular.fntdata"/><Relationship Id="rId11" Type="http://schemas.openxmlformats.org/officeDocument/2006/relationships/slide" Target="slides/slide6.xml"/><Relationship Id="rId22" Type="http://schemas.openxmlformats.org/officeDocument/2006/relationships/font" Target="fonts/QuicksandLight-regular.fntdata"/><Relationship Id="rId10" Type="http://schemas.openxmlformats.org/officeDocument/2006/relationships/slide" Target="slides/slide5.xml"/><Relationship Id="rId21" Type="http://schemas.openxmlformats.org/officeDocument/2006/relationships/font" Target="fonts/Quicksand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QuicksandLight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ncce.io/cm1p-2-s" TargetMode="External"/><Relationship Id="rId3" Type="http://schemas.openxmlformats.org/officeDocument/2006/relationships/hyperlink" Target="https://ncce.io/ogl" TargetMode="Externa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commons.wikimedia.org/wiki/File:Portrait_of_Pieter_Cornelis_Mondriaan_sr._001.jpg" TargetMode="External"/><Relationship Id="rId3" Type="http://schemas.openxmlformats.org/officeDocument/2006/relationships/hyperlink" Target="https://pixabay.com/illustrations/mondrian-red-blue-yellow-1504681/" TargetMode="Externa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illustrations/mondrian-red-blue-yellow-1504681/" TargetMode="External"/><Relationship Id="rId3" Type="http://schemas.openxmlformats.org/officeDocument/2006/relationships/hyperlink" Target="https://pixabay.com/vectors/inspector-man-detective-male-160143/" TargetMode="Externa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vectors/paint-brush-silhouette-black-paint-4127172/" TargetMode="External"/><Relationship Id="rId3" Type="http://schemas.openxmlformats.org/officeDocument/2006/relationships/hyperlink" Target="https://pixabay.com/vectors/inspector-man-detective-male-160143/" TargetMode="External"/><Relationship Id="rId4" Type="http://schemas.openxmlformats.org/officeDocument/2006/relationships/hyperlink" Target="https://pixabay.com/illustrations/graffiti-deo-spray-can-doodle-1435214/" TargetMode="External"/><Relationship Id="rId5" Type="http://schemas.openxmlformats.org/officeDocument/2006/relationships/hyperlink" Target="https://pixabay.com/vectors/grey-icon-pencil-1293127/" TargetMode="External"/><Relationship Id="rId6" Type="http://schemas.openxmlformats.org/officeDocument/2006/relationships/hyperlink" Target="https://pixabay.com/vectors/paint-pot-pot-color-bucket-157813/" TargetMode="External"/><Relationship Id="rId7" Type="http://schemas.openxmlformats.org/officeDocument/2006/relationships/hyperlink" Target="https://pixabay.com/vectors/eraser-rubber-pink-remove-erase-309830/" TargetMode="Externa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vectors/paint-pot-pot-color-bucket-157811/" TargetMode="External"/><Relationship Id="rId3" Type="http://schemas.openxmlformats.org/officeDocument/2006/relationships/hyperlink" Target="https://pixabay.com/illustrations/mondrian-red-blue-yellow-1504681/" TargetMode="Externa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vectors/balloons-red-blue-yellow-shiny-25737/" TargetMode="Externa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vectors/balloons-red-blue-yellow-shiny-25737/" TargetMode="Externa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vectors/floppy-disk-disk-storage-data-save-98413/" TargetMode="Externa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vectors/balloons-red-blue-yellow-shiny-25737/" TargetMode="Externa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vectors/thumb-up-hand-like-confirm-go-top-307176/" TargetMode="Externa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419238454b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419238454b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Last updated: 01-07-20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This resource is available online at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2"/>
              </a:rPr>
              <a:t>ncce.io/cm1p-2-s</a:t>
            </a: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. Resources are updated regularly — please check that you are using the latest version.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ncce.io/ogl</a:t>
            </a: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419238454b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419238454b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19238454b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19238454b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419238454b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419238454b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Piet Mondrian Image </a:t>
            </a:r>
            <a:r>
              <a:rPr lang="en-GB" u="sng">
                <a:solidFill>
                  <a:schemeClr val="hlink"/>
                </a:solidFill>
                <a:hlinkClick r:id="rId2"/>
              </a:rPr>
              <a:t>https://commons.wikimedia.org/wiki/File:Portrait_of_Pieter_Cornelis_Mondriaan_sr._001.jpg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Mondrian art image: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https://pixabay.com/illustrations/mondrian-red-blue-yellow-1504681/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419238454b_0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419238454b_0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Mondrian image: </a:t>
            </a:r>
            <a:r>
              <a:rPr lang="en-GB" u="sng">
                <a:solidFill>
                  <a:schemeClr val="accent5"/>
                </a:solidFill>
                <a:hlinkClick r:id="rId2"/>
              </a:rPr>
              <a:t>https://pixabay.com/illustrations/mondrian-red-blue-yellow-1504681/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Inspector image:  </a:t>
            </a:r>
            <a:r>
              <a:rPr lang="en-GB" u="sng">
                <a:solidFill>
                  <a:schemeClr val="accent5"/>
                </a:solidFill>
                <a:hlinkClick r:id="rId3"/>
              </a:rPr>
              <a:t>https://pixabay.com/vectors/inspector-man-detective-male-160143/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419238454b_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419238454b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[Ideally, show the icons in the painting program learners use in this lesson here.]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Paintbrush icon: </a:t>
            </a:r>
            <a:r>
              <a:rPr lang="en-GB" u="sng">
                <a:solidFill>
                  <a:schemeClr val="hlink"/>
                </a:solidFill>
                <a:hlinkClick r:id="rId2"/>
              </a:rPr>
              <a:t>https://pixabay.com/vectors/paint-brush-silhouette-black-paint-4127172/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Inspector image: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https://pixabay.com/vectors/inspector-man-detective-male-160143/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Spray can icon: </a:t>
            </a:r>
            <a:r>
              <a:rPr lang="en-GB" u="sng">
                <a:solidFill>
                  <a:schemeClr val="hlink"/>
                </a:solidFill>
                <a:hlinkClick r:id="rId4"/>
              </a:rPr>
              <a:t>https://pixabay.com/illustrations/graffiti-deo-spray-can-doodle-1435214/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Pencil icon: </a:t>
            </a:r>
            <a:r>
              <a:rPr lang="en-GB" u="sng">
                <a:solidFill>
                  <a:schemeClr val="hlink"/>
                </a:solidFill>
                <a:hlinkClick r:id="rId5"/>
              </a:rPr>
              <a:t>https://pixabay.com/vectors/grey-icon-pencil-1293127/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Paint pot icon: </a:t>
            </a:r>
            <a:r>
              <a:rPr lang="en-GB" u="sng">
                <a:solidFill>
                  <a:schemeClr val="hlink"/>
                </a:solidFill>
                <a:hlinkClick r:id="rId6"/>
              </a:rPr>
              <a:t>https://pixabay.com/vectors/paint-pot-pot-color-bucket-157813/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Eraser icon: </a:t>
            </a:r>
            <a:r>
              <a:rPr lang="en-GB" u="sng">
                <a:solidFill>
                  <a:schemeClr val="hlink"/>
                </a:solidFill>
                <a:hlinkClick r:id="rId7"/>
              </a:rPr>
              <a:t>https://pixabay.com/vectors/eraser-rubber-pink-remove-erase-309830/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(Arrow drawn from shape tools)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419238454b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419238454b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Paint pot icon: </a:t>
            </a:r>
            <a:r>
              <a:rPr lang="en-GB" u="sng">
                <a:solidFill>
                  <a:schemeClr val="hlink"/>
                </a:solidFill>
                <a:hlinkClick r:id="rId2"/>
              </a:rPr>
              <a:t>https://pixabay.com/vectors/paint-pot-pot-color-bucket-157811/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Mondrian image: </a:t>
            </a:r>
            <a:r>
              <a:rPr lang="en-GB" u="sng">
                <a:solidFill>
                  <a:schemeClr val="accent5"/>
                </a:solidFill>
                <a:hlinkClick r:id="rId3"/>
              </a:rPr>
              <a:t>https://pixabay.com/illustrations/mondrian-red-blue-yellow-1504681/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(Arrow drawn from shape tools)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419238454b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419238454b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Balloon image: </a:t>
            </a:r>
            <a:r>
              <a:rPr lang="en-GB" u="sng">
                <a:solidFill>
                  <a:schemeClr val="hlink"/>
                </a:solidFill>
                <a:hlinkClick r:id="rId2"/>
              </a:rPr>
              <a:t>https://pixabay.com/vectors/balloons-red-blue-yellow-shiny-25737/</a:t>
            </a:r>
            <a:r>
              <a:rPr lang="en-GB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419238454b_0_1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419238454b_0_1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Balloon image: </a:t>
            </a:r>
            <a:r>
              <a:rPr lang="en-GB" u="sng">
                <a:solidFill>
                  <a:schemeClr val="accent5"/>
                </a:solidFill>
                <a:hlinkClick r:id="rId2"/>
              </a:rPr>
              <a:t>https://pixabay.com/vectors/balloons-red-blue-yellow-shiny-25737/</a:t>
            </a:r>
            <a:r>
              <a:rPr lang="en-GB">
                <a:solidFill>
                  <a:schemeClr val="dk1"/>
                </a:solidFill>
              </a:rPr>
              <a:t> 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419238454b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419238454b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Floppy disk image: </a:t>
            </a:r>
            <a:r>
              <a:rPr lang="en-GB" u="sng">
                <a:solidFill>
                  <a:schemeClr val="hlink"/>
                </a:solidFill>
                <a:hlinkClick r:id="rId2"/>
              </a:rPr>
              <a:t>https://pixabay.com/vectors/floppy-disk-disk-storage-data-save-98413/</a:t>
            </a:r>
            <a:r>
              <a:rPr lang="en-GB"/>
              <a:t> </a:t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604109a507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604109a507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604109a507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604109a507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Balloon image: </a:t>
            </a:r>
            <a:r>
              <a:rPr lang="en-GB" u="sng">
                <a:solidFill>
                  <a:schemeClr val="accent5"/>
                </a:solidFill>
                <a:hlinkClick r:id="rId2"/>
              </a:rPr>
              <a:t>https://pixabay.com/vectors/balloons-red-blue-yellow-shiny-25737/</a:t>
            </a:r>
            <a:r>
              <a:rPr lang="en-GB">
                <a:solidFill>
                  <a:schemeClr val="dk1"/>
                </a:solidFill>
              </a:rPr>
              <a:t> 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419238454b_0_2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419238454b_0_2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2"/>
              </a:rPr>
              <a:t>https://pixabay.com/vectors/thumb-up-hand-like-confirm-go-top-307176/</a:t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419238454b_0_2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419238454b_0_2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>
  <p:cSld name="TITLE_3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 b="14825" l="14223" r="15015" t="14372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/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bjectives / Questions / Lists">
  <p:cSld name="TITLE_4_1_1_1_2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/>
          <p:nvPr>
            <p:ph idx="1" type="body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8" name="Google Shape;18;p3"/>
          <p:cNvSpPr txBox="1"/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3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arge image and text under (with heading)">
  <p:cSld name="TITLE_4_1_1_2_1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idx="1" type="body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2" type="body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4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arge image and text under (no heading)">
  <p:cSld name="TITLE_4_1_1_1_4_1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idx="1" type="body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2" type="body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1" name="Google Shape;31;p5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arge image (no text under)">
  <p:cSld name="TITLE_4_1_1_1_3_2_1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/>
          <p:nvPr>
            <p:ph idx="1" type="body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6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ext or Images side by side">
  <p:cSld name="TITLE_4_1_1_1_3_1_1_1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/>
          <p:nvPr>
            <p:ph idx="1" type="body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1" name="Google Shape;41;p7"/>
          <p:cNvSpPr txBox="1"/>
          <p:nvPr>
            <p:ph idx="2" type="body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arge text">
  <p:cSld name="TITLE_4_1_1_1_1_1_1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/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0" sz="3600"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6" name="Google Shape;46;p8"/>
          <p:cNvSpPr txBox="1"/>
          <p:nvPr>
            <p:ph idx="1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rgbClr val="1155CC">
            <a:alpha val="5590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" name="Google Shape;7;p1"/>
          <p:cNvSpPr txBox="1"/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b="1" sz="2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" type="body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docs.google.com/presentation/d/1zSo_FPd9cmlLaEPOZH3XBsRe1vmg8cUA3uWXB8p6YQ0/copy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image" Target="../media/image11.png"/><Relationship Id="rId6" Type="http://schemas.openxmlformats.org/officeDocument/2006/relationships/image" Target="../media/image4.png"/><Relationship Id="rId7" Type="http://schemas.openxmlformats.org/officeDocument/2006/relationships/image" Target="../media/image7.png"/><Relationship Id="rId8" Type="http://schemas.openxmlformats.org/officeDocument/2006/relationships/image" Target="../media/image1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10.png"/><Relationship Id="rId5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2: </a:t>
            </a:r>
            <a:r>
              <a:rPr lang="en-GB" sz="5200"/>
              <a:t>Using shapes and lines</a:t>
            </a:r>
            <a:endParaRPr/>
          </a:p>
        </p:txBody>
      </p:sp>
      <p:sp>
        <p:nvSpPr>
          <p:cNvPr id="52" name="Google Shape;52;p9"/>
          <p:cNvSpPr txBox="1"/>
          <p:nvPr>
            <p:ph idx="1" type="subTitle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Year 1 – Creating Media – Digital Painting</a:t>
            </a:r>
            <a:endParaRPr/>
          </a:p>
        </p:txBody>
      </p:sp>
      <p:sp>
        <p:nvSpPr>
          <p:cNvPr id="53" name="Google Shape;53;p9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Save a copy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 txBox="1"/>
          <p:nvPr>
            <p:ph idx="1" type="body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use the shape tool and the line tool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make marks with the square and line tools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use the shape and line tools effectively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use the shape and line tools to recreate the work of an artist</a:t>
            </a:r>
            <a:endParaRPr/>
          </a:p>
        </p:txBody>
      </p:sp>
      <p:sp>
        <p:nvSpPr>
          <p:cNvPr id="59" name="Google Shape;59;p10"/>
          <p:cNvSpPr txBox="1"/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2: Using shapes and lines</a:t>
            </a:r>
            <a:endParaRPr/>
          </a:p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1" name="Google Shape;61;p10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Objectives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2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/>
          <p:nvPr>
            <p:ph idx="1" type="body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Piet Mondrian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Shape tools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Line tool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Fill tool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Undo tool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Primary colours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1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2: To use shape and line tools</a:t>
            </a:r>
            <a:endParaRPr/>
          </a:p>
        </p:txBody>
      </p:sp>
      <p:sp>
        <p:nvSpPr>
          <p:cNvPr id="68" name="Google Shape;68;p11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9" name="Google Shape;69;p11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Keywords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2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/>
          <p:nvPr>
            <p:ph idx="1" type="body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Artist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Lived 1872–1944 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Created abstract art</a:t>
            </a:r>
            <a:endParaRPr/>
          </a:p>
        </p:txBody>
      </p:sp>
      <p:sp>
        <p:nvSpPr>
          <p:cNvPr id="75" name="Google Shape;75;p12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Piet Mondrian</a:t>
            </a:r>
            <a:endParaRPr/>
          </a:p>
        </p:txBody>
      </p:sp>
      <p:sp>
        <p:nvSpPr>
          <p:cNvPr id="76" name="Google Shape;76;p12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7" name="Google Shape;77;p12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</a:t>
            </a:r>
            <a:endParaRPr/>
          </a:p>
        </p:txBody>
      </p:sp>
      <p:pic>
        <p:nvPicPr>
          <p:cNvPr id="78" name="Google Shape;78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58374" y="1446947"/>
            <a:ext cx="1964325" cy="2740924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9" name="Google Shape;79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69275" y="1446951"/>
            <a:ext cx="2989091" cy="2740925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idx="1" type="body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shapes can you see?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colours can you see?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How do you think these shapes were made?</a:t>
            </a:r>
            <a:endParaRPr/>
          </a:p>
        </p:txBody>
      </p:sp>
      <p:sp>
        <p:nvSpPr>
          <p:cNvPr id="85" name="Google Shape;85;p13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Mondrian’s work</a:t>
            </a:r>
            <a:endParaRPr/>
          </a:p>
        </p:txBody>
      </p:sp>
      <p:sp>
        <p:nvSpPr>
          <p:cNvPr id="86" name="Google Shape;86;p13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3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pic>
        <p:nvPicPr>
          <p:cNvPr id="88" name="Google Shape;8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31273" y="2753299"/>
            <a:ext cx="1901827" cy="1743950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9" name="Google Shape;8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05700" y="1502100"/>
            <a:ext cx="2115319" cy="29951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1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/>
          <p:nvPr/>
        </p:nvSpPr>
        <p:spPr>
          <a:xfrm>
            <a:off x="3071300" y="809300"/>
            <a:ext cx="5908800" cy="3966600"/>
          </a:xfrm>
          <a:prstGeom prst="cloudCallout">
            <a:avLst>
              <a:gd fmla="val -57631" name="adj1"/>
              <a:gd fmla="val -34099" name="adj2"/>
            </a:avLst>
          </a:prstGeom>
          <a:solidFill>
            <a:srgbClr val="FFFFFF"/>
          </a:solidFill>
          <a:ln cap="flat" cmpd="sng" w="9525">
            <a:solidFill>
              <a:srgbClr val="E9E9F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5" name="Google Shape;9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16957" y="1271563"/>
            <a:ext cx="852875" cy="1143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60900" y="1214163"/>
            <a:ext cx="1257926" cy="1257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83850" y="2336237"/>
            <a:ext cx="1866224" cy="186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09907" y="1271576"/>
            <a:ext cx="1097626" cy="927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05808" y="2883526"/>
            <a:ext cx="1132387" cy="1143101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/>
          <p:nvPr/>
        </p:nvSpPr>
        <p:spPr>
          <a:xfrm flipH="1" rot="5020655">
            <a:off x="6764952" y="2901187"/>
            <a:ext cx="1067895" cy="993387"/>
          </a:xfrm>
          <a:prstGeom prst="curvedDownArrow">
            <a:avLst>
              <a:gd fmla="val 25000" name="adj1"/>
              <a:gd fmla="val 50000" name="adj2"/>
              <a:gd fmla="val 25000" name="adj3"/>
            </a:avLst>
          </a:prstGeom>
          <a:solidFill>
            <a:srgbClr val="008C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4"/>
          <p:cNvSpPr txBox="1"/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Which of these tools would be helpful?</a:t>
            </a:r>
            <a:endParaRPr/>
          </a:p>
        </p:txBody>
      </p:sp>
      <p:sp>
        <p:nvSpPr>
          <p:cNvPr id="102" name="Google Shape;102;p14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3" name="Google Shape;103;p14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pic>
        <p:nvPicPr>
          <p:cNvPr id="104" name="Google Shape;104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42450" y="927350"/>
            <a:ext cx="2850407" cy="4035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1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5"/>
          <p:cNvSpPr txBox="1"/>
          <p:nvPr>
            <p:ph idx="1" type="body"/>
          </p:nvPr>
        </p:nvSpPr>
        <p:spPr>
          <a:xfrm>
            <a:off x="310900" y="1398724"/>
            <a:ext cx="4096500" cy="365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How would you make the main shape?</a:t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How would you make the smaller shapes?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1600"/>
              </a:spcAft>
              <a:buSzPts val="1800"/>
              <a:buChar char="●"/>
            </a:pPr>
            <a:r>
              <a:rPr lang="en-GB"/>
              <a:t>Which tools would you use?</a:t>
            </a:r>
            <a:endParaRPr/>
          </a:p>
        </p:txBody>
      </p:sp>
      <p:sp>
        <p:nvSpPr>
          <p:cNvPr id="110" name="Google Shape;110;p15"/>
          <p:cNvSpPr txBox="1"/>
          <p:nvPr>
            <p:ph type="title"/>
          </p:nvPr>
        </p:nvSpPr>
        <p:spPr>
          <a:xfrm>
            <a:off x="310900" y="319600"/>
            <a:ext cx="8521200" cy="969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Can you think of any other tools you would need to use to make this picture?</a:t>
            </a:r>
            <a:endParaRPr/>
          </a:p>
        </p:txBody>
      </p:sp>
      <p:sp>
        <p:nvSpPr>
          <p:cNvPr id="111" name="Google Shape;111;p15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2" name="Google Shape;112;p15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pic>
        <p:nvPicPr>
          <p:cNvPr id="113" name="Google Shape;11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8300" y="1929537"/>
            <a:ext cx="2362598" cy="2166437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14" name="Google Shape;114;p15"/>
          <p:cNvSpPr/>
          <p:nvPr/>
        </p:nvSpPr>
        <p:spPr>
          <a:xfrm flipH="1" rot="5020655">
            <a:off x="6873552" y="3337487"/>
            <a:ext cx="1067895" cy="993387"/>
          </a:xfrm>
          <a:prstGeom prst="curvedDownArrow">
            <a:avLst>
              <a:gd fmla="val 25000" name="adj1"/>
              <a:gd fmla="val 50000" name="adj2"/>
              <a:gd fmla="val 25000" name="adj3"/>
            </a:avLst>
          </a:prstGeom>
          <a:solidFill>
            <a:srgbClr val="008CFF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5" name="Google Shape;11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78096" y="3547834"/>
            <a:ext cx="583654" cy="572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55050" y="1343511"/>
            <a:ext cx="1378876" cy="140187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 txBox="1"/>
          <p:nvPr/>
        </p:nvSpPr>
        <p:spPr>
          <a:xfrm>
            <a:off x="6963890" y="2726388"/>
            <a:ext cx="18588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Fill</a:t>
            </a:r>
            <a:endParaRPr/>
          </a:p>
        </p:txBody>
      </p:sp>
      <p:sp>
        <p:nvSpPr>
          <p:cNvPr id="118" name="Google Shape;118;p15"/>
          <p:cNvSpPr txBox="1"/>
          <p:nvPr/>
        </p:nvSpPr>
        <p:spPr>
          <a:xfrm>
            <a:off x="6855050" y="4540336"/>
            <a:ext cx="18588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Undo</a:t>
            </a:r>
            <a:endParaRPr/>
          </a:p>
        </p:txBody>
      </p:sp>
      <p:pic>
        <p:nvPicPr>
          <p:cNvPr id="119" name="Google Shape;11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38896" y="1844072"/>
            <a:ext cx="583654" cy="572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1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6"/>
          <p:cNvSpPr txBox="1"/>
          <p:nvPr>
            <p:ph idx="1" type="body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There are three primary colours:</a:t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Red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Yellow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Blue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These colours cannot be made by mixing other colours of paint.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These colours can be mixed together to make many other colours.</a:t>
            </a:r>
            <a:endParaRPr/>
          </a:p>
        </p:txBody>
      </p:sp>
      <p:pic>
        <p:nvPicPr>
          <p:cNvPr id="125" name="Google Shape;12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09550" y="1170100"/>
            <a:ext cx="3213156" cy="3659101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6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Primary colours</a:t>
            </a:r>
            <a:endParaRPr/>
          </a:p>
        </p:txBody>
      </p:sp>
      <p:sp>
        <p:nvSpPr>
          <p:cNvPr id="127" name="Google Shape;127;p16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8" name="Google Shape;128;p16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1"/>
        </a:solidFill>
      </p:bgPr>
    </p:bg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7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4" name="Google Shape;134;p17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sp>
        <p:nvSpPr>
          <p:cNvPr id="135" name="Google Shape;135;p17"/>
          <p:cNvSpPr txBox="1"/>
          <p:nvPr>
            <p:ph idx="4294967295" type="body"/>
          </p:nvPr>
        </p:nvSpPr>
        <p:spPr>
          <a:xfrm>
            <a:off x="635925" y="2722593"/>
            <a:ext cx="4425900" cy="71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Draw a square</a:t>
            </a:r>
            <a:endParaRPr sz="24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000"/>
          </a:p>
        </p:txBody>
      </p:sp>
      <p:sp>
        <p:nvSpPr>
          <p:cNvPr id="136" name="Google Shape;136;p17"/>
          <p:cNvSpPr txBox="1"/>
          <p:nvPr>
            <p:ph idx="4294967295" type="body"/>
          </p:nvPr>
        </p:nvSpPr>
        <p:spPr>
          <a:xfrm>
            <a:off x="1448050" y="2010425"/>
            <a:ext cx="7935900" cy="180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2. Add some              horizontal and      vertical lines</a:t>
            </a:r>
            <a:endParaRPr sz="24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000"/>
          </a:p>
        </p:txBody>
      </p:sp>
      <p:sp>
        <p:nvSpPr>
          <p:cNvPr id="137" name="Google Shape;137;p17"/>
          <p:cNvSpPr txBox="1"/>
          <p:nvPr>
            <p:ph idx="4294967295" type="body"/>
          </p:nvPr>
        </p:nvSpPr>
        <p:spPr>
          <a:xfrm>
            <a:off x="2012500" y="1307838"/>
            <a:ext cx="7245900" cy="180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3.  Fill in some of the blocks using primary colours</a:t>
            </a:r>
            <a:endParaRPr sz="24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400"/>
          </a:p>
        </p:txBody>
      </p:sp>
      <p:sp>
        <p:nvSpPr>
          <p:cNvPr id="138" name="Google Shape;138;p17"/>
          <p:cNvSpPr/>
          <p:nvPr/>
        </p:nvSpPr>
        <p:spPr>
          <a:xfrm>
            <a:off x="-76201" y="1186350"/>
            <a:ext cx="2576535" cy="2251464"/>
          </a:xfrm>
          <a:custGeom>
            <a:rect b="b" l="l" r="r" t="t"/>
            <a:pathLst>
              <a:path extrusionOk="0" h="89825" w="121506">
                <a:moveTo>
                  <a:pt x="0" y="89825"/>
                </a:moveTo>
                <a:lnTo>
                  <a:pt x="32427" y="89825"/>
                </a:lnTo>
                <a:lnTo>
                  <a:pt x="33172" y="58144"/>
                </a:lnTo>
                <a:lnTo>
                  <a:pt x="60381" y="58144"/>
                </a:lnTo>
                <a:lnTo>
                  <a:pt x="60381" y="29072"/>
                </a:lnTo>
                <a:lnTo>
                  <a:pt x="90198" y="29072"/>
                </a:lnTo>
                <a:lnTo>
                  <a:pt x="90571" y="0"/>
                </a:lnTo>
                <a:lnTo>
                  <a:pt x="121506" y="0"/>
                </a:lnTo>
              </a:path>
            </a:pathLst>
          </a:cu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39" name="Google Shape;139;p17"/>
          <p:cNvSpPr/>
          <p:nvPr/>
        </p:nvSpPr>
        <p:spPr>
          <a:xfrm>
            <a:off x="3485100" y="2675950"/>
            <a:ext cx="1086900" cy="966600"/>
          </a:xfrm>
          <a:prstGeom prst="rect">
            <a:avLst/>
          </a:prstGeom>
          <a:solidFill>
            <a:schemeClr val="lt2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40" name="Google Shape;140;p17"/>
          <p:cNvCxnSpPr/>
          <p:nvPr/>
        </p:nvCxnSpPr>
        <p:spPr>
          <a:xfrm>
            <a:off x="6736100" y="1997950"/>
            <a:ext cx="0" cy="694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1" name="Google Shape;141;p17"/>
          <p:cNvCxnSpPr/>
          <p:nvPr/>
        </p:nvCxnSpPr>
        <p:spPr>
          <a:xfrm>
            <a:off x="3410550" y="2341600"/>
            <a:ext cx="918900" cy="7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42" name="Google Shape;14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34700" y="2952750"/>
            <a:ext cx="1588007" cy="180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7"/>
          <p:cNvSpPr txBox="1"/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Steps to success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1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9650" y="904400"/>
            <a:ext cx="4359536" cy="4035977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8"/>
          <p:cNvSpPr txBox="1"/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Time to save</a:t>
            </a:r>
            <a:endParaRPr/>
          </a:p>
        </p:txBody>
      </p:sp>
      <p:sp>
        <p:nvSpPr>
          <p:cNvPr id="150" name="Google Shape;150;p18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1" name="Google Shape;151;p18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/>
          <p:nvPr/>
        </p:nvSpPr>
        <p:spPr>
          <a:xfrm>
            <a:off x="1805825" y="1775250"/>
            <a:ext cx="5173956" cy="3026700"/>
          </a:xfrm>
          <a:prstGeom prst="cloud">
            <a:avLst/>
          </a:prstGeom>
          <a:solidFill>
            <a:srgbClr val="FF0000"/>
          </a:solidFill>
          <a:ln cap="flat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>
                <a:solidFill>
                  <a:schemeClr val="lt1"/>
                </a:solidFill>
                <a:latin typeface="Quicksand Light"/>
                <a:ea typeface="Quicksand Light"/>
                <a:cs typeface="Quicksand Light"/>
                <a:sym typeface="Quicksand Light"/>
              </a:rPr>
              <a:t>Share</a:t>
            </a:r>
            <a:endParaRPr sz="7200">
              <a:solidFill>
                <a:schemeClr val="lt1"/>
              </a:solidFill>
              <a:latin typeface="Quicksand Light"/>
              <a:ea typeface="Quicksand Light"/>
              <a:cs typeface="Quicksand Light"/>
              <a:sym typeface="Quicksand Light"/>
            </a:endParaRPr>
          </a:p>
        </p:txBody>
      </p:sp>
      <p:sp>
        <p:nvSpPr>
          <p:cNvPr id="157" name="Google Shape;157;p19"/>
          <p:cNvSpPr txBox="1"/>
          <p:nvPr>
            <p:ph type="title"/>
          </p:nvPr>
        </p:nvSpPr>
        <p:spPr>
          <a:xfrm>
            <a:off x="310900" y="548200"/>
            <a:ext cx="8521200" cy="70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Share your picture and </a:t>
            </a:r>
            <a:r>
              <a:rPr lang="en-GB"/>
              <a:t>tell someone which tools you used to make it.</a:t>
            </a:r>
            <a:endParaRPr/>
          </a:p>
        </p:txBody>
      </p:sp>
      <p:sp>
        <p:nvSpPr>
          <p:cNvPr id="158" name="Google Shape;158;p19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9" name="Google Shape;159;p19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Plenary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1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0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65" name="Google Shape;165;p20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Plenary</a:t>
            </a:r>
            <a:endParaRPr/>
          </a:p>
        </p:txBody>
      </p:sp>
      <p:sp>
        <p:nvSpPr>
          <p:cNvPr id="166" name="Google Shape;166;p20"/>
          <p:cNvSpPr txBox="1"/>
          <p:nvPr>
            <p:ph idx="4294967295" type="body"/>
          </p:nvPr>
        </p:nvSpPr>
        <p:spPr>
          <a:xfrm>
            <a:off x="635925" y="2722593"/>
            <a:ext cx="4425900" cy="71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Draw a square</a:t>
            </a:r>
            <a:endParaRPr sz="24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000"/>
          </a:p>
        </p:txBody>
      </p:sp>
      <p:sp>
        <p:nvSpPr>
          <p:cNvPr id="167" name="Google Shape;167;p20"/>
          <p:cNvSpPr txBox="1"/>
          <p:nvPr>
            <p:ph idx="4294967295" type="body"/>
          </p:nvPr>
        </p:nvSpPr>
        <p:spPr>
          <a:xfrm>
            <a:off x="1448050" y="2010425"/>
            <a:ext cx="7935900" cy="180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2. Add some              horizontal and      vertical lines</a:t>
            </a:r>
            <a:endParaRPr sz="24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000"/>
          </a:p>
        </p:txBody>
      </p:sp>
      <p:sp>
        <p:nvSpPr>
          <p:cNvPr id="168" name="Google Shape;168;p20"/>
          <p:cNvSpPr txBox="1"/>
          <p:nvPr>
            <p:ph idx="4294967295" type="body"/>
          </p:nvPr>
        </p:nvSpPr>
        <p:spPr>
          <a:xfrm>
            <a:off x="2012500" y="1307838"/>
            <a:ext cx="7245900" cy="180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3.  Fill in some of the blocks using primary colours</a:t>
            </a:r>
            <a:endParaRPr sz="24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400"/>
          </a:p>
        </p:txBody>
      </p:sp>
      <p:sp>
        <p:nvSpPr>
          <p:cNvPr id="169" name="Google Shape;169;p20"/>
          <p:cNvSpPr/>
          <p:nvPr/>
        </p:nvSpPr>
        <p:spPr>
          <a:xfrm>
            <a:off x="-76201" y="1186350"/>
            <a:ext cx="2576535" cy="2251464"/>
          </a:xfrm>
          <a:custGeom>
            <a:rect b="b" l="l" r="r" t="t"/>
            <a:pathLst>
              <a:path extrusionOk="0" h="89825" w="121506">
                <a:moveTo>
                  <a:pt x="0" y="89825"/>
                </a:moveTo>
                <a:lnTo>
                  <a:pt x="32427" y="89825"/>
                </a:lnTo>
                <a:lnTo>
                  <a:pt x="33172" y="58144"/>
                </a:lnTo>
                <a:lnTo>
                  <a:pt x="60381" y="58144"/>
                </a:lnTo>
                <a:lnTo>
                  <a:pt x="60381" y="29072"/>
                </a:lnTo>
                <a:lnTo>
                  <a:pt x="90198" y="29072"/>
                </a:lnTo>
                <a:lnTo>
                  <a:pt x="90571" y="0"/>
                </a:lnTo>
                <a:lnTo>
                  <a:pt x="121506" y="0"/>
                </a:lnTo>
              </a:path>
            </a:pathLst>
          </a:cu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70" name="Google Shape;170;p20"/>
          <p:cNvSpPr/>
          <p:nvPr/>
        </p:nvSpPr>
        <p:spPr>
          <a:xfrm>
            <a:off x="3485100" y="2675950"/>
            <a:ext cx="1086900" cy="966600"/>
          </a:xfrm>
          <a:prstGeom prst="rect">
            <a:avLst/>
          </a:prstGeom>
          <a:solidFill>
            <a:schemeClr val="lt2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71" name="Google Shape;171;p20"/>
          <p:cNvCxnSpPr/>
          <p:nvPr/>
        </p:nvCxnSpPr>
        <p:spPr>
          <a:xfrm>
            <a:off x="6736100" y="1997950"/>
            <a:ext cx="0" cy="694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Google Shape;172;p20"/>
          <p:cNvCxnSpPr/>
          <p:nvPr/>
        </p:nvCxnSpPr>
        <p:spPr>
          <a:xfrm>
            <a:off x="3410550" y="2341600"/>
            <a:ext cx="918900" cy="7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73" name="Google Shape;17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34700" y="2952750"/>
            <a:ext cx="1588007" cy="180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0"/>
          <p:cNvSpPr txBox="1"/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Steps to success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5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1"/>
          <p:cNvSpPr txBox="1"/>
          <p:nvPr>
            <p:ph idx="1" type="body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make marks with the square and line tools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use the shape and line tools effectively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use the shape and line tools to recreate the work of an artist</a:t>
            </a:r>
            <a:endParaRPr/>
          </a:p>
          <a:p>
            <a:pPr indent="0" lvl="0" marL="4572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21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confident are you? (from 1 to 3)</a:t>
            </a:r>
            <a:endParaRPr/>
          </a:p>
        </p:txBody>
      </p:sp>
      <p:sp>
        <p:nvSpPr>
          <p:cNvPr id="181" name="Google Shape;181;p21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82" name="Google Shape;182;p21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Assessment</a:t>
            </a:r>
            <a:endParaRPr/>
          </a:p>
        </p:txBody>
      </p:sp>
      <p:pic>
        <p:nvPicPr>
          <p:cNvPr id="183" name="Google Shape;18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68224" y="1131670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981799" y="2192558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8032624" y="3253433"/>
            <a:ext cx="485775" cy="796725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1"/>
          <p:cNvSpPr txBox="1"/>
          <p:nvPr/>
        </p:nvSpPr>
        <p:spPr>
          <a:xfrm>
            <a:off x="6185600" y="1292600"/>
            <a:ext cx="1904100" cy="47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500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3 = very confident</a:t>
            </a:r>
            <a:endParaRPr b="1" sz="15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87" name="Google Shape;187;p21"/>
          <p:cNvSpPr txBox="1"/>
          <p:nvPr/>
        </p:nvSpPr>
        <p:spPr>
          <a:xfrm>
            <a:off x="6185600" y="3414350"/>
            <a:ext cx="1904100" cy="47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500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1 = not confident</a:t>
            </a:r>
            <a:endParaRPr b="1" sz="15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88" name="Google Shape;188;p21"/>
          <p:cNvSpPr txBox="1"/>
          <p:nvPr/>
        </p:nvSpPr>
        <p:spPr>
          <a:xfrm>
            <a:off x="6185600" y="2347550"/>
            <a:ext cx="1448100" cy="47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500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2 = unsure </a:t>
            </a:r>
            <a:endParaRPr b="1" sz="15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2"/>
        </a:solidFill>
      </p:bgPr>
    </p:bg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2"/>
          <p:cNvSpPr txBox="1"/>
          <p:nvPr>
            <p:ph idx="1" type="body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In this lesson, you...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Picked the best painting tools to use to create a picture like that of Piet Mondrian.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22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use shape and line tools</a:t>
            </a:r>
            <a:endParaRPr/>
          </a:p>
        </p:txBody>
      </p:sp>
      <p:sp>
        <p:nvSpPr>
          <p:cNvPr id="195" name="Google Shape;195;p22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96" name="Google Shape;196;p22"/>
          <p:cNvSpPr txBox="1"/>
          <p:nvPr>
            <p:ph idx="2" type="body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Next lesson you will…</a:t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Look at another artist’s work and create your own picture using different shapes.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2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Summary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